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9" r:id="rId4"/>
    <p:sldId id="261" r:id="rId5"/>
    <p:sldId id="263" r:id="rId6"/>
    <p:sldId id="267" r:id="rId7"/>
    <p:sldId id="268" r:id="rId8"/>
    <p:sldId id="269" r:id="rId9"/>
    <p:sldId id="270" r:id="rId10"/>
    <p:sldId id="264" r:id="rId11"/>
    <p:sldId id="265" r:id="rId12"/>
    <p:sldId id="271" r:id="rId13"/>
    <p:sldId id="272" r:id="rId14"/>
    <p:sldId id="27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pos="7287" userDrawn="1">
          <p15:clr>
            <a:srgbClr val="A4A3A4"/>
          </p15:clr>
        </p15:guide>
        <p15:guide id="5" orient="horz" pos="1139" userDrawn="1">
          <p15:clr>
            <a:srgbClr val="A4A3A4"/>
          </p15:clr>
        </p15:guide>
        <p15:guide id="6" orient="horz" pos="3181" userDrawn="1">
          <p15:clr>
            <a:srgbClr val="A4A3A4"/>
          </p15:clr>
        </p15:guide>
        <p15:guide id="7" orient="horz" pos="3997" userDrawn="1">
          <p15:clr>
            <a:srgbClr val="A4A3A4"/>
          </p15:clr>
        </p15:guide>
        <p15:guide id="8" pos="189" userDrawn="1">
          <p15:clr>
            <a:srgbClr val="A4A3A4"/>
          </p15:clr>
        </p15:guide>
        <p15:guide id="9" pos="7491" userDrawn="1">
          <p15:clr>
            <a:srgbClr val="A4A3A4"/>
          </p15:clr>
        </p15:guide>
        <p15:guide id="10" orient="horz" pos="15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FF"/>
    <a:srgbClr val="76B531"/>
    <a:srgbClr val="B5D5A7"/>
    <a:srgbClr val="9CCA86"/>
    <a:srgbClr val="D1D8EA"/>
    <a:srgbClr val="EB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  <p:guide pos="393"/>
        <p:guide pos="7287"/>
        <p:guide orient="horz" pos="1139"/>
        <p:guide orient="horz" pos="3181"/>
        <p:guide orient="horz" pos="3997"/>
        <p:guide pos="189"/>
        <p:guide pos="7491"/>
        <p:guide orient="horz" pos="15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178223795937505E-2"/>
          <c:y val="3.8001203474647312E-2"/>
          <c:w val="0.54398372516202187"/>
          <c:h val="0.748244212778432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Лист1!$J$9</c:f>
              <c:strCache>
                <c:ptCount val="1"/>
                <c:pt idx="0">
                  <c:v>Администрация ГО Верхняя Пышма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rgbClr val="0070C0"/>
              </a:solidFill>
              <a:round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387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479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604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Лист1!$I$10:$I$13</c:f>
              <c:strCache>
                <c:ptCount val="4"/>
                <c:pt idx="0">
                  <c:v>1 квартал </c:v>
                </c:pt>
                <c:pt idx="1">
                  <c:v>2 квартал </c:v>
                </c:pt>
                <c:pt idx="2">
                  <c:v>3 квартал </c:v>
                </c:pt>
                <c:pt idx="3">
                  <c:v>4 квартал </c:v>
                </c:pt>
              </c:strCache>
            </c:strRef>
          </c:cat>
          <c:val>
            <c:numRef>
              <c:f>Лист1!$J$10:$J$13</c:f>
              <c:numCache>
                <c:formatCode>General</c:formatCode>
                <c:ptCount val="4"/>
                <c:pt idx="0">
                  <c:v>387</c:v>
                </c:pt>
                <c:pt idx="1">
                  <c:v>479</c:v>
                </c:pt>
                <c:pt idx="2">
                  <c:v>604</c:v>
                </c:pt>
                <c:pt idx="3">
                  <c:v>510</c:v>
                </c:pt>
              </c:numCache>
            </c:numRef>
          </c:val>
        </c:ser>
        <c:ser>
          <c:idx val="1"/>
          <c:order val="1"/>
          <c:tx>
            <c:strRef>
              <c:f>Лист1!$K$9</c:f>
              <c:strCache>
                <c:ptCount val="1"/>
                <c:pt idx="0">
                  <c:v>Дума ГО Верхняя Пышма</c:v>
                </c:pt>
              </c:strCache>
            </c:strRef>
          </c:tx>
          <c:spPr>
            <a:gradFill rotWithShape="1">
              <a:gsLst>
                <a:gs pos="50000">
                  <a:srgbClr val="A8CF96"/>
                </a:gs>
                <a:gs pos="0">
                  <a:srgbClr val="B5D5A7"/>
                </a:gs>
                <a:gs pos="100000">
                  <a:srgbClr val="92D050"/>
                </a:gs>
              </a:gsLst>
              <a:lin ang="5400000" scaled="0"/>
            </a:gradFill>
            <a:ln w="9525" cap="flat" cmpd="sng" algn="ctr">
              <a:solidFill>
                <a:srgbClr val="76B531"/>
              </a:solidFill>
              <a:round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Лист1!$I$10:$I$13</c:f>
              <c:strCache>
                <c:ptCount val="4"/>
                <c:pt idx="0">
                  <c:v>1 квартал </c:v>
                </c:pt>
                <c:pt idx="1">
                  <c:v>2 квартал </c:v>
                </c:pt>
                <c:pt idx="2">
                  <c:v>3 квартал </c:v>
                </c:pt>
                <c:pt idx="3">
                  <c:v>4 квартал </c:v>
                </c:pt>
              </c:strCache>
            </c:strRef>
          </c:cat>
          <c:val>
            <c:numRef>
              <c:f>Лист1!$K$10:$K$13</c:f>
              <c:numCache>
                <c:formatCode>General</c:formatCode>
                <c:ptCount val="4"/>
                <c:pt idx="0">
                  <c:v>26</c:v>
                </c:pt>
                <c:pt idx="1">
                  <c:v>43</c:v>
                </c:pt>
                <c:pt idx="2">
                  <c:v>26</c:v>
                </c:pt>
                <c:pt idx="3">
                  <c:v>42</c:v>
                </c:pt>
              </c:numCache>
            </c:numRef>
          </c:val>
        </c:ser>
        <c:ser>
          <c:idx val="2"/>
          <c:order val="2"/>
          <c:tx>
            <c:strRef>
              <c:f>Лист1!$L$9</c:f>
              <c:strCache>
                <c:ptCount val="1"/>
                <c:pt idx="0">
                  <c:v>Счетная палата ГО Верхняя Пышма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Лист1!$I$10:$I$13</c:f>
              <c:strCache>
                <c:ptCount val="4"/>
                <c:pt idx="0">
                  <c:v>1 квартал </c:v>
                </c:pt>
                <c:pt idx="1">
                  <c:v>2 квартал </c:v>
                </c:pt>
                <c:pt idx="2">
                  <c:v>3 квартал </c:v>
                </c:pt>
                <c:pt idx="3">
                  <c:v>4 квартал </c:v>
                </c:pt>
              </c:strCache>
            </c:strRef>
          </c:cat>
          <c:val>
            <c:numRef>
              <c:f>Лист1!$L$10:$L$13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303345736"/>
        <c:axId val="303346912"/>
      </c:barChart>
      <c:catAx>
        <c:axId val="303345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346912"/>
        <c:crosses val="autoZero"/>
        <c:auto val="1"/>
        <c:lblAlgn val="ctr"/>
        <c:lblOffset val="100"/>
        <c:noMultiLvlLbl val="0"/>
      </c:catAx>
      <c:valAx>
        <c:axId val="303346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345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61938194729423524"/>
          <c:y val="0.80316668123865309"/>
          <c:w val="0.35672403238153899"/>
          <c:h val="0.188995304391653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58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72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86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73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7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01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822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4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028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77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64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CC825-4A9C-4C7B-8402-3316A2864745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15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ovp.ru/site/section?id=58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umavp.ru/corrupt/19" TargetMode="External"/><Relationship Id="rId2" Type="http://schemas.openxmlformats.org/officeDocument/2006/relationships/hyperlink" Target="https://movp.ru/site/section?id=6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movp.ru/site/section?id=6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2" t="8967" r="10511" b="228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5600" y="587141"/>
            <a:ext cx="11017250" cy="2371959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  <a:t>ОТЧЕТ об исполнении </a:t>
            </a:r>
            <a:b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</a:b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  <a:t>Плана противодействия коррупции </a:t>
            </a:r>
            <a:b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</a:b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  <a:t>в городском округе Верхняя Пышма </a:t>
            </a:r>
            <a:b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</a:b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  <a:t> в 2024 году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effectLst>
                <a:glow rad="228600">
                  <a:schemeClr val="bg1">
                    <a:alpha val="47000"/>
                  </a:schemeClr>
                </a:glow>
              </a:effectLst>
              <a:latin typeface="+mn-lt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836150" y="4762500"/>
            <a:ext cx="2355850" cy="1870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5106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3074395"/>
              </p:ext>
            </p:extLst>
          </p:nvPr>
        </p:nvGraphicFramePr>
        <p:xfrm>
          <a:off x="550863" y="1814514"/>
          <a:ext cx="8631238" cy="486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365125"/>
            <a:ext cx="11017250" cy="132556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 2024 году в органы местного самоуправления поступило </a:t>
            </a:r>
            <a:r>
              <a:rPr lang="ru-RU" sz="4000" b="1" dirty="0" smtClean="0"/>
              <a:t>2117</a:t>
            </a:r>
            <a:r>
              <a:rPr lang="ru-RU" sz="4000" dirty="0" smtClean="0"/>
              <a:t> обращений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893961"/>
              </p:ext>
            </p:extLst>
          </p:nvPr>
        </p:nvGraphicFramePr>
        <p:xfrm>
          <a:off x="6457950" y="1808163"/>
          <a:ext cx="5100640" cy="1674495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3305177"/>
                <a:gridCol w="1795463"/>
              </a:tblGrid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В администрацию городского округа Верхняя Пышма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1980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В Думу городского округа Верхняя Пышма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137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В Счетную палату городского округа Верхняя Пышма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Объект 2"/>
          <p:cNvSpPr txBox="1">
            <a:spLocks/>
          </p:cNvSpPr>
          <p:nvPr/>
        </p:nvSpPr>
        <p:spPr>
          <a:xfrm>
            <a:off x="6362700" y="3940176"/>
            <a:ext cx="5286375" cy="1317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dirty="0" smtClean="0"/>
              <a:t>Обращения граждан, содержащие информацию о противоправных действиях муниципальных служащих  органов местного самоуправления коррупционного характера при исполнении ими служебных обязанностей </a:t>
            </a:r>
            <a:r>
              <a:rPr lang="ru-RU" sz="1800" b="1" u="sng" dirty="0" smtClean="0"/>
              <a:t>НЕ ПОСТУПАЛИ. </a:t>
            </a:r>
          </a:p>
        </p:txBody>
      </p:sp>
    </p:spTree>
    <p:extLst>
      <p:ext uri="{BB962C8B-B14F-4D97-AF65-F5344CB8AC3E}">
        <p14:creationId xmlns:p14="http://schemas.microsoft.com/office/powerpoint/2010/main" val="10822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-4269404" y="0"/>
            <a:ext cx="18873429" cy="6896312"/>
            <a:chOff x="50350" y="-5851961"/>
            <a:chExt cx="18873429" cy="689631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944" y="-5844380"/>
              <a:ext cx="3572031" cy="1156138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01975" y="-5844380"/>
              <a:ext cx="3572031" cy="1156138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74006" y="-5847867"/>
              <a:ext cx="3572031" cy="1156138"/>
            </a:xfrm>
            <a:prstGeom prst="rect">
              <a:avLst/>
            </a:prstGeom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46037" y="-5851961"/>
              <a:ext cx="3572031" cy="1156138"/>
            </a:xfrm>
            <a:prstGeom prst="rect">
              <a:avLst/>
            </a:prstGeom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84540" y="-4691730"/>
              <a:ext cx="3572031" cy="1156138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56571" y="-4691730"/>
              <a:ext cx="3572031" cy="1156138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28602" y="-4695217"/>
              <a:ext cx="3572031" cy="1156138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00633" y="-4699311"/>
              <a:ext cx="3572031" cy="1156138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1709" y="-3525474"/>
              <a:ext cx="3572031" cy="1156138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73740" y="-3525474"/>
              <a:ext cx="3572031" cy="1156138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45771" y="-3528961"/>
              <a:ext cx="3572031" cy="1156138"/>
            </a:xfrm>
            <a:prstGeom prst="rect">
              <a:avLst/>
            </a:prstGeom>
          </p:spPr>
        </p:pic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17802" y="-3533055"/>
              <a:ext cx="3572031" cy="1156138"/>
            </a:xfrm>
            <a:prstGeom prst="rect">
              <a:avLst/>
            </a:prstGeom>
          </p:spPr>
        </p:pic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3624" y="-2433156"/>
              <a:ext cx="3572031" cy="1156138"/>
            </a:xfrm>
            <a:prstGeom prst="rect">
              <a:avLst/>
            </a:prstGeom>
          </p:spPr>
        </p:pic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35655" y="-2433156"/>
              <a:ext cx="3572031" cy="1156138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07686" y="-2436643"/>
              <a:ext cx="3572031" cy="1156138"/>
            </a:xfrm>
            <a:prstGeom prst="rect">
              <a:avLst/>
            </a:prstGeom>
          </p:spPr>
        </p:pic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79717" y="-2440737"/>
              <a:ext cx="3572031" cy="1156138"/>
            </a:xfrm>
            <a:prstGeom prst="rect">
              <a:avLst/>
            </a:prstGeom>
          </p:spPr>
        </p:pic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351748" y="-2451829"/>
              <a:ext cx="3572031" cy="1156138"/>
            </a:xfrm>
            <a:prstGeom prst="rect">
              <a:avLst/>
            </a:prstGeom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374582" y="-1400548"/>
              <a:ext cx="3572031" cy="1156138"/>
            </a:xfrm>
            <a:prstGeom prst="rect">
              <a:avLst/>
            </a:prstGeom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40435" y="-1277513"/>
              <a:ext cx="3572031" cy="1156138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12466" y="-1281000"/>
              <a:ext cx="3572031" cy="1156138"/>
            </a:xfrm>
            <a:prstGeom prst="rect">
              <a:avLst/>
            </a:prstGeom>
          </p:spPr>
        </p:pic>
        <p:pic>
          <p:nvPicPr>
            <p:cNvPr id="39" name="Рисунок 3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84497" y="-1285094"/>
              <a:ext cx="3572031" cy="1156138"/>
            </a:xfrm>
            <a:prstGeom prst="rect">
              <a:avLst/>
            </a:prstGeom>
          </p:spPr>
        </p:pic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11124" y="-111787"/>
              <a:ext cx="3572031" cy="1156138"/>
            </a:xfrm>
            <a:prstGeom prst="rect">
              <a:avLst/>
            </a:prstGeom>
          </p:spPr>
        </p:pic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95031" y="-124863"/>
              <a:ext cx="3572031" cy="1156138"/>
            </a:xfrm>
            <a:prstGeom prst="rect">
              <a:avLst/>
            </a:prstGeom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67062" y="-128350"/>
              <a:ext cx="3572031" cy="1156138"/>
            </a:xfrm>
            <a:prstGeom prst="rect">
              <a:avLst/>
            </a:prstGeom>
          </p:spPr>
        </p:pic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9093" y="-132444"/>
              <a:ext cx="3572031" cy="1156138"/>
            </a:xfrm>
            <a:prstGeom prst="rect">
              <a:avLst/>
            </a:prstGeom>
          </p:spPr>
        </p:pic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350" y="-1277513"/>
              <a:ext cx="3572031" cy="1156138"/>
            </a:xfrm>
            <a:prstGeom prst="rect">
              <a:avLst/>
            </a:prstGeom>
          </p:spPr>
        </p:pic>
      </p:grpSp>
      <p:sp>
        <p:nvSpPr>
          <p:cNvPr id="6" name="Прямоугольник 5"/>
          <p:cNvSpPr/>
          <p:nvPr/>
        </p:nvSpPr>
        <p:spPr>
          <a:xfrm rot="10800000">
            <a:off x="-568995" y="-494003"/>
            <a:ext cx="12881293" cy="7480198"/>
          </a:xfrm>
          <a:prstGeom prst="rect">
            <a:avLst/>
          </a:prstGeom>
          <a:gradFill>
            <a:gsLst>
              <a:gs pos="0">
                <a:schemeClr val="bg1">
                  <a:alpha val="66000"/>
                </a:schemeClr>
              </a:gs>
              <a:gs pos="100000">
                <a:schemeClr val="bg1">
                  <a:lumMod val="100000"/>
                  <a:alpha val="8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Антикоррупционное просвещение и информационная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0516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000" dirty="0" smtClean="0"/>
              <a:t>В целях формированию в обществе неприятия всех форм коррупции в городском округе Верхняя Пышма ведется информационная кампания на следующих </a:t>
            </a:r>
            <a:r>
              <a:rPr lang="ru-RU" sz="2000" dirty="0"/>
              <a:t>ресурсах </a:t>
            </a:r>
            <a:r>
              <a:rPr lang="ru-RU" sz="2000" dirty="0" smtClean="0"/>
              <a:t>администрации: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0244" name="Picture 4" descr="https://pixy.org/src/476/4766905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443" y="3649710"/>
            <a:ext cx="2016125" cy="1960192"/>
          </a:xfrm>
          <a:prstGeom prst="rect">
            <a:avLst/>
          </a:prstGeom>
          <a:noFill/>
          <a:effectLst>
            <a:outerShdw blurRad="317500" dist="38100" dir="2700000" sx="104000" sy="104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492396" y="5679601"/>
            <a:ext cx="4103687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422596" y="5679601"/>
            <a:ext cx="4103687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42821" t="5381" r="40154" b="64332"/>
          <a:stretch/>
        </p:blipFill>
        <p:spPr>
          <a:xfrm>
            <a:off x="8517654" y="3772165"/>
            <a:ext cx="1710132" cy="1715283"/>
          </a:xfrm>
          <a:prstGeom prst="ellipse">
            <a:avLst/>
          </a:prstGeom>
          <a:effectLst>
            <a:outerShdw blurRad="3175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/>
          <a:srcRect l="13591" t="54904" r="69384" b="14809"/>
          <a:stretch/>
        </p:blipFill>
        <p:spPr>
          <a:xfrm>
            <a:off x="4084842" y="3772165"/>
            <a:ext cx="1710132" cy="1715283"/>
          </a:xfrm>
          <a:prstGeom prst="ellipse">
            <a:avLst/>
          </a:prstGeom>
          <a:effectLst>
            <a:outerShdw blurRad="317500" dist="38100" dir="2700000" sx="104000" sy="104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/>
          <a:srcRect l="72127" t="55040" r="10848" b="14673"/>
          <a:stretch/>
        </p:blipFill>
        <p:spPr>
          <a:xfrm>
            <a:off x="6301248" y="3772165"/>
            <a:ext cx="1710132" cy="1715283"/>
          </a:xfrm>
          <a:prstGeom prst="ellipse">
            <a:avLst/>
          </a:prstGeom>
          <a:effectLst>
            <a:outerShdw blurRad="317500" dist="38100" dir="2700000" sx="104000" sy="104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10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r>
              <a:rPr lang="ru-RU" sz="2600" b="1" dirty="0" smtClean="0"/>
              <a:t>Целевые </a:t>
            </a:r>
            <a:r>
              <a:rPr lang="ru-RU" sz="2600" b="1" dirty="0"/>
              <a:t> </a:t>
            </a:r>
            <a:r>
              <a:rPr lang="ru-RU" sz="2600" b="1" dirty="0" smtClean="0"/>
              <a:t>показатели </a:t>
            </a:r>
            <a:r>
              <a:rPr lang="ru-RU" sz="2600" b="1" dirty="0"/>
              <a:t>реализации Плана мероприятий по противодействию </a:t>
            </a:r>
            <a:r>
              <a:rPr lang="ru-RU" sz="2600" b="1" dirty="0" smtClean="0"/>
              <a:t>коррупции</a:t>
            </a:r>
            <a:r>
              <a:rPr lang="ru-RU" sz="2600" b="1" dirty="0"/>
              <a:t> </a:t>
            </a:r>
            <a:r>
              <a:rPr lang="ru-RU" sz="2600" b="1" dirty="0" smtClean="0"/>
              <a:t>в </a:t>
            </a:r>
            <a:r>
              <a:rPr lang="ru-RU" sz="2600" b="1" dirty="0"/>
              <a:t>городском округе Верхняя Пышма на </a:t>
            </a:r>
            <a:r>
              <a:rPr lang="ru-RU" sz="2600" b="1" dirty="0" smtClean="0"/>
              <a:t>2024 год </a:t>
            </a:r>
            <a:endParaRPr lang="ru-RU" sz="2600" b="1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687245"/>
              </p:ext>
            </p:extLst>
          </p:nvPr>
        </p:nvGraphicFramePr>
        <p:xfrm>
          <a:off x="300038" y="1808164"/>
          <a:ext cx="11591924" cy="453707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660500"/>
                <a:gridCol w="7210696"/>
                <a:gridCol w="924128"/>
                <a:gridCol w="1400783"/>
                <a:gridCol w="1395817"/>
              </a:tblGrid>
              <a:tr h="6481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строки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целевого показателя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Единица измерения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Значение целевого показателя </a:t>
                      </a:r>
                      <a:r>
                        <a:rPr lang="ru-RU" sz="1200" dirty="0" smtClean="0">
                          <a:effectLst/>
                        </a:rPr>
                        <a:t>                   на 2024 </a:t>
                      </a:r>
                      <a:r>
                        <a:rPr lang="ru-RU" sz="1200" dirty="0">
                          <a:effectLst/>
                        </a:rPr>
                        <a:t>год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Достигнутое</a:t>
                      </a:r>
                      <a:r>
                        <a:rPr lang="ru-RU" sz="1200" baseline="0" dirty="0" smtClean="0">
                          <a:effectLst/>
                        </a:rPr>
                        <a:t> значение целевого показателя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</a:tr>
              <a:tr h="1296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Доля заседаний Комиссии по соблюдению требований к служебному поведению муниципальных служащих, и урегулированию конфликта интересов в администрации городского округа Верхняя Пышма, Думы городского округа Верхняя Пышма и Счетной палаты городского округа Верхняя Пышма, информация в отношении которых размещена на официальном сайте городского округа Верхняя Пышма, от общего количества проведенных заседаний комиссии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</a:tr>
              <a:tr h="1620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Доля муниципальных служащих органов местного самоуправления городского округа Верхняя Пышма, замещающих должности муниципальной службы, при замещении которых муниципальные служащие органов местного самоуправления обязаны представлять сведения о доходах, расходах, об имуществе и обязательствах имущественного характера, представивших сведения о доходах, расходах, об имуществе и обязательствах имущественного характера не позднее 30 апреля года, следующего за отчетным годом, от общего количества муниципальных служащих 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</a:tr>
              <a:tr h="972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3.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Доля руководителей муниципальных учреждений городского округа Верхняя Пышма, представивших сведения о доходах, об имуществе и обязательствах имущественного характер не позднее 30 апреля года, следующего за отчетным годом, от общего количества руководителей муниципальных учреждений городского округа Верхняя Пышма 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515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r>
              <a:rPr lang="ru-RU" sz="2600" b="1" dirty="0" smtClean="0"/>
              <a:t>Целевые </a:t>
            </a:r>
            <a:r>
              <a:rPr lang="ru-RU" sz="2600" b="1" dirty="0"/>
              <a:t> </a:t>
            </a:r>
            <a:r>
              <a:rPr lang="ru-RU" sz="2600" b="1" dirty="0" smtClean="0"/>
              <a:t>показатели </a:t>
            </a:r>
            <a:r>
              <a:rPr lang="ru-RU" sz="2600" b="1" dirty="0"/>
              <a:t>реализации Плана мероприятий по противодействию </a:t>
            </a:r>
            <a:r>
              <a:rPr lang="ru-RU" sz="2600" b="1" dirty="0" smtClean="0"/>
              <a:t>коррупции</a:t>
            </a:r>
            <a:r>
              <a:rPr lang="ru-RU" sz="2600" b="1" dirty="0"/>
              <a:t> </a:t>
            </a:r>
            <a:r>
              <a:rPr lang="ru-RU" sz="2600" b="1" dirty="0" smtClean="0"/>
              <a:t>в </a:t>
            </a:r>
            <a:r>
              <a:rPr lang="ru-RU" sz="2600" b="1" dirty="0"/>
              <a:t>городском округе Верхняя Пышма на </a:t>
            </a:r>
            <a:r>
              <a:rPr lang="ru-RU" sz="2600" b="1" dirty="0" smtClean="0"/>
              <a:t>2024 год </a:t>
            </a:r>
            <a:endParaRPr lang="ru-RU" sz="26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071454"/>
              </p:ext>
            </p:extLst>
          </p:nvPr>
        </p:nvGraphicFramePr>
        <p:xfrm>
          <a:off x="300039" y="1808164"/>
          <a:ext cx="11591924" cy="453707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643544"/>
                <a:gridCol w="7227651"/>
                <a:gridCol w="924128"/>
                <a:gridCol w="1400783"/>
                <a:gridCol w="1395818"/>
              </a:tblGrid>
              <a:tr h="6382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строки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целевого показателя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Единица измерения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Значение целевого показателя </a:t>
                      </a:r>
                      <a:r>
                        <a:rPr lang="ru-RU" sz="1200" dirty="0" smtClean="0">
                          <a:effectLst/>
                        </a:rPr>
                        <a:t>                             на 2024 </a:t>
                      </a:r>
                      <a:r>
                        <a:rPr lang="ru-RU" sz="1200" dirty="0">
                          <a:effectLst/>
                        </a:rPr>
                        <a:t>год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Достигнутое значение целевого показателя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 anchor="ctr"/>
                </a:tc>
              </a:tr>
              <a:tr h="12995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4.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Доля лиц, в отношении которых опубликованы представленные ими сведения о доходах, расходах, об имуществе и обязательствах имущественного характера, от общего количества лиц, обязанных представить сведения о доходах, расходах, об имуществе и обязательствах имущественного характера, подлежащие опубликованию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59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5.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Доля руководителей муниципальных учреждений городского округа Верхняя Пышма, в отношении которых опубликованы сведения о доходах, об имуществе и обязательствах имущественного характера, от общего количества руководителей муниципальных учреждений городского округа Верхняя Пышма, представивших сведения о доходах, об имуществе и обязательствах имущественного характера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39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6.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Доля проектов нормативных правовых актов городского округа Верхняя Пышма, в отношении которых проводилась антикоррупционная экспертиза, в общем количестве подготовленных нормативных правовых актов городского округа Верхняя Пышма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47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9" t="12975" r="8000" b="234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44900" y="0"/>
            <a:ext cx="8420100" cy="269422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  <a:t>ОТЧЕТ об исполнении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  <a:t>Плана противодействия коррупции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  <a:t>в городском округе Верхняя Пышма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  <a:t> в 2024 году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effectLst>
                <a:glow rad="228600">
                  <a:schemeClr val="bg1">
                    <a:alpha val="47000"/>
                  </a:schemeClr>
                </a:glow>
              </a:effectLst>
              <a:latin typeface="+mn-lt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836150" y="4762500"/>
            <a:ext cx="2355850" cy="1870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678750" y="5785086"/>
            <a:ext cx="2386250" cy="8474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+mn-lt"/>
              </a:rPr>
              <a:t>2024 ГОД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effectLst>
                <a:glow rad="228600">
                  <a:schemeClr val="bg1">
                    <a:alpha val="47000"/>
                  </a:schemeClr>
                </a:glo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918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3657600" y="1911350"/>
            <a:ext cx="4876800" cy="4876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365125"/>
            <a:ext cx="11017250" cy="1325563"/>
          </a:xfrm>
        </p:spPr>
        <p:txBody>
          <a:bodyPr>
            <a:normAutofit/>
          </a:bodyPr>
          <a:lstStyle/>
          <a:p>
            <a:r>
              <a:rPr lang="ru-RU" dirty="0" smtClean="0"/>
              <a:t>Вымогают деньги или намекают на взятку? </a:t>
            </a:r>
            <a:br>
              <a:rPr lang="ru-RU" dirty="0" smtClean="0"/>
            </a:br>
            <a:r>
              <a:rPr lang="ru-RU" dirty="0" smtClean="0"/>
              <a:t>Звоните по телефону доверия.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618649"/>
              </p:ext>
            </p:extLst>
          </p:nvPr>
        </p:nvGraphicFramePr>
        <p:xfrm>
          <a:off x="550863" y="1808161"/>
          <a:ext cx="11017250" cy="486092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714323"/>
                <a:gridCol w="2302927"/>
              </a:tblGrid>
              <a:tr h="650735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Администрация городского округа Верхняя </a:t>
                      </a:r>
                      <a:r>
                        <a:rPr lang="ru-RU" sz="2000" u="none" strike="noStrike" dirty="0" smtClean="0">
                          <a:effectLst/>
                        </a:rPr>
                        <a:t>Пышма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+7(34368) </a:t>
                      </a:r>
                      <a:r>
                        <a:rPr lang="ru-RU" sz="2000" u="none" strike="noStrike" dirty="0" smtClean="0">
                          <a:effectLst/>
                        </a:rPr>
                        <a:t>4-04-86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723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Прокуратура города Верхняя Пышма: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+7(34368) 5-37-11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0392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smtClean="0">
                          <a:effectLst/>
                        </a:rPr>
                        <a:t>Администрация </a:t>
                      </a:r>
                      <a:r>
                        <a:rPr lang="ru-RU" sz="2000" u="none" strike="noStrike" dirty="0">
                          <a:effectLst/>
                        </a:rPr>
                        <a:t>Губернатора Свердловской области и Аппарат Правительства Свердловской области: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 smtClean="0">
                          <a:effectLst/>
                        </a:rPr>
                        <a:t>+</a:t>
                      </a:r>
                      <a:r>
                        <a:rPr lang="ru-RU" sz="2000" u="none" strike="noStrike" dirty="0">
                          <a:effectLst/>
                        </a:rPr>
                        <a:t>7(343) 370-72-02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35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 Прокуратура Свердловской области: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377-54-41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9184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 Главное управление Министерства внутренних дел Российской Федерации по Свердловской области: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358-71-61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36817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 Следственное управление Следственного комитета Российской Федерации по Свердловской области: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297-71-79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3681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 Управление Федеральной службы безопасности Российской Федерации по Свердловской области: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371-37-51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4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357" y="762000"/>
            <a:ext cx="9144000" cy="60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31214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lumMod val="10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Нормативно-правовая база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44" y="1825624"/>
            <a:ext cx="11027884" cy="485059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ru-RU" sz="1600" b="1" dirty="0"/>
              <a:t>Федеральный закон от 25 декабря 2008 года № </a:t>
            </a:r>
            <a:r>
              <a:rPr lang="ru-RU" sz="1600" b="1" dirty="0" smtClean="0"/>
              <a:t>273-ФЗ «О </a:t>
            </a:r>
            <a:r>
              <a:rPr lang="ru-RU" sz="1600" b="1" dirty="0"/>
              <a:t>противодействии </a:t>
            </a:r>
            <a:r>
              <a:rPr lang="ru-RU" sz="1600" b="1" dirty="0" smtClean="0"/>
              <a:t>коррупции»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/>
              <a:t>Указ Президента РФ от 16.08.2021 № 478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«О Национальном плане противодействия коррупции на 2021 - 2024 годы»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/>
              <a:t>Распоряжение Губернатора Свердловской области от 07.05.2021 № 75-РГ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«Об утверждении Комплексного плана мероприятий органов государственной власти Свердловской области по противодействию коррупции на 2021–2024 годы и перечня целевых показателей реализации Комплексного плана мероприятий органов государственной власти Свердловской области по противодействию коррупции на 2021–2024 годы»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/>
              <a:t>Постановление Главы городского округа Верхняя Пышма от 15.01.2021 № 4 (изменения </a:t>
            </a:r>
            <a:r>
              <a:rPr lang="ru-RU" sz="1600" b="1" dirty="0"/>
              <a:t>от 29.12.2023 № </a:t>
            </a:r>
            <a:r>
              <a:rPr lang="ru-RU" sz="1600" b="1" dirty="0" smtClean="0"/>
              <a:t>206)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«Об утверждении Плана мероприятий по противодействию коррупции в городском округе Верхняя Пышма на 2021-2024 годы и Перечня целевых показателей реализации Плана мероприятий по противодействию коррупции в городском округе Верхняя Пышма на 2021-2023 годы»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1600" i="1" dirty="0" smtClean="0"/>
              <a:t>Полный перечень нормативно-правовых актов в сфере противодействия коррупции, действующих в том числе на территории городского округа Верхняя Пышма: </a:t>
            </a:r>
            <a:r>
              <a:rPr lang="en-US" sz="1600" i="1" dirty="0" smtClean="0">
                <a:hlinkClick r:id="rId3"/>
              </a:rPr>
              <a:t>https://movp.ru/site/section?id=58</a:t>
            </a:r>
            <a:r>
              <a:rPr lang="ru-RU" sz="1600" i="1" dirty="0" smtClean="0"/>
              <a:t> 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6135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365125"/>
            <a:ext cx="11017249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Правовое обеспечение противодействия коррупции и повышению результативности антикоррупционной экспертизы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33993" y="2283358"/>
            <a:ext cx="9524013" cy="1808219"/>
          </a:xfrm>
          <a:prstGeom prst="roundRect">
            <a:avLst>
              <a:gd name="adj" fmla="val 576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dirty="0" smtClean="0"/>
              <a:t>В целях обеспечения участия независимых экспертов в проведении независимой антикоррупционной экспертизы проектов нормативных правовых актов городского округа Верхняя  Пышма данные проекты размещаются на официальном сайте городского округа:</a:t>
            </a:r>
          </a:p>
          <a:p>
            <a:pPr algn="ctr">
              <a:lnSpc>
                <a:spcPct val="120000"/>
              </a:lnSpc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movp.ru/site/section?id=68</a:t>
            </a:r>
            <a:endParaRPr lang="ru-RU" dirty="0" smtClean="0"/>
          </a:p>
          <a:p>
            <a:pPr algn="ctr">
              <a:lnSpc>
                <a:spcPct val="120000"/>
              </a:lnSpc>
            </a:pPr>
            <a:r>
              <a:rPr lang="ru-RU" dirty="0">
                <a:hlinkClick r:id="rId3"/>
              </a:rPr>
              <a:t>http://</a:t>
            </a:r>
            <a:r>
              <a:rPr lang="ru-RU" dirty="0" smtClean="0">
                <a:hlinkClick r:id="rId3"/>
              </a:rPr>
              <a:t>dumavp.ru/corrupt/19</a:t>
            </a:r>
            <a:r>
              <a:rPr lang="ru-RU" dirty="0" smtClean="0"/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33994" y="4472935"/>
            <a:ext cx="9524012" cy="986852"/>
          </a:xfrm>
          <a:prstGeom prst="roundRect">
            <a:avLst>
              <a:gd name="adj" fmla="val 14454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dirty="0" smtClean="0"/>
              <a:t>В 2024 году проведена экспертиза 278 проектов нормативных правовых актов.</a:t>
            </a:r>
            <a:r>
              <a:rPr lang="ru-RU" dirty="0"/>
              <a:t> </a:t>
            </a:r>
            <a:r>
              <a:rPr lang="ru-RU" u="sng" dirty="0" err="1" smtClean="0"/>
              <a:t>Коррупциогенные</a:t>
            </a:r>
            <a:r>
              <a:rPr lang="ru-RU" u="sng" dirty="0" smtClean="0"/>
              <a:t> </a:t>
            </a:r>
            <a:r>
              <a:rPr lang="ru-RU" u="sng" dirty="0"/>
              <a:t>факторы </a:t>
            </a:r>
            <a:r>
              <a:rPr lang="ru-RU" u="sng" dirty="0" smtClean="0"/>
              <a:t>не выявлены  </a:t>
            </a:r>
            <a:endParaRPr lang="ru-RU" u="sng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550863" y="5820229"/>
            <a:ext cx="11017250" cy="84886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Ежеквартально осуществляется анализ вступивших в законную силу решений судов о признании недействительными ненормативных правовых актов в органе местного самоуправления, незаконными решений и действий (бездействий) должностных лиц органа местного самоуправления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33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043465"/>
              </p:ext>
            </p:extLst>
          </p:nvPr>
        </p:nvGraphicFramePr>
        <p:xfrm>
          <a:off x="0" y="-8"/>
          <a:ext cx="12191999" cy="685800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841775"/>
                <a:gridCol w="2851587"/>
                <a:gridCol w="2955989"/>
                <a:gridCol w="5542648"/>
              </a:tblGrid>
              <a:tr h="227483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Выполнение мероприятий Плана противодействия коррупции в </a:t>
                      </a:r>
                      <a:r>
                        <a:rPr lang="ru-RU" sz="1100" b="1" dirty="0" smtClean="0">
                          <a:effectLst/>
                        </a:rPr>
                        <a:t>2024 </a:t>
                      </a:r>
                      <a:r>
                        <a:rPr lang="ru-RU" sz="1100" b="1" dirty="0">
                          <a:effectLst/>
                        </a:rPr>
                        <a:t>году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5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№ п/п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Количество запланированных мероприятий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Количество выполненных мероприятий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Выводы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I. Совершенствование нормативного правового обеспечения деятельности по противодействию коррупции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09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II. Повышение результативности антикоррупционной экспертизы нормативных правовых актов городского округа Верхняя Пышма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09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III. Совершенствование в системе кадровой работы по профилактике коррупционных и иных правонарушений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12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12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09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IV. Реализация антикоррупционных механизмов в сфере управления муниципальной собственностью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174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V.  Реализация антикоррупционных механизмов в бюджетной сфере</a:t>
                      </a:r>
                      <a:endParaRPr lang="ru-RU" sz="12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09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VI. Реализация антикоррупционных механизмов в сфере закупок товаров, работ, услуг для муниципальных нужд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09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VII. Повышение результативности и эффективности работы с обращениями граждан по фактам коррупции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4251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8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VIII. Обеспечение открытости деятельности органов местного самоуправления городского округа Верхняя Пышма, обеспечение прав граждан на доступ к информации о деятельности органов местного самоуправления городского округа Верхняя Пышма в сфере противодействия коррупции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199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IX. Антикоррупционное просвещение граждан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09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X. Обеспечение участия институтов гражданского общества в противодействии коррупции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4251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11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XI. Исполнение мероприятий национального плана противодействия коррупции на 2021–2024 годы, утвержденного Указом Президента Российской Федерации от 16 августа 2021 года № 478 «О национальном плане противодействия коррупции на 2021–2024 годы»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09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12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XII. Мониторинг состояния и эффективности противодействия коррупции в городском округе Верхняя Пышма (антикоррупционный мониторинг)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199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13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XIII. Организационное обеспечение деятельности по противодействию коррупции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Мероприятия выполнены в полном объеме в установленные </a:t>
                      </a:r>
                      <a:r>
                        <a:rPr lang="ru-RU" sz="1100" dirty="0" smtClean="0">
                          <a:effectLst/>
                        </a:rPr>
                        <a:t>сроки</a:t>
                      </a:r>
                    </a:p>
                  </a:txBody>
                  <a:tcPr marL="29166" marR="29166" marT="0" marB="0" anchor="ctr"/>
                </a:tc>
              </a:tr>
              <a:tr h="217431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Liberation Serif" panose="02020603050405020304" pitchFamily="18" charset="0"/>
                        </a:rPr>
                        <a:t>14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XIV.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Организация взаимодействия с предпринимательским сообществом городского округа Верхняя Пышма</a:t>
                      </a:r>
                      <a:endParaRPr lang="ru-RU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</a:txBody>
                  <a:tcPr marL="29166" marR="29166" marT="0" marB="0" anchor="ctr"/>
                </a:tc>
              </a:tr>
              <a:tr h="217431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</a:rPr>
                        <a:t>Мероприятия выполнены в полном объеме в установленные сроки</a:t>
                      </a:r>
                    </a:p>
                  </a:txBody>
                  <a:tcPr marL="29166" marR="2916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3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Обеспечение деятельности Комиссии по координации работы по противодействию коррупции в городском округе Верхняя Пышма 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1410" y="3010926"/>
            <a:ext cx="3971708" cy="8320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800" dirty="0" smtClean="0"/>
              <a:t>Заседание – 26.03.2024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800" dirty="0" smtClean="0"/>
              <a:t>Рассмотрено 7 вопросов 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556421" y="1182816"/>
            <a:ext cx="1079156" cy="683741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62386" y="3010925"/>
            <a:ext cx="3971708" cy="8320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ru-RU" dirty="0" smtClean="0"/>
              <a:t>Заседание – 19.06.2024</a:t>
            </a:r>
          </a:p>
          <a:p>
            <a:pPr algn="ctr">
              <a:spcBef>
                <a:spcPts val="600"/>
              </a:spcBef>
            </a:pPr>
            <a:r>
              <a:rPr lang="ru-RU" dirty="0" smtClean="0"/>
              <a:t>Рассмотрено 3 вопроса 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431410" y="4230127"/>
            <a:ext cx="3971708" cy="8402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800" dirty="0" smtClean="0"/>
              <a:t>Заседание – 19.09.2024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800" dirty="0" smtClean="0"/>
              <a:t>Рассмотрено 3 вопроса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775277" y="4230127"/>
            <a:ext cx="3958817" cy="8402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800" dirty="0" smtClean="0"/>
              <a:t>Заседание – 17.12.2024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800" dirty="0" smtClean="0"/>
              <a:t>Рассмотрено 8 вопросов 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2936789" y="2014149"/>
            <a:ext cx="6318422" cy="83065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2000" dirty="0" smtClean="0"/>
              <a:t>План заседаний Комиссии на 2024 год 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400" dirty="0" smtClean="0"/>
              <a:t>утвержден Главой городского округа Верхняя Пышма 21 декабря 2023 года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936789" y="5416374"/>
            <a:ext cx="6318422" cy="10860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800" dirty="0" smtClean="0"/>
              <a:t>Информация о деятельности Комиссии размещена на официальном сайте городского округа Верхняя Пышма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 smtClean="0">
                <a:hlinkClick r:id="rId2"/>
              </a:rPr>
              <a:t>https</a:t>
            </a:r>
            <a:r>
              <a:rPr lang="en-US" sz="1800" dirty="0">
                <a:hlinkClick r:id="rId2"/>
              </a:rPr>
              <a:t>://</a:t>
            </a:r>
            <a:r>
              <a:rPr lang="en-US" sz="1800" dirty="0" smtClean="0">
                <a:hlinkClick r:id="rId2"/>
              </a:rPr>
              <a:t>movp.ru/site/section?id=64</a:t>
            </a:r>
            <a:r>
              <a:rPr lang="ru-RU" sz="1800" dirty="0" smtClean="0"/>
              <a:t> 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800" dirty="0" smtClean="0"/>
              <a:t>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15962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Совершенствование в системе кадровой работы по профилактике коррупционных и иных правонарушений 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5221" y="2434276"/>
            <a:ext cx="3971708" cy="8320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1800" dirty="0" smtClean="0"/>
              <a:t>Муниципальные служащие,                    доходы – 101 служащих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1418" y="2434275"/>
            <a:ext cx="3756455" cy="8320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Руководители подведомственных учреждений, доходы- 68 руководителей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50864" y="3584486"/>
            <a:ext cx="3971708" cy="7578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Муниципальные служащие,                       расходы – 2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596406" y="3583453"/>
            <a:ext cx="3971708" cy="7589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Руководители подведомственных учреждений, расходы – 0 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079156" y="1377689"/>
            <a:ext cx="10033687" cy="6837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dirty="0" smtClean="0"/>
              <a:t>Организация представления сведений о доходах, расходах, об имуществе и обязательствах имущественного характера (за отчетный период 2023) 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900278" y="4571996"/>
            <a:ext cx="6318422" cy="8443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/>
              <a:t>Нарушения, связанные с предоставлением сведений о доходах, об имуществе и обязательствах имущественного характера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064838" y="6001265"/>
            <a:ext cx="3971708" cy="7578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Привлечены к дисциплинарной ответственности 3 муниципальных служащих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5865340" y="5452590"/>
            <a:ext cx="461319" cy="476077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37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Совершенствование в системе кадровой работы по профилактике коррупционных и иных правонарушений 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373" y="2467231"/>
            <a:ext cx="3971708" cy="7578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/>
              <a:t>Администрация городского округа Верхняя Пышма </a:t>
            </a:r>
          </a:p>
          <a:p>
            <a:pPr marL="0" indent="0" algn="ctr">
              <a:buNone/>
            </a:pPr>
            <a:endParaRPr lang="ru-RU" sz="1800" dirty="0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31675" y="2434276"/>
            <a:ext cx="3814120" cy="8320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Дума городского округа Верхняя Пышма 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053373" y="3656049"/>
            <a:ext cx="3971708" cy="61115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Количество проведенных                   заседаний – 7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331675" y="3666860"/>
            <a:ext cx="3814120" cy="63329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Количество проведенных                     заседаний – 1 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112108" y="1367482"/>
            <a:ext cx="10033687" cy="6837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dirty="0" smtClean="0"/>
              <a:t>Деятельность комиссии по соблюдению требований к служебному поведению муниципальных служащих, и урегулированию конфликта интересов  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1053373" y="4791318"/>
            <a:ext cx="10092422" cy="194413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smtClean="0"/>
              <a:t>Рассмотрены вопросы: </a:t>
            </a:r>
          </a:p>
          <a:p>
            <a:pPr marL="0" indent="0">
              <a:buNone/>
            </a:pPr>
            <a:r>
              <a:rPr lang="ru-RU" sz="1400" dirty="0" smtClean="0"/>
              <a:t>1) О даче согласия на замещение должности в подведомственной организации администрации;</a:t>
            </a:r>
          </a:p>
          <a:p>
            <a:pPr marL="0" indent="0">
              <a:buNone/>
            </a:pPr>
            <a:r>
              <a:rPr lang="ru-RU" sz="1400" dirty="0" smtClean="0"/>
              <a:t>2) Уведомления муниципального служащего о возможном конфликте интересов; </a:t>
            </a:r>
          </a:p>
          <a:p>
            <a:pPr marL="0" indent="0">
              <a:buNone/>
            </a:pPr>
            <a:r>
              <a:rPr lang="ru-RU" sz="1400" dirty="0" smtClean="0"/>
              <a:t>3) Материалы проверки о предоставлении муниципальным служащим неполных сведений о доходах, расходах, об имуществе и обязательствах имущественного характера;</a:t>
            </a:r>
          </a:p>
          <a:p>
            <a:pPr marL="0" indent="0">
              <a:buNone/>
            </a:pPr>
            <a:r>
              <a:rPr lang="ru-RU" sz="1400" dirty="0" smtClean="0"/>
              <a:t>4) Об оценке коррупционных рисков, по результатам которой дополнен перечень </a:t>
            </a:r>
            <a:r>
              <a:rPr lang="ru-RU" sz="1400" dirty="0" err="1" smtClean="0"/>
              <a:t>коррупционно</a:t>
            </a:r>
            <a:r>
              <a:rPr lang="ru-RU" sz="1400" dirty="0" smtClean="0"/>
              <a:t> -опасных функций</a:t>
            </a:r>
            <a:endParaRPr lang="ru-RU" sz="2000" dirty="0" smtClean="0"/>
          </a:p>
        </p:txBody>
      </p:sp>
      <p:sp>
        <p:nvSpPr>
          <p:cNvPr id="15" name="Стрелка вниз 14"/>
          <p:cNvSpPr/>
          <p:nvPr/>
        </p:nvSpPr>
        <p:spPr>
          <a:xfrm>
            <a:off x="9150628" y="3266297"/>
            <a:ext cx="231497" cy="372538"/>
          </a:xfrm>
          <a:prstGeom prst="downArrow">
            <a:avLst>
              <a:gd name="adj1" fmla="val 11458"/>
              <a:gd name="adj2" fmla="val 57366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18046815">
            <a:off x="3371699" y="4100552"/>
            <a:ext cx="231497" cy="844036"/>
          </a:xfrm>
          <a:prstGeom prst="downArrow">
            <a:avLst>
              <a:gd name="adj1" fmla="val 11458"/>
              <a:gd name="adj2" fmla="val 57366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3196526">
            <a:off x="3169297" y="1961598"/>
            <a:ext cx="231497" cy="583232"/>
          </a:xfrm>
          <a:prstGeom prst="downArrow">
            <a:avLst>
              <a:gd name="adj1" fmla="val 11458"/>
              <a:gd name="adj2" fmla="val 57366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3001897" y="3255720"/>
            <a:ext cx="231497" cy="372538"/>
          </a:xfrm>
          <a:prstGeom prst="downArrow">
            <a:avLst>
              <a:gd name="adj1" fmla="val 11458"/>
              <a:gd name="adj2" fmla="val 57366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48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2500" dirty="0" smtClean="0"/>
              <a:t>Реализация антикоррупционных механизмов в бюджетной сфере, в сфере закупок, товаров, работ, услуг для обеспечения муниципальных нужд, в сфере управления муниципальной собственностью  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033" y="2645179"/>
            <a:ext cx="3176242" cy="1047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1600" dirty="0" smtClean="0"/>
              <a:t>В бюджетной сфере  - </a:t>
            </a:r>
          </a:p>
          <a:p>
            <a:pPr marL="0" indent="0" algn="ctr">
              <a:buNone/>
            </a:pPr>
            <a:r>
              <a:rPr lang="ru-RU" sz="1600" dirty="0" smtClean="0"/>
              <a:t>5 контрольных мероприятий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06429" y="3966392"/>
            <a:ext cx="5068070" cy="101234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/>
              <a:t>По результатам проведенных контрольных мероприятий выявлены нарушения на общую сумму 858 126,5тыс. рублей. Материалы направлены в прокурату города Верхняя Пышма. </a:t>
            </a:r>
            <a:endParaRPr lang="ru-RU" sz="16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21033" y="5252389"/>
            <a:ext cx="3176242" cy="13801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 smtClean="0"/>
              <a:t>В сфере закупок товаров, работ, услуг для обеспечения муниципальных нужд –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 smtClean="0"/>
              <a:t>8 плановых проверок,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 smtClean="0"/>
              <a:t>6 внеплановых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806429" y="5252389"/>
            <a:ext cx="5068070" cy="11198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/>
              <a:t>Количество нарушений исполнения Федерального закона от 05.04.2013 № 44-ФЗ составило </a:t>
            </a:r>
            <a:r>
              <a:rPr lang="ru-RU" sz="1600" dirty="0" smtClean="0"/>
              <a:t>432, </a:t>
            </a:r>
            <a:r>
              <a:rPr lang="ru-RU" sz="1600" dirty="0"/>
              <a:t>относящихся к административным правонарушениям </a:t>
            </a:r>
            <a:r>
              <a:rPr lang="ru-RU" sz="1600" dirty="0" smtClean="0"/>
              <a:t>351</a:t>
            </a:r>
            <a:endParaRPr lang="ru-RU" sz="16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21033" y="1495442"/>
            <a:ext cx="3176242" cy="6708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Контрольные мероприятия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036477" y="1477933"/>
            <a:ext cx="2330749" cy="7012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Ответственные исполнители </a:t>
            </a: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806428" y="1477932"/>
            <a:ext cx="5068072" cy="68837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Выявленные нарушения </a:t>
            </a: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036478" y="3970682"/>
            <a:ext cx="2330748" cy="10123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/>
              <a:t>Финансовое управление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036478" y="5252389"/>
            <a:ext cx="2330748" cy="11198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/>
              <a:t>Счетная палата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/>
              <a:t>Финансовое управление </a:t>
            </a: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421033" y="3966393"/>
            <a:ext cx="3176242" cy="10123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/>
              <a:t>В бюджетной сфере  -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/>
              <a:t>10 плановых проверок</a:t>
            </a: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036477" y="2653760"/>
            <a:ext cx="2330749" cy="1047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/>
              <a:t>Счетная палата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806429" y="2645178"/>
            <a:ext cx="5068071" cy="1047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/>
              <a:t>По итогам проведенных контрольных мероприятий объем выявленных финансовых нарушений составил более 145 900,0 тыс. рублей, в том числе нецелевое расходование бюджетных средств 478,9 тыс. рублей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5333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1368</Words>
  <Application>Microsoft Office PowerPoint</Application>
  <PresentationFormat>Широкоэкранный</PresentationFormat>
  <Paragraphs>223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Liberation Serif</vt:lpstr>
      <vt:lpstr>Times New Roman</vt:lpstr>
      <vt:lpstr>Тема Office</vt:lpstr>
      <vt:lpstr>ОТЧЕТ об исполнении  Плана противодействия коррупции  в городском округе Верхняя Пышма   в 2024 году</vt:lpstr>
      <vt:lpstr>Вымогают деньги или намекают на взятку?  Звоните по телефону доверия.</vt:lpstr>
      <vt:lpstr>Нормативно-правовая база</vt:lpstr>
      <vt:lpstr>Правовое обеспечение противодействия коррупции и повышению результативности антикоррупционной экспертизы</vt:lpstr>
      <vt:lpstr>Презентация PowerPoint</vt:lpstr>
      <vt:lpstr>Обеспечение деятельности Комиссии по координации работы по противодействию коррупции в городском округе Верхняя Пышма </vt:lpstr>
      <vt:lpstr>Совершенствование в системе кадровой работы по профилактике коррупционных и иных правонарушений </vt:lpstr>
      <vt:lpstr>Совершенствование в системе кадровой работы по профилактике коррупционных и иных правонарушений </vt:lpstr>
      <vt:lpstr>Реализация антикоррупционных механизмов в бюджетной сфере, в сфере закупок, товаров, работ, услуг для обеспечения муниципальных нужд, в сфере управления муниципальной собственностью  </vt:lpstr>
      <vt:lpstr>В 2024 году в органы местного самоуправления поступило 2117 обращений</vt:lpstr>
      <vt:lpstr>Антикоррупционное просвещение и информационная деятельность</vt:lpstr>
      <vt:lpstr>Целевые  показатели реализации Плана мероприятий по противодействию коррупции в городском округе Верхняя Пышма на 2024 год </vt:lpstr>
      <vt:lpstr>Целевые  показатели реализации Плана мероприятий по противодействию коррупции в городском округе Верхняя Пышма на 2024 год </vt:lpstr>
      <vt:lpstr>ОТЧЕТ об исполнении  Плана противодействия коррупции  в городском округе Верхняя Пышма   в 2024 году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об исполнении Плана противодействия коррупции в городском округе Верхняя Пышма   в 2021 году</dc:title>
  <dc:creator>Хусаинова Маргарита Маратовна</dc:creator>
  <cp:lastModifiedBy>Рудакова Ольга Николаевна</cp:lastModifiedBy>
  <cp:revision>85</cp:revision>
  <cp:lastPrinted>2025-01-16T10:25:21Z</cp:lastPrinted>
  <dcterms:created xsi:type="dcterms:W3CDTF">2022-01-28T05:48:35Z</dcterms:created>
  <dcterms:modified xsi:type="dcterms:W3CDTF">2025-01-20T05:26:00Z</dcterms:modified>
</cp:coreProperties>
</file>