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9" r:id="rId4"/>
    <p:sldId id="261" r:id="rId5"/>
    <p:sldId id="263" r:id="rId6"/>
    <p:sldId id="267" r:id="rId7"/>
    <p:sldId id="268" r:id="rId8"/>
    <p:sldId id="269" r:id="rId9"/>
    <p:sldId id="270" r:id="rId10"/>
    <p:sldId id="264" r:id="rId11"/>
    <p:sldId id="265" r:id="rId12"/>
    <p:sldId id="271" r:id="rId13"/>
    <p:sldId id="272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  <p15:guide id="6" orient="horz" pos="3181" userDrawn="1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189" userDrawn="1">
          <p15:clr>
            <a:srgbClr val="A4A3A4"/>
          </p15:clr>
        </p15:guide>
        <p15:guide id="9" pos="7491" userDrawn="1">
          <p15:clr>
            <a:srgbClr val="A4A3A4"/>
          </p15:clr>
        </p15:guide>
        <p15:guide id="10" orient="horz" pos="1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F"/>
    <a:srgbClr val="76B531"/>
    <a:srgbClr val="B5D5A7"/>
    <a:srgbClr val="9CCA86"/>
    <a:srgbClr val="D1D8EA"/>
    <a:srgbClr val="EB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  <p:guide pos="393"/>
        <p:guide pos="7287"/>
        <p:guide orient="horz" pos="1139"/>
        <p:guide orient="horz" pos="3181"/>
        <p:guide orient="horz" pos="3997"/>
        <p:guide pos="189"/>
        <p:guide pos="7491"/>
        <p:guide orient="horz" pos="1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78223795937505E-2"/>
          <c:y val="3.8001203474647312E-2"/>
          <c:w val="0.54398372516202187"/>
          <c:h val="0.74824421277843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Лист1!$J$9</c:f>
              <c:strCache>
                <c:ptCount val="1"/>
                <c:pt idx="0">
                  <c:v>Администрация ГО Верхняя Пышма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rgbClr val="0070C0"/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Лист1!$I$10:$I$13</c:f>
              <c:strCache>
                <c:ptCount val="4"/>
                <c:pt idx="0">
                  <c:v>1 квартал </c:v>
                </c:pt>
                <c:pt idx="1">
                  <c:v>2 квартал </c:v>
                </c:pt>
                <c:pt idx="2">
                  <c:v>3 квартал </c:v>
                </c:pt>
                <c:pt idx="3">
                  <c:v>4 квартал </c:v>
                </c:pt>
              </c:strCache>
            </c:strRef>
          </c:cat>
          <c:val>
            <c:numRef>
              <c:f>Лист1!$J$10:$J$13</c:f>
              <c:numCache>
                <c:formatCode>General</c:formatCode>
                <c:ptCount val="4"/>
                <c:pt idx="0">
                  <c:v>387</c:v>
                </c:pt>
                <c:pt idx="1">
                  <c:v>479</c:v>
                </c:pt>
                <c:pt idx="2">
                  <c:v>604</c:v>
                </c:pt>
                <c:pt idx="3">
                  <c:v>510</c:v>
                </c:pt>
              </c:numCache>
            </c:numRef>
          </c:val>
        </c:ser>
        <c:ser>
          <c:idx val="1"/>
          <c:order val="1"/>
          <c:tx>
            <c:strRef>
              <c:f>Лист1!$K$9</c:f>
              <c:strCache>
                <c:ptCount val="1"/>
                <c:pt idx="0">
                  <c:v>Дума ГО Верхняя Пышма</c:v>
                </c:pt>
              </c:strCache>
            </c:strRef>
          </c:tx>
          <c:spPr>
            <a:gradFill rotWithShape="1">
              <a:gsLst>
                <a:gs pos="50000">
                  <a:srgbClr val="A8CF96"/>
                </a:gs>
                <a:gs pos="0">
                  <a:srgbClr val="B5D5A7"/>
                </a:gs>
                <a:gs pos="100000">
                  <a:srgbClr val="92D050"/>
                </a:gs>
              </a:gsLst>
              <a:lin ang="5400000" scaled="0"/>
            </a:gradFill>
            <a:ln w="9525" cap="flat" cmpd="sng" algn="ctr">
              <a:solidFill>
                <a:srgbClr val="76B531"/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Лист1!$I$10:$I$13</c:f>
              <c:strCache>
                <c:ptCount val="4"/>
                <c:pt idx="0">
                  <c:v>1 квартал </c:v>
                </c:pt>
                <c:pt idx="1">
                  <c:v>2 квартал </c:v>
                </c:pt>
                <c:pt idx="2">
                  <c:v>3 квартал </c:v>
                </c:pt>
                <c:pt idx="3">
                  <c:v>4 квартал </c:v>
                </c:pt>
              </c:strCache>
            </c:strRef>
          </c:cat>
          <c:val>
            <c:numRef>
              <c:f>Лист1!$K$10:$K$13</c:f>
              <c:numCache>
                <c:formatCode>General</c:formatCode>
                <c:ptCount val="4"/>
                <c:pt idx="0">
                  <c:v>26</c:v>
                </c:pt>
                <c:pt idx="1">
                  <c:v>43</c:v>
                </c:pt>
                <c:pt idx="2">
                  <c:v>26</c:v>
                </c:pt>
                <c:pt idx="3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Лист1!$L$9</c:f>
              <c:strCache>
                <c:ptCount val="1"/>
                <c:pt idx="0">
                  <c:v>Счетная палата ГО Верхняя Пышма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Лист1!$I$10:$I$13</c:f>
              <c:strCache>
                <c:ptCount val="4"/>
                <c:pt idx="0">
                  <c:v>1 квартал </c:v>
                </c:pt>
                <c:pt idx="1">
                  <c:v>2 квартал </c:v>
                </c:pt>
                <c:pt idx="2">
                  <c:v>3 квартал </c:v>
                </c:pt>
                <c:pt idx="3">
                  <c:v>4 квартал </c:v>
                </c:pt>
              </c:strCache>
            </c:strRef>
          </c:cat>
          <c:val>
            <c:numRef>
              <c:f>Лист1!$L$10:$L$13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03345736"/>
        <c:axId val="303346912"/>
      </c:barChart>
      <c:catAx>
        <c:axId val="30334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46912"/>
        <c:crosses val="autoZero"/>
        <c:auto val="1"/>
        <c:lblAlgn val="ctr"/>
        <c:lblOffset val="100"/>
        <c:noMultiLvlLbl val="0"/>
      </c:catAx>
      <c:valAx>
        <c:axId val="30334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4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61938194729423524"/>
          <c:y val="0.80316668123865309"/>
          <c:w val="0.35672403238153899"/>
          <c:h val="0.18899530439165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5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2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3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1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2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4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02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7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4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C825-4A9C-4C7B-8402-3316A2864745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5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vp.ru/site/section?id=5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umavp.ru/corrupt/19" TargetMode="External"/><Relationship Id="rId2" Type="http://schemas.openxmlformats.org/officeDocument/2006/relationships/hyperlink" Target="https://movp.ru/site/section?id=6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ovp.ru/site/section?id=6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8967" r="10511" b="228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600" y="587141"/>
            <a:ext cx="11017250" cy="237195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  <a:t>ОТЧЕТ об исполнении 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</a:b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  <a:t>Плана противодействия коррупции 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</a:b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  <a:t>в городском округе Верхняя Пышма 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</a:b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  <a:t> в 2024 году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7000"/>
                  </a:schemeClr>
                </a:glow>
              </a:effectLst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836150" y="4762500"/>
            <a:ext cx="2355850" cy="1870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10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074395"/>
              </p:ext>
            </p:extLst>
          </p:nvPr>
        </p:nvGraphicFramePr>
        <p:xfrm>
          <a:off x="550863" y="1814514"/>
          <a:ext cx="8631238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365125"/>
            <a:ext cx="1101725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2024 году в органы местного самоуправления поступило </a:t>
            </a:r>
            <a:r>
              <a:rPr lang="ru-RU" sz="4000" b="1" dirty="0" smtClean="0"/>
              <a:t>2117</a:t>
            </a:r>
            <a:r>
              <a:rPr lang="ru-RU" sz="4000" dirty="0" smtClean="0"/>
              <a:t> обращений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93961"/>
              </p:ext>
            </p:extLst>
          </p:nvPr>
        </p:nvGraphicFramePr>
        <p:xfrm>
          <a:off x="6457950" y="1808163"/>
          <a:ext cx="5100640" cy="167449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305177"/>
                <a:gridCol w="1795463"/>
              </a:tblGrid>
              <a:tr h="495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В администрацию городского округа Верхняя Пышма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1980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В Думу городского округа Верхняя Пышма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В Счетную палату городского округа Верхняя Пышма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6362700" y="3940176"/>
            <a:ext cx="5286375" cy="131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Обращения граждан, содержащие информацию о противоправных действиях муниципальных служащих  органов местного самоуправления коррупционного характера при исполнении ими служебных обязанностей </a:t>
            </a:r>
            <a:r>
              <a:rPr lang="ru-RU" sz="1800" b="1" u="sng" dirty="0" smtClean="0"/>
              <a:t>НЕ ПОСТУПАЛИ. </a:t>
            </a:r>
          </a:p>
        </p:txBody>
      </p:sp>
    </p:spTree>
    <p:extLst>
      <p:ext uri="{BB962C8B-B14F-4D97-AF65-F5344CB8AC3E}">
        <p14:creationId xmlns:p14="http://schemas.microsoft.com/office/powerpoint/2010/main" val="1082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4269404" y="0"/>
            <a:ext cx="18873429" cy="6896312"/>
            <a:chOff x="50350" y="-5851961"/>
            <a:chExt cx="18873429" cy="689631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9944" y="-5844380"/>
              <a:ext cx="3572031" cy="115613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01975" y="-5844380"/>
              <a:ext cx="3572031" cy="1156138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006" y="-5847867"/>
              <a:ext cx="3572031" cy="1156138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46037" y="-5851961"/>
              <a:ext cx="3572031" cy="1156138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4540" y="-4691730"/>
              <a:ext cx="3572031" cy="1156138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6571" y="-4691730"/>
              <a:ext cx="3572031" cy="115613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8602" y="-4695217"/>
              <a:ext cx="3572031" cy="115613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00633" y="-4699311"/>
              <a:ext cx="3572031" cy="1156138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1709" y="-3525474"/>
              <a:ext cx="3572031" cy="115613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3740" y="-3525474"/>
              <a:ext cx="3572031" cy="1156138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45771" y="-3528961"/>
              <a:ext cx="3572031" cy="115613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17802" y="-3533055"/>
              <a:ext cx="3572031" cy="1156138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3624" y="-2433156"/>
              <a:ext cx="3572031" cy="11561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655" y="-2433156"/>
              <a:ext cx="3572031" cy="115613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07686" y="-2436643"/>
              <a:ext cx="3572031" cy="1156138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9717" y="-2440737"/>
              <a:ext cx="3572031" cy="1156138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51748" y="-2451829"/>
              <a:ext cx="3572031" cy="1156138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74582" y="-1400548"/>
              <a:ext cx="3572031" cy="1156138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0435" y="-1277513"/>
              <a:ext cx="3572031" cy="1156138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2466" y="-1281000"/>
              <a:ext cx="3572031" cy="115613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4497" y="-1285094"/>
              <a:ext cx="3572031" cy="1156138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11124" y="-111787"/>
              <a:ext cx="3572031" cy="115613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5031" y="-124863"/>
              <a:ext cx="3572031" cy="115613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7062" y="-128350"/>
              <a:ext cx="3572031" cy="1156138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39093" y="-132444"/>
              <a:ext cx="3572031" cy="1156138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50" y="-1277513"/>
              <a:ext cx="3572031" cy="1156138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 rot="10800000">
            <a:off x="-568995" y="-494003"/>
            <a:ext cx="12881293" cy="7480198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lumMod val="100000"/>
                  <a:alpha val="8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Антикоррупционное просвещение и информационная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51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/>
              <a:t>В целях формированию в обществе неприятия всех форм коррупции в городском округе Верхняя Пышма ведется информационная кампания на следующих </a:t>
            </a:r>
            <a:r>
              <a:rPr lang="ru-RU" sz="2000" dirty="0"/>
              <a:t>ресурсах </a:t>
            </a:r>
            <a:r>
              <a:rPr lang="ru-RU" sz="2000" dirty="0" smtClean="0"/>
              <a:t>администрации:</a:t>
            </a: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0244" name="Picture 4" descr="https://pixy.org/src/476/47669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43" y="3649710"/>
            <a:ext cx="2016125" cy="1960192"/>
          </a:xfrm>
          <a:prstGeom prst="rect">
            <a:avLst/>
          </a:prstGeom>
          <a:noFill/>
          <a:effectLst>
            <a:outerShdw blurRad="317500" dist="38100" dir="2700000" sx="104000" sy="104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92396" y="5679601"/>
            <a:ext cx="4103687" cy="53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422596" y="5679601"/>
            <a:ext cx="4103687" cy="53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42821" t="5381" r="40154" b="64332"/>
          <a:stretch/>
        </p:blipFill>
        <p:spPr>
          <a:xfrm>
            <a:off x="8517654" y="3772165"/>
            <a:ext cx="1710132" cy="1715283"/>
          </a:xfrm>
          <a:prstGeom prst="ellipse">
            <a:avLst/>
          </a:prstGeom>
          <a:effectLst>
            <a:outerShdw blurRad="3175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13591" t="54904" r="69384" b="14809"/>
          <a:stretch/>
        </p:blipFill>
        <p:spPr>
          <a:xfrm>
            <a:off x="4084842" y="3772165"/>
            <a:ext cx="1710132" cy="1715283"/>
          </a:xfrm>
          <a:prstGeom prst="ellipse">
            <a:avLst/>
          </a:prstGeom>
          <a:effectLst>
            <a:outerShdw blurRad="3175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72127" t="55040" r="10848" b="14673"/>
          <a:stretch/>
        </p:blipFill>
        <p:spPr>
          <a:xfrm>
            <a:off x="6301248" y="3772165"/>
            <a:ext cx="1710132" cy="1715283"/>
          </a:xfrm>
          <a:prstGeom prst="ellipse">
            <a:avLst/>
          </a:prstGeom>
          <a:effectLst>
            <a:outerShdw blurRad="3175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4" y="222423"/>
            <a:ext cx="11017250" cy="94735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Целевые </a:t>
            </a:r>
            <a:r>
              <a:rPr lang="ru-RU" sz="2600" b="1" dirty="0"/>
              <a:t> </a:t>
            </a:r>
            <a:r>
              <a:rPr lang="ru-RU" sz="2600" b="1" dirty="0" smtClean="0"/>
              <a:t>показатели </a:t>
            </a:r>
            <a:r>
              <a:rPr lang="ru-RU" sz="2600" b="1" dirty="0"/>
              <a:t>реализации Плана мероприятий по противодействию </a:t>
            </a:r>
            <a:r>
              <a:rPr lang="ru-RU" sz="2600" b="1" dirty="0" smtClean="0"/>
              <a:t>коррупции</a:t>
            </a:r>
            <a:r>
              <a:rPr lang="ru-RU" sz="2600" b="1" dirty="0"/>
              <a:t> </a:t>
            </a:r>
            <a:r>
              <a:rPr lang="ru-RU" sz="2600" b="1" dirty="0" smtClean="0"/>
              <a:t>в </a:t>
            </a:r>
            <a:r>
              <a:rPr lang="ru-RU" sz="2600" b="1" dirty="0"/>
              <a:t>городском округе Верхняя Пышма на </a:t>
            </a:r>
            <a:r>
              <a:rPr lang="ru-RU" sz="2600" b="1" dirty="0" smtClean="0"/>
              <a:t>2024 год </a:t>
            </a:r>
            <a:endParaRPr lang="ru-RU" sz="26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87245"/>
              </p:ext>
            </p:extLst>
          </p:nvPr>
        </p:nvGraphicFramePr>
        <p:xfrm>
          <a:off x="300038" y="1808164"/>
          <a:ext cx="11591924" cy="45370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60500"/>
                <a:gridCol w="7210696"/>
                <a:gridCol w="924128"/>
                <a:gridCol w="1400783"/>
                <a:gridCol w="1395817"/>
              </a:tblGrid>
              <a:tr h="648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 строки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целевого показателя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Единица измерения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Значение целевого показателя </a:t>
                      </a:r>
                      <a:r>
                        <a:rPr lang="ru-RU" sz="1200" dirty="0" smtClean="0">
                          <a:effectLst/>
                        </a:rPr>
                        <a:t>                   на 2024 </a:t>
                      </a:r>
                      <a:r>
                        <a:rPr lang="ru-RU" sz="1200" dirty="0">
                          <a:effectLst/>
                        </a:rPr>
                        <a:t>год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Достигнутое</a:t>
                      </a:r>
                      <a:r>
                        <a:rPr lang="ru-RU" sz="1200" baseline="0" dirty="0" smtClean="0">
                          <a:effectLst/>
                        </a:rPr>
                        <a:t> значение целевого показателя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</a:tr>
              <a:tr h="1296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заседаний Комиссии по соблюдению требований к служебному поведению муниципальных служащих, и урегулированию конфликта интересов в администрации городского округа Верхняя Пышма, Думы городского округа Верхняя Пышма и Счетной палаты городского округа Верхняя Пышма, информация в отношении которых размещена на официальном сайте городского округа Верхняя Пышма, от общего количества проведенных заседаний комиссии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</a:tr>
              <a:tr h="1620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муниципальных служащих органов местного самоуправления городского округа Верхняя Пышма, замещающих должности муниципальной службы, при замещении которых муниципальные служащие органов местного самоуправления обязаны представлять сведения о доходах, расходах, об имуществе и обязательствах имущественного характера, представивших сведения о доходах, расходах, об имуществе и обязательствах имущественного характера не позднее 30 апреля года, следующего за отчетным годом, от общего количества муниципальных служащих 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</a:tr>
              <a:tr h="972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руководителей муниципальных учреждений городского округа Верхняя Пышма, представивших сведения о доходах, об имуществе и обязательствах имущественного характер не позднее 30 апреля года, следующего за отчетным годом, от общего количества руководителей муниципальных учреждений городского округа Верхняя Пышма 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1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4" y="222423"/>
            <a:ext cx="11017250" cy="94735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Целевые </a:t>
            </a:r>
            <a:r>
              <a:rPr lang="ru-RU" sz="2600" b="1" dirty="0"/>
              <a:t> </a:t>
            </a:r>
            <a:r>
              <a:rPr lang="ru-RU" sz="2600" b="1" dirty="0" smtClean="0"/>
              <a:t>показатели </a:t>
            </a:r>
            <a:r>
              <a:rPr lang="ru-RU" sz="2600" b="1" dirty="0"/>
              <a:t>реализации Плана мероприятий по противодействию </a:t>
            </a:r>
            <a:r>
              <a:rPr lang="ru-RU" sz="2600" b="1" dirty="0" smtClean="0"/>
              <a:t>коррупции</a:t>
            </a:r>
            <a:r>
              <a:rPr lang="ru-RU" sz="2600" b="1" dirty="0"/>
              <a:t> </a:t>
            </a:r>
            <a:r>
              <a:rPr lang="ru-RU" sz="2600" b="1" dirty="0" smtClean="0"/>
              <a:t>в </a:t>
            </a:r>
            <a:r>
              <a:rPr lang="ru-RU" sz="2600" b="1" dirty="0"/>
              <a:t>городском округе Верхняя Пышма на </a:t>
            </a:r>
            <a:r>
              <a:rPr lang="ru-RU" sz="2600" b="1" dirty="0" smtClean="0"/>
              <a:t>2024 год </a:t>
            </a:r>
            <a:endParaRPr lang="ru-RU" sz="2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71454"/>
              </p:ext>
            </p:extLst>
          </p:nvPr>
        </p:nvGraphicFramePr>
        <p:xfrm>
          <a:off x="300039" y="1808164"/>
          <a:ext cx="11591924" cy="45370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43544"/>
                <a:gridCol w="7227651"/>
                <a:gridCol w="924128"/>
                <a:gridCol w="1400783"/>
                <a:gridCol w="1395818"/>
              </a:tblGrid>
              <a:tr h="638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 строки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целевого показателя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Единица измерения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Значение целевого показателя </a:t>
                      </a:r>
                      <a:r>
                        <a:rPr lang="ru-RU" sz="1200" dirty="0" smtClean="0">
                          <a:effectLst/>
                        </a:rPr>
                        <a:t>                             на 2024 </a:t>
                      </a:r>
                      <a:r>
                        <a:rPr lang="ru-RU" sz="1200" dirty="0">
                          <a:effectLst/>
                        </a:rPr>
                        <a:t>год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Достигнутое значение целевого показателя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</a:tr>
              <a:tr h="1299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лиц, в отношении которых опубликованы представленные ими сведения о доходах, расходах, об имуществе и обязательствах имущественного характера, от общего количества лиц, обязанных представить сведения о доходах, расходах, об имуществе и обязательствах имущественного характера, подлежащие опубликованию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руководителей муниципальных учреждений городского округа Верхняя Пышма, в отношении которых опубликованы сведения о доходах, об имуществе и обязательствах имущественного характера, от общего количества руководителей муниципальных учреждений городского округа Верхняя Пышма, представивших сведения о доходах, об имуществе и обязательствах имущественного характера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39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проектов нормативных правовых актов городского округа Верхняя Пышма, в отношении которых проводилась антикоррупционная экспертиза, в общем количестве подготовленных нормативных правовых актов городского округа Верхняя Пышма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4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12975" r="8000" b="23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4900" y="0"/>
            <a:ext cx="8420100" cy="26942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  <a:t>ОТЧЕТ об исполнении 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  <a:t>Плана противодействия коррупции 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  <a:t>в городском округе Верхняя Пышма 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  <a:t> в 2024 году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7000"/>
                  </a:schemeClr>
                </a:glow>
              </a:effectLst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836150" y="4762500"/>
            <a:ext cx="2355850" cy="1870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78750" y="5785086"/>
            <a:ext cx="2386250" cy="847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+mn-lt"/>
              </a:rPr>
              <a:t>2024 ГОД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7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1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657600" y="1911350"/>
            <a:ext cx="4876800" cy="487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365125"/>
            <a:ext cx="11017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Вымогают деньги или намекают на взятку? </a:t>
            </a:r>
            <a:br>
              <a:rPr lang="ru-RU" dirty="0" smtClean="0"/>
            </a:br>
            <a:r>
              <a:rPr lang="ru-RU" dirty="0" smtClean="0"/>
              <a:t>Звоните по телефону доверия.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18649"/>
              </p:ext>
            </p:extLst>
          </p:nvPr>
        </p:nvGraphicFramePr>
        <p:xfrm>
          <a:off x="550863" y="1808161"/>
          <a:ext cx="11017250" cy="48609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14323"/>
                <a:gridCol w="2302927"/>
              </a:tblGrid>
              <a:tr h="6507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Администрация городского округа Верхняя </a:t>
                      </a:r>
                      <a:r>
                        <a:rPr lang="ru-RU" sz="2000" u="none" strike="noStrike" dirty="0" smtClean="0">
                          <a:effectLst/>
                        </a:rPr>
                        <a:t>Пышма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+7(34368) </a:t>
                      </a:r>
                      <a:r>
                        <a:rPr lang="ru-RU" sz="2000" u="none" strike="noStrike" dirty="0" smtClean="0">
                          <a:effectLst/>
                        </a:rPr>
                        <a:t>4-04-86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7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Прокуратура города Верхняя Пышма: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+7(34368) 5-37-11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39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</a:rPr>
                        <a:t>Администрация </a:t>
                      </a:r>
                      <a:r>
                        <a:rPr lang="ru-RU" sz="2000" u="none" strike="noStrike" dirty="0">
                          <a:effectLst/>
                        </a:rPr>
                        <a:t>Губернатора Свердловской области и Аппарат Правительства Свердловской области: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+</a:t>
                      </a:r>
                      <a:r>
                        <a:rPr lang="ru-RU" sz="2000" u="none" strike="noStrike" dirty="0">
                          <a:effectLst/>
                        </a:rPr>
                        <a:t>7(343) 370-72-02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Прокуратура Свердловской области: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 +7(343) 377-54-41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18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 Главное управление Министерства внутренних дел Российской Федерации по Свердловской области: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 +7(343) 358-71-61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81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Следственное управление Следственного комитета Российской Федерации по Свердловской области: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 +7(343) 297-71-79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81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Управление Федеральной службы безопасности Российской Федерации по Свердловской области: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 +7(343) 371-37-51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57" y="762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1214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lumMod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44" y="1825624"/>
            <a:ext cx="11027884" cy="48505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600" b="1" dirty="0"/>
              <a:t>Федеральный закон от 25 декабря 2008 года № </a:t>
            </a:r>
            <a:r>
              <a:rPr lang="ru-RU" sz="1600" b="1" dirty="0" smtClean="0"/>
              <a:t>273-ФЗ «О </a:t>
            </a:r>
            <a:r>
              <a:rPr lang="ru-RU" sz="1600" b="1" dirty="0"/>
              <a:t>противодействии </a:t>
            </a:r>
            <a:r>
              <a:rPr lang="ru-RU" sz="1600" b="1" dirty="0" smtClean="0"/>
              <a:t>коррупции»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Указ Президента РФ от 16.08.2021 № 478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«О Национальном плане противодействия коррупции на 2021 - 2024 годы»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Распоряжение Губернатора Свердловской области от 07.05.2021 № 75-РГ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«Об утверждении Комплексного плана мероприятий органов государственной власти Свердловской области по противодействию коррупции на 2021–2024 годы и перечня целевых показателей реализации Комплексного плана мероприятий органов государственной власти Свердловской области по противодействию коррупции на 2021–2024 годы»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Постановление Главы городского округа Верхняя Пышма от 15.01.2021 № 4 (изменения </a:t>
            </a:r>
            <a:r>
              <a:rPr lang="ru-RU" sz="1600" b="1" dirty="0"/>
              <a:t>от 29.12.2023 № </a:t>
            </a:r>
            <a:r>
              <a:rPr lang="ru-RU" sz="1600" b="1" dirty="0" smtClean="0"/>
              <a:t>206)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«Об утверждении Плана мероприятий по противодействию коррупции в городском округе Верхняя Пышма на 2021-2024 годы и Перечня целевых показателей реализации Плана мероприятий по противодействию коррупции в городском округе Верхняя Пышма на 2021-2023 годы»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i="1" dirty="0" smtClean="0"/>
              <a:t>Полный перечень нормативно-правовых актов в сфере противодействия коррупции, действующих в том числе на территории городского округа Верхняя Пышма: </a:t>
            </a:r>
            <a:r>
              <a:rPr lang="en-US" sz="1600" i="1" dirty="0" smtClean="0">
                <a:hlinkClick r:id="rId3"/>
              </a:rPr>
              <a:t>https://movp.ru/site/section?id=58</a:t>
            </a:r>
            <a:r>
              <a:rPr lang="ru-RU" sz="1600" i="1" dirty="0" smtClean="0"/>
              <a:t>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613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365125"/>
            <a:ext cx="11017249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Правовое обеспечение противодействия коррупции и повышению результативности антикоррупционной экспертизы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3993" y="2283358"/>
            <a:ext cx="9524013" cy="1808219"/>
          </a:xfrm>
          <a:prstGeom prst="roundRect">
            <a:avLst>
              <a:gd name="adj" fmla="val 576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dirty="0" smtClean="0"/>
              <a:t>В целях обеспечения участия независимых экспертов в проведении независимой антикоррупционной экспертизы проектов нормативных правовых актов городского округа Верхняя  Пышма данные проекты размещаются на официальном сайте городского округа: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movp.ru/site/section?id=68</a:t>
            </a:r>
            <a:endParaRPr lang="ru-RU" dirty="0" smtClean="0"/>
          </a:p>
          <a:p>
            <a:pPr algn="ctr">
              <a:lnSpc>
                <a:spcPct val="120000"/>
              </a:lnSpc>
            </a:pP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dumavp.ru/corrupt/19</a:t>
            </a:r>
            <a:r>
              <a:rPr lang="ru-RU" dirty="0" smtClean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3994" y="4472935"/>
            <a:ext cx="9524012" cy="986852"/>
          </a:xfrm>
          <a:prstGeom prst="roundRect">
            <a:avLst>
              <a:gd name="adj" fmla="val 1445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dirty="0" smtClean="0"/>
              <a:t>В 2024 году проведена экспертиза 278 проектов нормативных правовых актов.</a:t>
            </a:r>
            <a:r>
              <a:rPr lang="ru-RU" dirty="0"/>
              <a:t> </a:t>
            </a:r>
            <a:r>
              <a:rPr lang="ru-RU" u="sng" dirty="0" err="1" smtClean="0"/>
              <a:t>Коррупциогенные</a:t>
            </a:r>
            <a:r>
              <a:rPr lang="ru-RU" u="sng" dirty="0" smtClean="0"/>
              <a:t> </a:t>
            </a:r>
            <a:r>
              <a:rPr lang="ru-RU" u="sng" dirty="0"/>
              <a:t>факторы </a:t>
            </a:r>
            <a:r>
              <a:rPr lang="ru-RU" u="sng" dirty="0" smtClean="0"/>
              <a:t>не выявлены  </a:t>
            </a:r>
            <a:endParaRPr lang="ru-RU" u="sng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50863" y="5820229"/>
            <a:ext cx="11017250" cy="8488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Ежеквартально осуществляется анализ вступивших в законную силу решений судов о признании недействительными ненормативных правовых актов в органе местного самоуправления, незаконными решений и действий (бездействий) должностных лиц органа местного самоуправления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43465"/>
              </p:ext>
            </p:extLst>
          </p:nvPr>
        </p:nvGraphicFramePr>
        <p:xfrm>
          <a:off x="0" y="-8"/>
          <a:ext cx="12191999" cy="685800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41775"/>
                <a:gridCol w="2851587"/>
                <a:gridCol w="2955989"/>
                <a:gridCol w="5542648"/>
              </a:tblGrid>
              <a:tr h="22748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Выполнение мероприятий Плана противодействия коррупции в </a:t>
                      </a:r>
                      <a:r>
                        <a:rPr lang="ru-RU" sz="1100" b="1" dirty="0" smtClean="0">
                          <a:effectLst/>
                        </a:rPr>
                        <a:t>2024 </a:t>
                      </a:r>
                      <a:r>
                        <a:rPr lang="ru-RU" sz="1100" b="1" dirty="0">
                          <a:effectLst/>
                        </a:rPr>
                        <a:t>году</a:t>
                      </a:r>
                      <a:endParaRPr lang="ru-RU" sz="11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№ п/п</a:t>
                      </a:r>
                      <a:endParaRPr lang="ru-RU" sz="11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Количество запланированных мероприятий</a:t>
                      </a:r>
                      <a:endParaRPr lang="ru-RU" sz="11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Количество выполненных мероприятий</a:t>
                      </a:r>
                      <a:endParaRPr lang="ru-RU" sz="11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Выводы</a:t>
                      </a:r>
                      <a:endParaRPr lang="ru-RU" sz="11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29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I. Совершенствование нормативного правового обеспечения деятельности по противодействию коррупции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0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II. Повышение результативности антикоррупционной экспертизы нормативных правовых актов городского округа Верхняя Пышма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0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III. Совершенствование в системе кадровой работы по профилактике коррупционных и иных правонарушений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0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IV. Реализация антикоррупционных механизмов в сфере управления муниципальной собственностью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17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V.  Реализация антикоррупционных механизмов в бюджетной сфере</a:t>
                      </a:r>
                      <a:endParaRPr lang="ru-RU" sz="1200" b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0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VI. Реализация антикоррупционных механизмов в сфере закупок товаров, работ, услуг для муниципальных нужд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0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VII. Повышение результативности и эффективности работы с обращениями граждан по фактам коррупции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425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VIII. Обеспечение открытости деятельности органов местного самоуправления городского округа Верхняя Пышма, обеспечение прав граждан на доступ к информации о деятельности органов местного самоуправления городского округа Верхняя Пышма в сфере противодействия коррупции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199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IX. Антикоррупционное просвещение граждан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0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X. Обеспечение участия институтов гражданского общества в противодействии коррупции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425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XI. Исполнение мероприятий национального плана противодействия коррупции на 2021–2024 годы, утвержденного Указом Президента Российской Федерации от 16 августа 2021 года № 478 «О национальном плане противодействия коррупции на 2021–2024 годы»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0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XII. Мониторинг состояния и эффективности противодействия коррупции в городском округе Верхняя Пышма (антикоррупционный мониторинг)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199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XIII. Организационное обеспечение деятельности по противодействию коррупции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Мероприятия выполнены в полном объеме в установленные </a:t>
                      </a:r>
                      <a:r>
                        <a:rPr lang="ru-RU" sz="1100" dirty="0" smtClean="0">
                          <a:effectLst/>
                        </a:rPr>
                        <a:t>сроки</a:t>
                      </a:r>
                    </a:p>
                  </a:txBody>
                  <a:tcPr marL="29166" marR="29166" marT="0" marB="0" anchor="ctr"/>
                </a:tc>
              </a:tr>
              <a:tr h="2174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XIV.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взаимодействия с предпринимательским сообществом городского округа Верхняя Пышма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</a:txBody>
                  <a:tcPr marL="29166" marR="29166" marT="0" marB="0" anchor="ctr"/>
                </a:tc>
              </a:tr>
              <a:tr h="217431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Мероприятия выполнены в полном объеме в установленные сроки</a:t>
                      </a:r>
                    </a:p>
                  </a:txBody>
                  <a:tcPr marL="29166" marR="291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3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4" y="222423"/>
            <a:ext cx="11017250" cy="94735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Обеспечение деятельности Комиссии по координации работы по противодействию коррупции в городском округе Верхняя Пышма 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410" y="3010926"/>
            <a:ext cx="3971708" cy="8320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/>
              <a:t>Заседание – 26.03.2024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/>
              <a:t>Рассмотрено 7 вопросов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556421" y="1182816"/>
            <a:ext cx="1079156" cy="68374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62386" y="3010925"/>
            <a:ext cx="3971708" cy="8320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dirty="0" smtClean="0"/>
              <a:t>Заседание – 19.06.2024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Рассмотрено 3 вопроса 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31410" y="4230127"/>
            <a:ext cx="3971708" cy="8402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800" dirty="0" smtClean="0"/>
              <a:t>Заседание – 19.09.2024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800" dirty="0" smtClean="0"/>
              <a:t>Рассмотрено 3 вопроса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775277" y="4230127"/>
            <a:ext cx="3958817" cy="8402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800" dirty="0" smtClean="0"/>
              <a:t>Заседание – 17.12.2024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800" dirty="0" smtClean="0"/>
              <a:t>Рассмотрено 8 вопросов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936789" y="2014149"/>
            <a:ext cx="6318422" cy="8306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000" dirty="0" smtClean="0"/>
              <a:t>План заседаний Комиссии на 2024 год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400" dirty="0" smtClean="0"/>
              <a:t>утвержден Главой городского округа Верхняя Пышма 21 декабря 2023 года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936789" y="5416374"/>
            <a:ext cx="6318422" cy="10860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/>
              <a:t>Информация о деятельности Комиссии размещена на официальном сайте городского округа Верхняя Пышма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movp.ru/site/section?id=64</a:t>
            </a:r>
            <a:r>
              <a:rPr lang="ru-RU" sz="1800" dirty="0" smtClean="0"/>
              <a:t> 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1596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4" y="222423"/>
            <a:ext cx="11017250" cy="94735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Совершенствование в системе кадровой работы по профилактике коррупционных и иных правонарушений 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221" y="2434276"/>
            <a:ext cx="3971708" cy="8320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Муниципальные служащие,                    доходы – 101 служащих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1418" y="2434275"/>
            <a:ext cx="3756455" cy="8320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Руководители подведомственных учреждений, доходы- 68 руководителей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50864" y="3584486"/>
            <a:ext cx="3971708" cy="7578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Муниципальные служащие,                       расходы – 2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596406" y="3583453"/>
            <a:ext cx="3971708" cy="758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Руководители подведомственных учреждений, расходы – 0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79156" y="1377689"/>
            <a:ext cx="10033687" cy="683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Организация представления сведений о доходах, расходах, об имуществе и обязательствах имущественного характера (за отчетный период 2023)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900278" y="4571996"/>
            <a:ext cx="6318422" cy="844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Нарушения, связанные с предоставлением сведений о доходах, об имуществе и обязательствах имущественного характера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838" y="6001265"/>
            <a:ext cx="3971708" cy="7578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Привлечены к дисциплинарной ответственности 3 муниципальных служащих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865340" y="5452590"/>
            <a:ext cx="461319" cy="47607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4" y="222423"/>
            <a:ext cx="11017250" cy="94735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Совершенствование в системе кадровой работы по профилактике коррупционных и иных правонарушений 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373" y="2467231"/>
            <a:ext cx="3971708" cy="7578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Администрация городского округа Верхняя Пышма </a:t>
            </a:r>
          </a:p>
          <a:p>
            <a:pPr marL="0" indent="0" algn="ctr">
              <a:buNone/>
            </a:pPr>
            <a:endParaRPr lang="ru-RU" sz="18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31675" y="2434276"/>
            <a:ext cx="3814120" cy="8320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Дума городского округа Верхняя Пышма 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53373" y="3656049"/>
            <a:ext cx="3971708" cy="611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Количество проведенных                   заседаний – 7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331675" y="3666860"/>
            <a:ext cx="3814120" cy="6332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Количество проведенных                     заседаний – 1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12108" y="1367482"/>
            <a:ext cx="10033687" cy="683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Деятельность комиссии по соблюдению требований к служебному поведению муниципальных служащих, и урегулированию конфликта интересов 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53373" y="4791318"/>
            <a:ext cx="10092422" cy="19441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Рассмотрены вопросы: </a:t>
            </a:r>
          </a:p>
          <a:p>
            <a:pPr marL="0" indent="0">
              <a:buNone/>
            </a:pPr>
            <a:r>
              <a:rPr lang="ru-RU" sz="1400" dirty="0" smtClean="0"/>
              <a:t>1) О даче согласия на замещение должности в подведомственной организации администрации;</a:t>
            </a:r>
          </a:p>
          <a:p>
            <a:pPr marL="0" indent="0">
              <a:buNone/>
            </a:pPr>
            <a:r>
              <a:rPr lang="ru-RU" sz="1400" dirty="0" smtClean="0"/>
              <a:t>2) Уведомления муниципального служащего о возможном конфликте интересов; </a:t>
            </a:r>
          </a:p>
          <a:p>
            <a:pPr marL="0" indent="0">
              <a:buNone/>
            </a:pPr>
            <a:r>
              <a:rPr lang="ru-RU" sz="1400" dirty="0" smtClean="0"/>
              <a:t>3) Материалы проверки о предоставлении муниципальным служащим неполных сведений о доходах, расходах, об имуществе и обязательствах имущественного характера;</a:t>
            </a:r>
          </a:p>
          <a:p>
            <a:pPr marL="0" indent="0">
              <a:buNone/>
            </a:pPr>
            <a:r>
              <a:rPr lang="ru-RU" sz="1400" dirty="0" smtClean="0"/>
              <a:t>4) Об оценке коррупционных рисков, по результатам которой дополнен перечень </a:t>
            </a:r>
            <a:r>
              <a:rPr lang="ru-RU" sz="1400" dirty="0" err="1" smtClean="0"/>
              <a:t>коррупционно</a:t>
            </a:r>
            <a:r>
              <a:rPr lang="ru-RU" sz="1400" dirty="0" smtClean="0"/>
              <a:t> -опасных функций</a:t>
            </a:r>
            <a:endParaRPr lang="ru-RU" sz="2000" dirty="0" smtClean="0"/>
          </a:p>
        </p:txBody>
      </p:sp>
      <p:sp>
        <p:nvSpPr>
          <p:cNvPr id="15" name="Стрелка вниз 14"/>
          <p:cNvSpPr/>
          <p:nvPr/>
        </p:nvSpPr>
        <p:spPr>
          <a:xfrm>
            <a:off x="9150628" y="3266297"/>
            <a:ext cx="231497" cy="372538"/>
          </a:xfrm>
          <a:prstGeom prst="downArrow">
            <a:avLst>
              <a:gd name="adj1" fmla="val 11458"/>
              <a:gd name="adj2" fmla="val 573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046815">
            <a:off x="3371699" y="4100552"/>
            <a:ext cx="231497" cy="844036"/>
          </a:xfrm>
          <a:prstGeom prst="downArrow">
            <a:avLst>
              <a:gd name="adj1" fmla="val 11458"/>
              <a:gd name="adj2" fmla="val 573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196526">
            <a:off x="3169297" y="1961598"/>
            <a:ext cx="231497" cy="583232"/>
          </a:xfrm>
          <a:prstGeom prst="downArrow">
            <a:avLst>
              <a:gd name="adj1" fmla="val 11458"/>
              <a:gd name="adj2" fmla="val 573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001897" y="3255720"/>
            <a:ext cx="231497" cy="372538"/>
          </a:xfrm>
          <a:prstGeom prst="downArrow">
            <a:avLst>
              <a:gd name="adj1" fmla="val 11458"/>
              <a:gd name="adj2" fmla="val 573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4" y="222423"/>
            <a:ext cx="11017250" cy="947350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Реализация антикоррупционных механизмов в бюджетной сфере, в сфере закупок, товаров, работ, услуг для обеспечения муниципальных нужд, в сфере управления муниципальной собственностью  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033" y="2645179"/>
            <a:ext cx="3176242" cy="10475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В бюджетной сфере  - </a:t>
            </a:r>
          </a:p>
          <a:p>
            <a:pPr marL="0" indent="0" algn="ctr">
              <a:buNone/>
            </a:pPr>
            <a:r>
              <a:rPr lang="ru-RU" sz="1600" dirty="0" smtClean="0"/>
              <a:t>5 контрольных мероприятий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6429" y="3966392"/>
            <a:ext cx="5068070" cy="10123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По результатам проведенных контрольных мероприятий выявлены нарушения на общую сумму 858 126,5тыс. рублей. Материалы направлены в прокурату города Верхняя Пышма. 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1033" y="5252389"/>
            <a:ext cx="3176242" cy="13801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/>
              <a:t>В сфере закупок товаров, работ, услуг для обеспечения муниципальных нужд –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/>
              <a:t>8 плановых проверок,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/>
              <a:t>6 внеплановых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06429" y="5252389"/>
            <a:ext cx="5068070" cy="11198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Количество нарушений исполнения Федерального закона от 05.04.2013 № 44-ФЗ составило </a:t>
            </a:r>
            <a:r>
              <a:rPr lang="ru-RU" sz="1600" dirty="0" smtClean="0"/>
              <a:t>432, </a:t>
            </a:r>
            <a:r>
              <a:rPr lang="ru-RU" sz="1600" dirty="0"/>
              <a:t>относящихся к административным правонарушениям </a:t>
            </a:r>
            <a:r>
              <a:rPr lang="ru-RU" sz="1600" dirty="0" smtClean="0"/>
              <a:t>351</a:t>
            </a:r>
            <a:endParaRPr lang="ru-RU" sz="16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1033" y="1495442"/>
            <a:ext cx="3176242" cy="670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/>
              <a:t>Контрольные мероприятия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036477" y="1477933"/>
            <a:ext cx="2330749" cy="7012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/>
              <a:t>Ответственные исполнители 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806428" y="1477932"/>
            <a:ext cx="5068072" cy="6883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/>
              <a:t>Выявленные нарушения 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036478" y="3970682"/>
            <a:ext cx="2330748" cy="10123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Финансовое управление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036478" y="5252389"/>
            <a:ext cx="2330748" cy="11198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Счетная палата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Финансовое управление 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1033" y="3966393"/>
            <a:ext cx="3176242" cy="10123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В бюджетной сфере  -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10 плановых проверок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036477" y="2653760"/>
            <a:ext cx="2330749" cy="1047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Счетная палата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06429" y="2645178"/>
            <a:ext cx="5068071" cy="10475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По итогам проведенных контрольных мероприятий объем выявленных финансовых нарушений составил более 145 900,0 тыс. рублей, в том числе нецелевое расходование бюджетных средств 478,9 тыс. рублей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533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1368</Words>
  <Application>Microsoft Office PowerPoint</Application>
  <PresentationFormat>Широкоэкранный</PresentationFormat>
  <Paragraphs>223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Liberation Serif</vt:lpstr>
      <vt:lpstr>Times New Roman</vt:lpstr>
      <vt:lpstr>Тема Office</vt:lpstr>
      <vt:lpstr>ОТЧЕТ об исполнении  Плана противодействия коррупции  в городском округе Верхняя Пышма   в 2024 году</vt:lpstr>
      <vt:lpstr>Вымогают деньги или намекают на взятку?  Звоните по телефону доверия.</vt:lpstr>
      <vt:lpstr>Нормативно-правовая база</vt:lpstr>
      <vt:lpstr>Правовое обеспечение противодействия коррупции и повышению результативности антикоррупционной экспертизы</vt:lpstr>
      <vt:lpstr>Презентация PowerPoint</vt:lpstr>
      <vt:lpstr>Обеспечение деятельности Комиссии по координации работы по противодействию коррупции в городском округе Верхняя Пышма </vt:lpstr>
      <vt:lpstr>Совершенствование в системе кадровой работы по профилактике коррупционных и иных правонарушений </vt:lpstr>
      <vt:lpstr>Совершенствование в системе кадровой работы по профилактике коррупционных и иных правонарушений </vt:lpstr>
      <vt:lpstr>Реализация антикоррупционных механизмов в бюджетной сфере, в сфере закупок, товаров, работ, услуг для обеспечения муниципальных нужд, в сфере управления муниципальной собственностью  </vt:lpstr>
      <vt:lpstr>В 2024 году в органы местного самоуправления поступило 2117 обращений</vt:lpstr>
      <vt:lpstr>Антикоррупционное просвещение и информационная деятельность</vt:lpstr>
      <vt:lpstr>Целевые  показатели реализации Плана мероприятий по противодействию коррупции в городском округе Верхняя Пышма на 2024 год </vt:lpstr>
      <vt:lpstr>Целевые  показатели реализации Плана мероприятий по противодействию коррупции в городском округе Верхняя Пышма на 2024 год </vt:lpstr>
      <vt:lpstr>ОТЧЕТ об исполнении  Плана противодействия коррупции  в городском округе Верхняя Пышма   в 2024 году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об исполнении Плана противодействия коррупции в городском округе Верхняя Пышма   в 2021 году</dc:title>
  <dc:creator>Хусаинова Маргарита Маратовна</dc:creator>
  <cp:lastModifiedBy>Рудакова Ольга Николаевна</cp:lastModifiedBy>
  <cp:revision>85</cp:revision>
  <cp:lastPrinted>2025-01-16T10:25:21Z</cp:lastPrinted>
  <dcterms:created xsi:type="dcterms:W3CDTF">2022-01-28T05:48:35Z</dcterms:created>
  <dcterms:modified xsi:type="dcterms:W3CDTF">2025-01-20T05:26:00Z</dcterms:modified>
</cp:coreProperties>
</file>