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2" r:id="rId6"/>
    <p:sldId id="261" r:id="rId7"/>
    <p:sldId id="265" r:id="rId8"/>
    <p:sldId id="262" r:id="rId9"/>
    <p:sldId id="263" r:id="rId10"/>
    <p:sldId id="264" r:id="rId11"/>
    <p:sldId id="269" r:id="rId12"/>
    <p:sldId id="266" r:id="rId13"/>
    <p:sldId id="274" r:id="rId14"/>
    <p:sldId id="267" r:id="rId15"/>
    <p:sldId id="268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CCCC"/>
    <a:srgbClr val="FFCC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75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95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47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4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9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28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69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0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5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12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9057-638B-4B99-9FB3-5DE97BE05912}" type="datetimeFigureOut">
              <a:rPr lang="ru-RU" smtClean="0"/>
              <a:t>08.07.2019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1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ovp.ru/anticorruption/anticorruptionexper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589196"/>
            <a:ext cx="9144000" cy="1703671"/>
          </a:xfrm>
          <a:solidFill>
            <a:srgbClr val="FFCC99"/>
          </a:solidFill>
        </p:spPr>
        <p:txBody>
          <a:bodyPr anchor="ctr" anchorCtr="0">
            <a:normAutofit/>
          </a:bodyPr>
          <a:lstStyle/>
          <a:p>
            <a:r>
              <a:rPr lang="ru-RU" sz="2800" b="1" dirty="0" smtClean="0"/>
              <a:t>Презентация </a:t>
            </a:r>
            <a:br>
              <a:rPr lang="ru-RU" sz="2800" b="1" dirty="0" smtClean="0"/>
            </a:br>
            <a:r>
              <a:rPr lang="ru-RU" sz="2800" b="1" dirty="0" smtClean="0"/>
              <a:t>О ходе исполнения Плана противодействия коррупции </a:t>
            </a:r>
            <a:r>
              <a:rPr lang="ru-RU" sz="2800" b="1" dirty="0"/>
              <a:t>в городском округе Верхняя Пышма на 2018-2020 годы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9144000" cy="1171876"/>
          </a:xfrm>
        </p:spPr>
        <p:txBody>
          <a:bodyPr anchor="t" anchorCtr="0"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За первое полугодие 2019 года </a:t>
            </a:r>
            <a:endParaRPr lang="ru-RU" dirty="0"/>
          </a:p>
        </p:txBody>
      </p:sp>
      <p:pic>
        <p:nvPicPr>
          <p:cNvPr id="1026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4762"/>
            <a:ext cx="1409700" cy="151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71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910" y="256205"/>
            <a:ext cx="9890760" cy="1081707"/>
          </a:xfrm>
          <a:solidFill>
            <a:srgbClr val="FFCC99"/>
          </a:solidFill>
        </p:spPr>
        <p:txBody>
          <a:bodyPr tIns="0" bIns="0" anchor="t" anchorCtr="0">
            <a:normAutofit/>
          </a:bodyPr>
          <a:lstStyle/>
          <a:p>
            <a:r>
              <a:rPr lang="ru-RU" sz="1800" dirty="0" smtClean="0">
                <a:latin typeface="+mn-lt"/>
              </a:rPr>
              <a:t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a:t>
            </a:r>
            <a:endParaRPr lang="ru-RU" sz="1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4164"/>
            <a:ext cx="10515600" cy="47427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01027" y="1905803"/>
            <a:ext cx="4148489" cy="1347536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ru-RU" sz="1700" dirty="0" smtClean="0"/>
              <a:t>Сбор сведений о доходах, расходах, об имуществе и обязательствах имущественного характера (за отчетный период 1 января по 31 декабря  2018 года) по 30 апреля 2019 года </a:t>
            </a:r>
            <a:endParaRPr lang="ru-RU" sz="17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78905" y="1925054"/>
            <a:ext cx="5303520" cy="1135781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ru-RU" sz="1700" dirty="0" smtClean="0"/>
              <a:t>Сведения о  </a:t>
            </a:r>
            <a:r>
              <a:rPr lang="ru-RU" sz="1700" dirty="0"/>
              <a:t>доходах, расходах, об имуществе и обязательствах имущественного </a:t>
            </a:r>
            <a:r>
              <a:rPr lang="ru-RU" sz="1700" dirty="0" smtClean="0"/>
              <a:t>характера размещены на официальном сайте</a:t>
            </a:r>
            <a:endParaRPr lang="ru-RU" sz="17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01027" y="4552751"/>
            <a:ext cx="4148489" cy="55826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Дума городского округа Верхняя Пышма –                        2 муниципальных служащих</a:t>
            </a: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1027" y="5313145"/>
            <a:ext cx="4148489" cy="53901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500" dirty="0" smtClean="0"/>
              <a:t>Счетная палата городского </a:t>
            </a:r>
            <a:r>
              <a:rPr lang="ru-RU" sz="1500" dirty="0"/>
              <a:t>округа Верхняя Пышма – </a:t>
            </a:r>
            <a:r>
              <a:rPr lang="ru-RU" sz="1500" dirty="0" smtClean="0"/>
              <a:t>3 </a:t>
            </a:r>
            <a:r>
              <a:rPr lang="ru-RU" sz="1500" dirty="0"/>
              <a:t>муниципальных служащих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78905" y="4552751"/>
            <a:ext cx="5303520" cy="55826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http://www.dumavp.ru/corrupt/5</a:t>
            </a:r>
            <a:endParaRPr lang="ru-RU" sz="15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78905" y="5313145"/>
            <a:ext cx="5303519" cy="53901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http://sp-vp.ru/corrupt/5</a:t>
            </a:r>
            <a:endParaRPr lang="ru-RU" sz="15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1026" y="3724977"/>
            <a:ext cx="4148489" cy="6256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Глава городского округа Верхняя Пышма</a:t>
            </a:r>
            <a:endParaRPr lang="ru-RU" sz="15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678904" y="3801979"/>
            <a:ext cx="5303520" cy="54864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http://movp.ru/anticorruption/anticorruptionpayinformation/</a:t>
            </a:r>
            <a:endParaRPr lang="ru-RU" sz="15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7873465" y="1470210"/>
            <a:ext cx="484632" cy="38992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2800952" y="1470210"/>
            <a:ext cx="484632" cy="38992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2916455" y="3299010"/>
            <a:ext cx="484632" cy="329715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трелка вниз 17"/>
          <p:cNvSpPr/>
          <p:nvPr/>
        </p:nvSpPr>
        <p:spPr>
          <a:xfrm>
            <a:off x="8358097" y="3125757"/>
            <a:ext cx="484632" cy="474090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5307528" y="3801979"/>
            <a:ext cx="265499" cy="548640"/>
          </a:xfrm>
          <a:prstGeom prst="rightArrow">
            <a:avLst>
              <a:gd name="adj1" fmla="val 50000"/>
              <a:gd name="adj2" fmla="val 5362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трелка вправо 19"/>
          <p:cNvSpPr/>
          <p:nvPr/>
        </p:nvSpPr>
        <p:spPr>
          <a:xfrm>
            <a:off x="5307528" y="4552751"/>
            <a:ext cx="265499" cy="558264"/>
          </a:xfrm>
          <a:prstGeom prst="rightArrow">
            <a:avLst>
              <a:gd name="adj1" fmla="val 50000"/>
              <a:gd name="adj2" fmla="val 6174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5307528" y="5313145"/>
            <a:ext cx="265499" cy="539014"/>
          </a:xfrm>
          <a:prstGeom prst="rightArrow">
            <a:avLst>
              <a:gd name="adj1" fmla="val 50000"/>
              <a:gd name="adj2" fmla="val 4274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77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5"/>
            <a:ext cx="10179517" cy="1325563"/>
          </a:xfrm>
          <a:solidFill>
            <a:srgbClr val="FFCC99"/>
          </a:solidFill>
        </p:spPr>
        <p:txBody>
          <a:bodyPr/>
          <a:lstStyle/>
          <a:p>
            <a:r>
              <a:rPr lang="ru-RU" sz="1800" dirty="0">
                <a:solidFill>
                  <a:prstClr val="black"/>
                </a:solidFill>
                <a:latin typeface="Calibri" panose="020F0502020204030204"/>
              </a:rPr>
              <a:t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низ 5"/>
          <p:cNvSpPr/>
          <p:nvPr/>
        </p:nvSpPr>
        <p:spPr>
          <a:xfrm>
            <a:off x="2492944" y="1961832"/>
            <a:ext cx="423512" cy="377107"/>
          </a:xfrm>
          <a:prstGeom prst="downArrow">
            <a:avLst>
              <a:gd name="adj1" fmla="val 50000"/>
              <a:gd name="adj2" fmla="val 4076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74281" y="2473876"/>
            <a:ext cx="3955983" cy="65679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/>
              <a:t>Администрация городского округа Верхняя Пышма –  </a:t>
            </a:r>
            <a:r>
              <a:rPr lang="ru-RU" sz="1500" dirty="0" smtClean="0"/>
              <a:t>57 </a:t>
            </a:r>
            <a:r>
              <a:rPr lang="ru-RU" sz="1500" dirty="0"/>
              <a:t>муниципальных служащих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8576109" y="1961832"/>
            <a:ext cx="484632" cy="37710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69794" y="2473876"/>
            <a:ext cx="5072513" cy="65679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http://movp.ru/anticorruption/anticorruptionpayinformation/</a:t>
            </a:r>
            <a:endParaRPr lang="ru-RU" sz="15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5409398" y="2473877"/>
            <a:ext cx="558265" cy="50033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74281" y="4042611"/>
            <a:ext cx="10068026" cy="122240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Не предоставление сведений о доходах либо их предоставление с нарушением срока, является правонарушением, влекущим расторжение трудового договора с муниципальным служащим или руководителем муниципального учреждения, в связи с утратой доверия</a:t>
            </a:r>
            <a:endParaRPr lang="ru-RU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5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412" y="365125"/>
            <a:ext cx="9977387" cy="1084933"/>
          </a:xfrm>
          <a:solidFill>
            <a:srgbClr val="FFCC99"/>
          </a:solidFill>
        </p:spPr>
        <p:txBody>
          <a:bodyPr anchor="ctr" anchorCtr="0">
            <a:normAutofit/>
          </a:bodyPr>
          <a:lstStyle/>
          <a:p>
            <a:r>
              <a:rPr lang="ru-RU" sz="2200" dirty="0" smtClean="0">
                <a:latin typeface="+mn-lt"/>
              </a:rPr>
              <a:t>Осуществление комплекса организационных, разъяснительных и иных мер по соблюдению муниципальными служащими законодательства Российской Федерации </a:t>
            </a:r>
            <a:endParaRPr lang="ru-RU" sz="2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81776" y="2858702"/>
            <a:ext cx="3272589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Муниципальным служащим  направлены информационные письма по вопросам предоставления сведений о доходах, расходах, об имуществе и обязательствах имущественного характера (17.01.2019 № 99,               31.01.2019 № 261,                 02.05.2019 № 1174)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76260" y="2858702"/>
            <a:ext cx="2752825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ru-RU" dirty="0" smtClean="0"/>
              <a:t>Разработан Кодекс этики и служебного поведения муниципальных служащих администрации городского округа Верхняя Пышма (постановления администрации городского округа Верхняя Пышма от 25.02.2019 № 200)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54727" y="2858702"/>
            <a:ext cx="2550696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ru-RU" dirty="0" smtClean="0"/>
              <a:t>Разработаны Правила внутреннего трудового распорядка администрации городского округа Верхняя Пышма (распоряжение администрации городского округа Верхняя Пышма от 18.02.2019 № 91) 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809549" y="1690688"/>
            <a:ext cx="1264279" cy="927384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496025" y="1690689"/>
            <a:ext cx="1289786" cy="927383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9105498" y="1690689"/>
            <a:ext cx="1193533" cy="927384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50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102" y="365125"/>
            <a:ext cx="10068697" cy="1325563"/>
          </a:xfrm>
          <a:solidFill>
            <a:srgbClr val="FFCC99"/>
          </a:solidFill>
        </p:spPr>
        <p:txBody>
          <a:bodyPr>
            <a:normAutofit/>
          </a:bodyPr>
          <a:lstStyle/>
          <a:p>
            <a:r>
              <a:rPr lang="ru-RU" sz="2200" dirty="0">
                <a:latin typeface="+mn-lt"/>
              </a:rPr>
              <a:t>Осуществление комплекса организационных, разъяснительных и иных мер по соблюдению муниципальными служащими законодательства Российской Федерации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91401" y="1825625"/>
            <a:ext cx="10228534" cy="159116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/>
            <a:r>
              <a:rPr lang="ru-RU" dirty="0"/>
              <a:t>Президент Российской Федерации выделил повышение эффективности просветительских, образовательных и иных мероприятий, направленных на формирование антикоррупционного поведения государственных и муниципальных служащих, популяризацию в обществе антикоррупционных стандартов и развитие общественного правосознания в одну из основных задач Национального плана противодействия коррупции в Российской Федерации на период до 2020 года.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91401" y="4446872"/>
            <a:ext cx="10228533" cy="127053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pPr lvl="0" algn="ctr"/>
            <a:r>
              <a:rPr lang="ru-RU" sz="2000" dirty="0" smtClean="0"/>
              <a:t>25-26 июня 2019 года администрацией городского округа Верхняя Пышма </a:t>
            </a:r>
            <a:r>
              <a:rPr lang="ru-RU" sz="2000" dirty="0">
                <a:solidFill>
                  <a:prstClr val="black"/>
                </a:solidFill>
              </a:rPr>
              <a:t>запланировано обучение муниципальных </a:t>
            </a:r>
            <a:r>
              <a:rPr lang="ru-RU" sz="2000" dirty="0" smtClean="0">
                <a:solidFill>
                  <a:prstClr val="black"/>
                </a:solidFill>
              </a:rPr>
              <a:t>служащих органов местного самоуправления городского округа Верхняя Пышма </a:t>
            </a:r>
            <a:r>
              <a:rPr lang="ru-RU" sz="2000" dirty="0">
                <a:solidFill>
                  <a:prstClr val="black"/>
                </a:solidFill>
              </a:rPr>
              <a:t>по программе повышения квалификации </a:t>
            </a:r>
            <a:r>
              <a:rPr lang="ru-RU" sz="2000" dirty="0" smtClean="0">
                <a:solidFill>
                  <a:prstClr val="black"/>
                </a:solidFill>
              </a:rPr>
              <a:t>по теме: </a:t>
            </a:r>
          </a:p>
          <a:p>
            <a:pPr lvl="0" algn="ctr"/>
            <a:r>
              <a:rPr lang="ru-RU" sz="2000" b="1" dirty="0" smtClean="0">
                <a:solidFill>
                  <a:prstClr val="black"/>
                </a:solidFill>
              </a:rPr>
              <a:t>«</a:t>
            </a:r>
            <a:r>
              <a:rPr lang="ru-RU" sz="2000" dirty="0" smtClean="0">
                <a:solidFill>
                  <a:prstClr val="black"/>
                </a:solidFill>
              </a:rPr>
              <a:t>Противодействие </a:t>
            </a:r>
            <a:r>
              <a:rPr lang="ru-RU" sz="2000" dirty="0">
                <a:solidFill>
                  <a:prstClr val="black"/>
                </a:solidFill>
              </a:rPr>
              <a:t>коррупции</a:t>
            </a:r>
            <a:r>
              <a:rPr lang="ru-RU" sz="2000" dirty="0" smtClean="0">
                <a:solidFill>
                  <a:prstClr val="black"/>
                </a:solidFill>
              </a:rPr>
              <a:t>»</a:t>
            </a:r>
            <a:endParaRPr lang="ru-RU" sz="2000" dirty="0">
              <a:solidFill>
                <a:prstClr val="black"/>
              </a:solidFill>
            </a:endParaRPr>
          </a:p>
          <a:p>
            <a:pPr algn="ctr"/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6006164" y="3551722"/>
            <a:ext cx="484632" cy="731520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0580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9410" y="365125"/>
            <a:ext cx="10054389" cy="972787"/>
          </a:xfrm>
          <a:solidFill>
            <a:srgbClr val="FFCC99"/>
          </a:solidFill>
        </p:spPr>
        <p:txBody>
          <a:bodyPr>
            <a:normAutofit/>
          </a:bodyPr>
          <a:lstStyle/>
          <a:p>
            <a:r>
              <a:rPr lang="ru-RU" sz="1800" b="1" dirty="0" smtClean="0">
                <a:latin typeface="+mn-lt"/>
              </a:rPr>
              <a:t>Деятельность комиссии по соблюдению </a:t>
            </a:r>
            <a:r>
              <a:rPr lang="ru-RU" sz="1800" b="1" dirty="0">
                <a:latin typeface="+mn-lt"/>
                <a:ea typeface="Times New Roman" panose="02020603050405020304" pitchFamily="18" charset="0"/>
              </a:rPr>
              <a:t>к служебному поведению муниципальных служащих, замещающих должности в администрации  </a:t>
            </a:r>
            <a:r>
              <a:rPr lang="ru-RU" sz="1800" b="1" dirty="0" smtClean="0">
                <a:latin typeface="+mn-lt"/>
                <a:ea typeface="Times New Roman" panose="02020603050405020304" pitchFamily="18" charset="0"/>
              </a:rPr>
              <a:t>городского </a:t>
            </a:r>
            <a:r>
              <a:rPr lang="ru-RU" sz="1800" b="1" dirty="0">
                <a:latin typeface="+mn-lt"/>
                <a:ea typeface="Times New Roman" panose="02020603050405020304" pitchFamily="18" charset="0"/>
              </a:rPr>
              <a:t>округа Верхняя Пышма, и урегулированию конфликта интересов</a:t>
            </a:r>
            <a:endParaRPr lang="ru-RU" sz="1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2152" y="1925053"/>
            <a:ext cx="10212404" cy="96252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</a:t>
            </a:r>
            <a:r>
              <a:rPr lang="en-US" dirty="0" smtClean="0"/>
              <a:t>I</a:t>
            </a:r>
            <a:r>
              <a:rPr lang="ru-RU" dirty="0" smtClean="0"/>
              <a:t> квартале 2019 года состоялось 2 заседания Комиссии (</a:t>
            </a:r>
            <a:r>
              <a:rPr lang="ru-RU" dirty="0" smtClean="0"/>
              <a:t>07.03.2019, </a:t>
            </a:r>
            <a:r>
              <a:rPr lang="ru-RU" dirty="0" smtClean="0"/>
              <a:t>11.06.2019), на которых были рассмотрены следующие вопросы: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2152" y="3147461"/>
            <a:ext cx="3599848" cy="57997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1. Отчет </a:t>
            </a:r>
            <a:r>
              <a:rPr lang="ru-RU" sz="1500" dirty="0"/>
              <a:t>о работе Комиссии за 2018 год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53777" y="3147461"/>
            <a:ext cx="5630779" cy="282020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ru-RU" sz="1400" dirty="0" smtClean="0"/>
              <a:t>2. Актуализация </a:t>
            </a:r>
            <a:r>
              <a:rPr lang="ru-RU" sz="1400" dirty="0"/>
              <a:t>Перечня должностей муниципальной службы администрации городского округа Верхняя Пышма с повышенными коррупционными рисками, а также Перечня должностей муниципальной службы администрации городского округа Верхняя Пышма, при замещении которых муниципальные служащие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детей и Перечня должностей муниципальной службы, утвержденный постановлением администрации городского округа Верхняя Пышма от 13.05.2016 № 596.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72152" y="3987316"/>
            <a:ext cx="3599848" cy="59431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3. Утверждение </a:t>
            </a:r>
            <a:r>
              <a:rPr lang="ru-RU" sz="1500" dirty="0"/>
              <a:t>плана работы Комиссии на 2019 год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2152" y="4841510"/>
            <a:ext cx="3599848" cy="92402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4. Рассмотрение жалоб жителей (гражданина), касающихся соблюдения муниципальным служащим требований к служебному поведению 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86993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6"/>
            <a:ext cx="10179517" cy="895784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Выполнение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Национального плана противодействия коррупции на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2018-2020 годы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утвержденного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Указом Президента РФ от 29.06.2018 № 378</a:t>
            </a:r>
            <a:b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7912"/>
            <a:ext cx="10515600" cy="483905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ссссссс</a:t>
            </a: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5359" y="1414914"/>
            <a:ext cx="10378439" cy="81814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рамках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Национального 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плана противодействия коррупции на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2018-2020 годы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br>
              <a:rPr lang="ru-RU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утвержденного Указом Президента РФ от 29.06.2018 №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378 осуществляются следующие мероприятия: 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ru-RU" dirty="0">
                <a:solidFill>
                  <a:prstClr val="black"/>
                </a:solidFill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5360" y="2454442"/>
            <a:ext cx="10378438" cy="4129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 Актуализируются сведения, содержащиеся в анкетах лиц, замещающих муниципальные должности городского округа Верхняя Пышма и должности муниципальной службы, об их родственниках и свойственниках.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Информация о проводимых мероприятиях по противодействию коррупции размещается на официальных сайтах  органов местного самоуправления.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25-26 июня 2019 года запланировано обучение муниципальных служащих по программе </a:t>
            </a:r>
            <a:r>
              <a:rPr lang="ru-RU" sz="1500" dirty="0"/>
              <a:t>повышения квалификации </a:t>
            </a:r>
            <a:r>
              <a:rPr lang="ru-RU" sz="1500" dirty="0" smtClean="0"/>
              <a:t> по теме: </a:t>
            </a:r>
            <a:r>
              <a:rPr lang="ru-RU" sz="1500" b="1" dirty="0" smtClean="0"/>
              <a:t>«</a:t>
            </a:r>
            <a:r>
              <a:rPr lang="ru-RU" sz="1500" dirty="0" smtClean="0"/>
              <a:t>Противодействие </a:t>
            </a:r>
            <a:r>
              <a:rPr lang="ru-RU" sz="1500" dirty="0"/>
              <a:t>коррупции</a:t>
            </a:r>
            <a:r>
              <a:rPr lang="ru-RU" sz="1500" dirty="0" smtClean="0"/>
              <a:t>».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/>
              <a:t>Информация о результатах Мониторинга хода реализации мероприятий по противодействию коррупции (федеральный антикоррупционный мониторинг) в </a:t>
            </a:r>
            <a:r>
              <a:rPr lang="ru-RU" sz="1500" dirty="0" smtClean="0"/>
              <a:t>городском округе Верхняя Пышма за </a:t>
            </a:r>
            <a:r>
              <a:rPr lang="en-US" sz="1500" dirty="0" smtClean="0"/>
              <a:t>I </a:t>
            </a:r>
            <a:r>
              <a:rPr lang="ru-RU" sz="1500" dirty="0" smtClean="0"/>
              <a:t>квартал 2019 </a:t>
            </a:r>
            <a:r>
              <a:rPr lang="ru-RU" sz="1500" dirty="0"/>
              <a:t>года подготовлена в Департамент кадровой политики и контроля Губернатора Свердловской области и Правительства Свердловской области </a:t>
            </a:r>
            <a:r>
              <a:rPr lang="ru-RU" sz="1500" dirty="0" smtClean="0"/>
              <a:t>(письмо от 15.04.2019 № 01-01-24/3334).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Информация о выполнении в 2018 году  и  </a:t>
            </a:r>
            <a:r>
              <a:rPr lang="en-US" sz="1500" dirty="0" smtClean="0"/>
              <a:t>I </a:t>
            </a:r>
            <a:r>
              <a:rPr lang="ru-RU" sz="1500" dirty="0" smtClean="0"/>
              <a:t>квартале 2019 года Национального плана противодействия коррупции на 2018-2020 годы, утвержденного Указом Президента РФ от 29.06.2018 № 378 (письмо от 26.04.2019 № 01-01-24/3812).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Информация о деятельности комиссии </a:t>
            </a:r>
            <a:r>
              <a:rPr lang="ru-RU" sz="1500" dirty="0"/>
              <a:t>по соблюдению требований к служебному поведению муниципальных служащих, замещающих должности в администрации </a:t>
            </a:r>
            <a:r>
              <a:rPr lang="ru-RU" sz="1500" dirty="0" smtClean="0"/>
              <a:t>городского </a:t>
            </a:r>
            <a:r>
              <a:rPr lang="ru-RU" sz="1500" dirty="0"/>
              <a:t>округа Верхняя Пышма, и урегулированию конфликта </a:t>
            </a:r>
            <a:r>
              <a:rPr lang="ru-RU" sz="1500" dirty="0" smtClean="0"/>
              <a:t>интересов представлена в Автоматизированной системе управления деятельностью исполнительных органов государственной власти в Свердловской области.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69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912" y="365126"/>
            <a:ext cx="10015888" cy="1117166"/>
          </a:xfrm>
          <a:solidFill>
            <a:srgbClr val="FFCCCC"/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latin typeface="+mn-lt"/>
              </a:rPr>
              <a:t>Выполнение протокольных поручений </a:t>
            </a:r>
            <a:r>
              <a:rPr lang="ru-RU" sz="2000" dirty="0">
                <a:latin typeface="+mn-lt"/>
              </a:rPr>
              <a:t>комиссии по координации работы по противодействию коррупции в Свердловской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96691"/>
            <a:ext cx="10515600" cy="2233060"/>
          </a:xfrm>
        </p:spPr>
        <p:txBody>
          <a:bodyPr/>
          <a:lstStyle/>
          <a:p>
            <a:r>
              <a:rPr lang="ru-RU" sz="2000" dirty="0" smtClean="0"/>
              <a:t>Подпункты 9.3, 9.5 раздела 9 протокола от 29.12.2018 № 4 исполнены (письмо от 01.02.2019 № 01-01-24/742).</a:t>
            </a:r>
          </a:p>
          <a:p>
            <a:r>
              <a:rPr lang="ru-RU" sz="2000" dirty="0" smtClean="0"/>
              <a:t>Раздел 8 протокола от 16.07.2018 № 2 исполнен(письма от 27.03.2019 № 01-01-24/2600, от 12.04.2019 № 01-01-24/3266).</a:t>
            </a:r>
          </a:p>
          <a:p>
            <a:r>
              <a:rPr lang="ru-RU" sz="2000" dirty="0" smtClean="0"/>
              <a:t>Раздел 5 протокола 30.10.2018 № 3 исполнен (письмо от 21.01.2019 № 01-01-24/347).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4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5"/>
            <a:ext cx="10179517" cy="13255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+mn-lt"/>
              </a:rPr>
              <a:t>Выполнение </a:t>
            </a:r>
            <a:r>
              <a:rPr lang="ru-RU" sz="2000" dirty="0" smtClean="0">
                <a:latin typeface="+mn-lt"/>
              </a:rPr>
              <a:t>протокольного поручения комиссии по координации работы по противодействию коррупции в городском округе Верхняя Пышма </a:t>
            </a:r>
            <a:endParaRPr lang="ru-RU" sz="2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072"/>
          </a:xfrm>
        </p:spPr>
        <p:txBody>
          <a:bodyPr>
            <a:normAutofit fontScale="92500" lnSpcReduction="20000"/>
          </a:bodyPr>
          <a:lstStyle/>
          <a:p>
            <a:r>
              <a:rPr lang="ru-RU" sz="1500" dirty="0" smtClean="0"/>
              <a:t>Пункт 4 протокола Комиссии от 25.03.2019 № 1 исполнен: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культуры городского округа Верхняя Пышма» приказ от 10.04.2019 № 25 «О комиссии  по противодействию коррупции в </a:t>
            </a:r>
            <a:r>
              <a:rPr lang="ru-RU" sz="1500" dirty="0"/>
              <a:t>МКУ «Управление культуры городского округа Верхняя Пышма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физической культуры и спорта и молодежной политики городского округа Верхняя Пышма приказ от 25.04.2019 № 23 «О внесении изменений в приказ от 10.01.2018 № 2 «О мерах по предупреждению коррупции».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гражданской защиты городского округа Верхняя Пышма» приказ от 25.04.2019 № 41 «О внесении изменений в состав комиссии по координации работы по противодействию коррупции в </a:t>
            </a:r>
            <a:r>
              <a:rPr lang="ru-RU" sz="1500" dirty="0"/>
              <a:t>МКУ «Управление гражданской защиты городского округа Верхняя Пышма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 «Центр пространственного развития городского округа Верхняя Пышма» приказ от 16.05.2019 № 21 «Об утверждении состава Комиссии по противодействию коррупции в </a:t>
            </a:r>
            <a:r>
              <a:rPr lang="ru-RU" sz="1500" dirty="0"/>
              <a:t>МБУ  «Центр пространственного развития городского округа Верхняя Пышма</a:t>
            </a:r>
            <a:r>
              <a:rPr lang="ru-RU" sz="1500" dirty="0" smtClean="0"/>
              <a:t>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образования городского округа Верхняя Пышма» приказ от 19.04.2019 № 92 «О внесении изменений в состав комиссии по противодействию коррупции».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«Комитет жилищно-коммунального хозяйства» приказ от 03.06.2019 № 102 «О внесении изменений в приказ № 1/1 от 09.01.2018 «Об утверждении комиссии по вопросам антикоррупционной деятельности и урегулирования конфликта интересов».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«Административно-хозяйственное управление» приказ от 15.04.2019 № 13 «О создании комиссии по противодействию коррупции в </a:t>
            </a:r>
            <a:r>
              <a:rPr lang="ru-RU" sz="1500" dirty="0"/>
              <a:t>МКУ «Административно-хозяйственное управление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«Управление капитального строительства городского округа Верхняя Пышма» приказ от29.03.2019 № 18-орг «Об утверждении состава Комиссии по противодействию коррупции в </a:t>
            </a:r>
            <a:r>
              <a:rPr lang="ru-RU" sz="1500" dirty="0"/>
              <a:t>МБУ «Управление капитального строительства городского округа Верхняя Пышма» </a:t>
            </a:r>
            <a:endParaRPr lang="ru-RU" sz="15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«Специализированная похоронная служба» приказ от 05.04.2019 № 5 «Об утверждении состава комиссии по противодействию коррупции МБУ «Специализированная </a:t>
            </a:r>
            <a:r>
              <a:rPr lang="ru-RU" sz="1500" dirty="0"/>
              <a:t>похоронная служба</a:t>
            </a:r>
            <a:r>
              <a:rPr lang="ru-RU" sz="1500" dirty="0" smtClean="0"/>
              <a:t>». </a:t>
            </a:r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18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46887" y="1251414"/>
            <a:ext cx="9502346" cy="493931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СПАСИБО ЗА ВНИМАНИЕ!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376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483317"/>
            <a:ext cx="10515600" cy="1780675"/>
          </a:xfrm>
          <a:solidFill>
            <a:srgbClr val="FFFFCC"/>
          </a:solidFill>
        </p:spPr>
        <p:txBody>
          <a:bodyPr anchor="t" anchorCtr="0">
            <a:normAutofit fontScale="90000"/>
          </a:bodyPr>
          <a:lstStyle/>
          <a:p>
            <a:pPr algn="ctr"/>
            <a:r>
              <a:rPr lang="ru-RU" sz="3000" u="sng" dirty="0">
                <a:solidFill>
                  <a:srgbClr val="0070C0"/>
                </a:solidFill>
              </a:rPr>
              <a:t>Н</a:t>
            </a:r>
            <a:r>
              <a:rPr lang="ru-RU" sz="3000" u="sng" dirty="0" smtClean="0">
                <a:solidFill>
                  <a:srgbClr val="0070C0"/>
                </a:solidFill>
              </a:rPr>
              <a:t>ОРМАТИВНЫЕ ПРАВОВЫЕ АКТЫ: </a:t>
            </a:r>
            <a:br>
              <a:rPr lang="ru-RU" sz="3000" u="sng" dirty="0" smtClean="0">
                <a:solidFill>
                  <a:srgbClr val="0070C0"/>
                </a:solidFill>
              </a:rPr>
            </a:br>
            <a:r>
              <a:rPr lang="ru-RU" sz="3000" u="sng" dirty="0" smtClean="0">
                <a:solidFill>
                  <a:srgbClr val="0070C0"/>
                </a:solidFill>
              </a:rPr>
              <a:t/>
            </a:r>
            <a:br>
              <a:rPr lang="ru-RU" sz="3000" u="sng" dirty="0" smtClean="0">
                <a:solidFill>
                  <a:srgbClr val="0070C0"/>
                </a:solidFill>
              </a:rPr>
            </a:br>
            <a:r>
              <a:rPr lang="ru-RU" sz="2700" b="1" u="sng" dirty="0" smtClean="0">
                <a:latin typeface="+mn-lt"/>
              </a:rPr>
              <a:t>Указ Президента РФ от 29.06.2018 № 378 </a:t>
            </a:r>
            <a:br>
              <a:rPr lang="ru-RU" sz="2700" b="1" u="sng" dirty="0" smtClean="0">
                <a:latin typeface="+mn-lt"/>
              </a:rPr>
            </a:br>
            <a:r>
              <a:rPr lang="ru-RU" sz="2700" dirty="0" smtClean="0"/>
              <a:t>«О национальном плане противодействия коррупции на 2018-2020 годы» </a:t>
            </a:r>
            <a:br>
              <a:rPr lang="ru-RU" sz="27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rgbClr val="FFFFCC"/>
          </a:solidFill>
        </p:spPr>
        <p:txBody>
          <a:bodyPr/>
          <a:lstStyle/>
          <a:p>
            <a:pPr algn="ctr"/>
            <a:r>
              <a:rPr lang="ru-RU" b="1" u="sng" dirty="0">
                <a:solidFill>
                  <a:schemeClr val="tx1"/>
                </a:solidFill>
              </a:rPr>
              <a:t>Постановление Главы городского округа Верхняя Пышма от 05.09.2018 № 54</a:t>
            </a:r>
            <a:br>
              <a:rPr lang="ru-RU" b="1" u="sng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«О плане мероприятий по противодействию коррупции в городском округе Верхняя Пышма» </a:t>
            </a:r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4762"/>
            <a:ext cx="1409700" cy="151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3554" y="365125"/>
            <a:ext cx="9390246" cy="811613"/>
          </a:xfrm>
          <a:solidFill>
            <a:srgbClr val="FFCC99"/>
          </a:solidFill>
        </p:spPr>
        <p:txBody>
          <a:bodyPr>
            <a:normAutofit/>
          </a:bodyPr>
          <a:lstStyle/>
          <a:p>
            <a:pPr algn="ctr"/>
            <a:r>
              <a:rPr lang="ru-RU" sz="2600" b="1" dirty="0" smtClean="0"/>
              <a:t>Мероприятия, предусмотренные Планом</a:t>
            </a:r>
            <a:endParaRPr lang="ru-RU" sz="2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4164"/>
            <a:ext cx="10515600" cy="474279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33651" y="1576088"/>
            <a:ext cx="10260530" cy="589596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Правовое обеспечение противодействия коррупции и повышению результативности антикоррупционной экспертизы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3651" y="3282214"/>
            <a:ext cx="10260530" cy="57034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Мониторинг эффективности противодействия коррупции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3651" y="4129238"/>
            <a:ext cx="10260530" cy="75322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Профилактика коррупционных правонарушений при прохождении муниципальной службы в органах местного самоуправления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33651" y="5159140"/>
            <a:ext cx="10260530" cy="74114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Выполнения Национального плана противодействия коррупции на 2018-2020годы, утвержденного Указом Президента РФ от 29.06.2018 № 378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3651" y="2550695"/>
            <a:ext cx="10260530" cy="60639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ru-RU" dirty="0" smtClean="0"/>
              <a:t>Совершенствование муниципального управления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81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787" y="4762"/>
            <a:ext cx="9540000" cy="979471"/>
          </a:xfrm>
          <a:solidFill>
            <a:srgbClr val="FFCC99"/>
          </a:solidFill>
        </p:spPr>
        <p:txBody>
          <a:bodyPr tIns="0" anchor="t" anchorCtr="0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dirty="0">
                <a:latin typeface="+mn-lt"/>
              </a:rPr>
              <a:t>Правовое обеспечение противодействия коррупции и повышению результативности антикоррупционной экспертизы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2034"/>
            <a:ext cx="10515600" cy="494492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09586" y="1232034"/>
            <a:ext cx="2979020" cy="453349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целях обеспечения участия независимых экспертов в проведении независимой антикоррупционной экспертизы проектов нормативных правовых актов городского округа Верхняя  Пышма данные проекты размещаются на сайте </a:t>
            </a:r>
            <a:r>
              <a:rPr lang="en-US" dirty="0">
                <a:hlinkClick r:id="rId3"/>
              </a:rPr>
              <a:t>http://movp.ru/anticorruption/anticorruptionexpert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pPr algn="ctr"/>
            <a:r>
              <a:rPr lang="ru-RU" dirty="0" smtClean="0"/>
              <a:t>в информационно-телекоммуникационной сети «Интернет» 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959993" y="2810577"/>
            <a:ext cx="1131772" cy="677137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63153" y="1771047"/>
            <a:ext cx="2003766" cy="330146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</a:t>
            </a:r>
            <a:r>
              <a:rPr lang="en-US" dirty="0" smtClean="0"/>
              <a:t>I </a:t>
            </a:r>
            <a:r>
              <a:rPr lang="ru-RU" dirty="0" smtClean="0"/>
              <a:t>полугодии 2019 года проведена экспертиза 42 проектов нормативных правовых актов.</a:t>
            </a:r>
            <a:r>
              <a:rPr lang="ru-RU" dirty="0"/>
              <a:t> </a:t>
            </a:r>
            <a:r>
              <a:rPr lang="ru-RU" dirty="0" err="1"/>
              <a:t>Коррупциогенные</a:t>
            </a:r>
            <a:r>
              <a:rPr lang="ru-RU" dirty="0"/>
              <a:t> факторы </a:t>
            </a:r>
            <a:r>
              <a:rPr lang="ru-RU" dirty="0" smtClean="0"/>
              <a:t>не выявлены 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65457" y="1520791"/>
            <a:ext cx="3157085" cy="385010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Ежеквартально осуществляется анализ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вступивших в законную силу решений судов о признании недействительными ненормативных правовых актов в органе местного самоуправления, незаконными решений и действий (бездействий) должностных лиц органа местного самоуправления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218591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786" y="365126"/>
            <a:ext cx="9987013" cy="712904"/>
          </a:xfrm>
          <a:solidFill>
            <a:srgbClr val="FFCC99"/>
          </a:solidFill>
        </p:spPr>
        <p:txBody>
          <a:bodyPr anchor="t" anchorCtr="0">
            <a:normAutofit fontScale="90000"/>
          </a:bodyPr>
          <a:lstStyle/>
          <a:p>
            <a:r>
              <a:rPr lang="ru-RU" sz="2800" dirty="0">
                <a:latin typeface="+mn-lt"/>
              </a:rPr>
              <a:t>Совершенствование муниципального управления 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9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2151" y="1927654"/>
            <a:ext cx="3888607" cy="15759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dirty="0" smtClean="0"/>
              <a:t>Подведомственными организациями разработаны и утверждены планы по противодействию коррупции </a:t>
            </a:r>
          </a:p>
          <a:p>
            <a:pPr algn="ctr"/>
            <a:r>
              <a:rPr lang="ru-RU" dirty="0" smtClean="0"/>
              <a:t>на 2019 год.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32396" y="1927654"/>
            <a:ext cx="5332396" cy="15759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Консультации с руководителями, заместителя руководителя и должностными лицами, ответственными за профилактику коррупционных и иных правонарушений в подведомственных учреждениях ведутся в рабочем порядке.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2151" y="4167739"/>
            <a:ext cx="9779268" cy="144379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700" dirty="0" smtClean="0"/>
              <a:t>Руководители подведомственных организаций, должности которых входят в перечень должностей, утвержденный  постановлением администрации городского округа Верхняя Пышма от 29.02.2016                     № 214 ( в ред. 28.01.2019 № 71) представили сведения о доходах, расходах, об имуществе и обязательствах имущественного характера. Сведения размещены на официальном сайте городского округа Верхняя Пышма </a:t>
            </a:r>
            <a:r>
              <a:rPr lang="en-US" sz="1700" dirty="0"/>
              <a:t>http://movp.ru/anticorruption/anticorruptionpayinformation/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367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914" y="365126"/>
            <a:ext cx="9938886" cy="568525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r>
              <a:rPr lang="ru-RU" sz="2400" dirty="0" smtClean="0"/>
              <a:t>Мониторинг эффективности противодействия коррупции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2034"/>
            <a:ext cx="10515600" cy="494492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43276" y="1318661"/>
            <a:ext cx="10193153" cy="866908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целях обеспечения оперативного сообщения информации о фактах коррупции в органах местного самоуправления граждане и организации имеют возможность: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790299" y="2261937"/>
            <a:ext cx="484632" cy="44276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6530" y="3003082"/>
            <a:ext cx="195392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озвонить по «телефону доверия»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72589" y="3003082"/>
            <a:ext cx="195392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/>
              <a:t>з</a:t>
            </a:r>
            <a:r>
              <a:rPr lang="ru-RU" dirty="0" smtClean="0"/>
              <a:t>аписаться на личный прием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53777" y="3003082"/>
            <a:ext cx="3080084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dirty="0" smtClean="0"/>
              <a:t>Направить обращение, жалобу на действие (бездействие) сотрудников через официальный сайт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124748" y="3003082"/>
            <a:ext cx="201167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«Ящик доверия»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6997566" y="2272197"/>
            <a:ext cx="484632" cy="509504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9721516" y="2272196"/>
            <a:ext cx="616018" cy="509505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061861" y="2261938"/>
            <a:ext cx="484632" cy="519764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16530" y="4803006"/>
            <a:ext cx="10019897" cy="124165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92500" lnSpcReduction="20000"/>
          </a:bodyPr>
          <a:lstStyle/>
          <a:p>
            <a:r>
              <a:rPr lang="ru-RU" dirty="0"/>
              <a:t>Прием граждан руководством администрации городского округа Верхняя Пышма проводится согласно графику, который утверждается Главой городского округа Верхняя Пышма и размещается на </a:t>
            </a:r>
            <a:r>
              <a:rPr lang="ru-RU" dirty="0" smtClean="0"/>
              <a:t>официальном сайте городского округа Верхняя Пышма. </a:t>
            </a:r>
          </a:p>
          <a:p>
            <a:r>
              <a:rPr lang="ru-RU" dirty="0" smtClean="0"/>
              <a:t>На приемах было принято по личным вопросам в </a:t>
            </a:r>
            <a:r>
              <a:rPr lang="en-US" dirty="0" smtClean="0"/>
              <a:t>I </a:t>
            </a:r>
            <a:r>
              <a:rPr lang="ru-RU" dirty="0" smtClean="0"/>
              <a:t>полугодии 2019 года – </a:t>
            </a:r>
            <a:r>
              <a:rPr lang="ru-RU" smtClean="0"/>
              <a:t>201 гражданин. </a:t>
            </a:r>
            <a:endParaRPr lang="ru-RU" dirty="0" smtClean="0"/>
          </a:p>
          <a:p>
            <a:r>
              <a:rPr lang="ru-RU" dirty="0" smtClean="0"/>
              <a:t>Обращений </a:t>
            </a:r>
            <a:r>
              <a:rPr lang="ru-RU" dirty="0"/>
              <a:t>по вопросам коррупции не поступало. </a:t>
            </a:r>
          </a:p>
        </p:txBody>
      </p:sp>
    </p:spTree>
    <p:extLst>
      <p:ext uri="{BB962C8B-B14F-4D97-AF65-F5344CB8AC3E}">
        <p14:creationId xmlns:p14="http://schemas.microsoft.com/office/powerpoint/2010/main" val="31376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8660" y="365125"/>
            <a:ext cx="10035139" cy="886159"/>
          </a:xfrm>
          <a:solidFill>
            <a:srgbClr val="FFCC99"/>
          </a:solidFill>
        </p:spPr>
        <p:txBody>
          <a:bodyPr anchor="t" anchorCtr="0"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За </a:t>
            </a:r>
            <a:r>
              <a:rPr lang="en-US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I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полугодие 2019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года в органы местного самоуправления поступило </a:t>
            </a:r>
            <a:r>
              <a:rPr lang="ru-RU" sz="2000" dirty="0" smtClean="0">
                <a:latin typeface="Calibri" panose="020F0502020204030204"/>
                <a:ea typeface="+mn-ea"/>
                <a:cs typeface="+mn-cs"/>
              </a:rPr>
              <a:t>717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обращений из них: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4914"/>
            <a:ext cx="10515600" cy="476204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87654" y="2114201"/>
            <a:ext cx="3484345" cy="12931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В администрацию городского округа Верхняя Пышма - 693 обращения </a:t>
            </a:r>
          </a:p>
          <a:p>
            <a:pPr algn="ctr"/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43637" y="2114200"/>
            <a:ext cx="2887579" cy="12931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Думу городского округа Верхняя Пышма – 23 обращения </a:t>
            </a:r>
          </a:p>
          <a:p>
            <a:pPr algn="ctr"/>
            <a:r>
              <a:rPr lang="ru-RU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06603" y="2114200"/>
            <a:ext cx="2839452" cy="12931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Счетную палату городского округа Верхняя Пышма – 1 обращение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87655" y="3984859"/>
            <a:ext cx="10058399" cy="16362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ea typeface="+mj-ea"/>
                <a:cs typeface="+mj-cs"/>
              </a:rPr>
              <a:t>Обращения граждан, </a:t>
            </a:r>
            <a:r>
              <a:rPr lang="ru-RU" dirty="0">
                <a:solidFill>
                  <a:srgbClr val="7030A0"/>
                </a:solidFill>
                <a:ea typeface="+mj-ea"/>
                <a:cs typeface="+mj-cs"/>
              </a:rPr>
              <a:t>содержащие информацию о противоправных действиях муниципальных служащих  органов местного самоуправления коррупционного характера при исполнении ими служебных обязанностей </a:t>
            </a:r>
            <a:r>
              <a:rPr lang="ru-RU" u="sng" dirty="0">
                <a:solidFill>
                  <a:srgbClr val="7030A0"/>
                </a:solidFill>
                <a:ea typeface="+mj-ea"/>
                <a:cs typeface="+mj-cs"/>
              </a:rPr>
              <a:t>не поступали </a:t>
            </a:r>
            <a:r>
              <a:rPr lang="ru-RU" sz="1600" u="sng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ru-RU" sz="1600" u="sng" dirty="0">
                <a:solidFill>
                  <a:prstClr val="black"/>
                </a:solidFill>
                <a:ea typeface="+mj-ea"/>
                <a:cs typeface="+mj-cs"/>
              </a:rPr>
            </a:br>
            <a:endParaRPr lang="ru-RU" u="sng" dirty="0"/>
          </a:p>
        </p:txBody>
      </p:sp>
      <p:sp>
        <p:nvSpPr>
          <p:cNvPr id="9" name="Стрелка вниз 8"/>
          <p:cNvSpPr/>
          <p:nvPr/>
        </p:nvSpPr>
        <p:spPr>
          <a:xfrm>
            <a:off x="2213811" y="1414914"/>
            <a:ext cx="1129524" cy="53565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035041" y="1482291"/>
            <a:ext cx="1260908" cy="468279"/>
          </a:xfrm>
          <a:prstGeom prst="downArrow">
            <a:avLst>
              <a:gd name="adj1" fmla="val 50000"/>
              <a:gd name="adj2" fmla="val 37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9159882" y="1482291"/>
            <a:ext cx="827773" cy="468279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Скругленная соединительная линия 12"/>
          <p:cNvCxnSpPr/>
          <p:nvPr/>
        </p:nvCxnSpPr>
        <p:spPr>
          <a:xfrm rot="16200000" flipH="1">
            <a:off x="2589810" y="3522232"/>
            <a:ext cx="566662" cy="33688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кругленная соединительная линия 14"/>
          <p:cNvCxnSpPr/>
          <p:nvPr/>
        </p:nvCxnSpPr>
        <p:spPr>
          <a:xfrm rot="5400000">
            <a:off x="6485635" y="3587202"/>
            <a:ext cx="566664" cy="20694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16"/>
          <p:cNvCxnSpPr/>
          <p:nvPr/>
        </p:nvCxnSpPr>
        <p:spPr>
          <a:xfrm rot="5400000">
            <a:off x="9582563" y="3652171"/>
            <a:ext cx="566665" cy="7700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74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6038" y="307374"/>
            <a:ext cx="9967762" cy="626277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В целях обеспечения эффективного взаимодействия и институтами гражданского общества и СМИ на официальном сайте городского округа Верхняя Пышма функционируют разделы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2784"/>
            <a:ext cx="10515600" cy="5361272"/>
          </a:xfrm>
        </p:spPr>
        <p:txBody>
          <a:bodyPr/>
          <a:lstStyle/>
          <a:p>
            <a:endParaRPr lang="ru-RU" b="1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925053" y="1318662"/>
            <a:ext cx="484632" cy="41325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39527" y="1837791"/>
            <a:ext cx="3234089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algn="ctr"/>
            <a:r>
              <a:rPr lang="ru-RU" dirty="0" smtClean="0"/>
              <a:t>«Новости», «Объявления», «Региональные новости» 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727032" y="1318662"/>
            <a:ext cx="442762" cy="413252"/>
          </a:xfrm>
          <a:prstGeom prst="downArrow">
            <a:avLst>
              <a:gd name="adj1" fmla="val 50000"/>
              <a:gd name="adj2" fmla="val 413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04622" y="1837792"/>
            <a:ext cx="3224464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algn="ctr"/>
            <a:r>
              <a:rPr lang="ru-RU" dirty="0" smtClean="0"/>
              <a:t>«Документы», «Полезные ресурсы</a:t>
            </a:r>
            <a:r>
              <a:rPr lang="ru-RU" dirty="0"/>
              <a:t>», «Баннеры» 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39528" y="2636690"/>
            <a:ext cx="10068026" cy="75140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algn="ctr"/>
            <a:r>
              <a:rPr lang="ru-RU" dirty="0" smtClean="0"/>
              <a:t>В целях обеспечения размещения информации об антикоррупционной деятельности и прозрачности органов местного самоуправления на официальном сайте городского округа Верхняя Пышма в информационно-телекоммуникационной сети «Интернет» функционируют разделы: 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5650029" y="3513220"/>
            <a:ext cx="519765" cy="500515"/>
          </a:xfrm>
          <a:prstGeom prst="downArrow">
            <a:avLst>
              <a:gd name="adj1" fmla="val 50000"/>
              <a:gd name="adj2" fmla="val 303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06905" y="4138861"/>
            <a:ext cx="10000649" cy="82777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sz="1700" dirty="0" smtClean="0"/>
              <a:t>«Противодействие коррупции»                              4. «Муниципальный контроль»</a:t>
            </a:r>
          </a:p>
          <a:p>
            <a:pPr marL="342900" indent="-342900">
              <a:buAutoNum type="arabicPeriod"/>
            </a:pPr>
            <a:r>
              <a:rPr lang="ru-RU" sz="1700" dirty="0" smtClean="0"/>
              <a:t>« Нормативные документы»                                   5.  « Обращение граждан»</a:t>
            </a:r>
          </a:p>
          <a:p>
            <a:pPr marL="342900" indent="-342900">
              <a:buAutoNum type="arabicPeriod"/>
            </a:pPr>
            <a:r>
              <a:rPr lang="ru-RU" sz="1700" dirty="0" smtClean="0"/>
              <a:t>«Муниципальные услуги»                                        6. «Общественная безопасность» </a:t>
            </a:r>
            <a:endParaRPr lang="ru-RU" sz="17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06905" y="5505651"/>
            <a:ext cx="10000649" cy="9144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А</a:t>
            </a:r>
            <a:r>
              <a:rPr lang="ru-RU" dirty="0" smtClean="0">
                <a:solidFill>
                  <a:srgbClr val="002060"/>
                </a:solidFill>
              </a:rPr>
              <a:t>ктуализация информации данных разделов осуществляется по мере необходимости на постоянной основе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53168" y="1837791"/>
            <a:ext cx="2479589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dirty="0" smtClean="0"/>
              <a:t>Конкурс </a:t>
            </a:r>
            <a:r>
              <a:rPr lang="ru-RU" sz="1700" dirty="0"/>
              <a:t>«Вместе против коррупции</a:t>
            </a:r>
            <a:r>
              <a:rPr lang="ru-RU" sz="1700" dirty="0" smtClean="0"/>
              <a:t>!» </a:t>
            </a:r>
            <a:endParaRPr lang="ru-RU" sz="1700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9240254" y="1318660"/>
            <a:ext cx="567890" cy="404261"/>
          </a:xfrm>
          <a:prstGeom prst="downArrow">
            <a:avLst>
              <a:gd name="adj1" fmla="val 50000"/>
              <a:gd name="adj2" fmla="val 5952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13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412" y="365125"/>
            <a:ext cx="9977387" cy="809157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Профилактика коррупционных правонарушений при прохождении муниципальной службы в органах местного самоуправления </a:t>
            </a:r>
            <a:b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8661"/>
            <a:ext cx="10515600" cy="519335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14401" y="1386038"/>
            <a:ext cx="10337532" cy="71227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Должностные лица органов местного самоуправления, ответственные за работу по профилактике коррупционных и иных правонарушений, приняли участие: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396691" y="2165684"/>
            <a:ext cx="484632" cy="376611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20276" y="2632560"/>
            <a:ext cx="3984861" cy="12236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 algn="ctr"/>
            <a:r>
              <a:rPr lang="ru-RU" dirty="0" smtClean="0"/>
              <a:t>В методическом семинаре, организованном Департаментом кадровой политики и контроля Губернатора Свердловской области и Правительства Свердловской области</a:t>
            </a:r>
          </a:p>
          <a:p>
            <a:pPr algn="ctr"/>
            <a:r>
              <a:rPr lang="ru-RU" dirty="0" smtClean="0"/>
              <a:t>20 февраля 2019 года </a:t>
            </a:r>
          </a:p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396691" y="4075778"/>
            <a:ext cx="484632" cy="525096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20276" y="4716379"/>
            <a:ext cx="3984862" cy="115503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 algn="ctr"/>
            <a:r>
              <a:rPr lang="ru-RU" dirty="0" smtClean="0"/>
              <a:t>Предоставления сведений о доходах, расходах, об имуществе и обязательствах имущественного характера и заполнения соответствующих форм справки за отчетный 2018 год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8556859" y="2165685"/>
            <a:ext cx="519764" cy="376610"/>
          </a:xfrm>
          <a:prstGeom prst="downArrow">
            <a:avLst>
              <a:gd name="adj1" fmla="val 50000"/>
              <a:gd name="adj2" fmla="val 3722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85470" y="2632561"/>
            <a:ext cx="4966463" cy="132771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>
            <a:normAutofit fontScale="85000" lnSpcReduction="20000"/>
          </a:bodyPr>
          <a:lstStyle/>
          <a:p>
            <a:pPr algn="ctr"/>
            <a:r>
              <a:rPr lang="ru-RU" sz="1500" dirty="0" smtClean="0"/>
              <a:t>В семинаре, организованном Свердловской региональной общественной организацией «Ассоциация депутатов органов местного самоуправления» совместно с Департаментом  по противодействию коррупции и контроля Свердловской области и отделом по надзору за исполнением законодательства о противодействии коррупции Прокуратуры Свердловской области   1 марта 2019 года </a:t>
            </a:r>
            <a:endParaRPr lang="ru-RU" sz="15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8691613" y="4075778"/>
            <a:ext cx="484632" cy="52509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5470" y="4716379"/>
            <a:ext cx="4966463" cy="115503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300" dirty="0" smtClean="0"/>
              <a:t>О предоставлении депутатами Дум муниципальных образований сведений о</a:t>
            </a:r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300" dirty="0" smtClean="0">
                <a:solidFill>
                  <a:prstClr val="black"/>
                </a:solidFill>
              </a:rPr>
              <a:t> </a:t>
            </a:r>
            <a:r>
              <a:rPr lang="ru-RU" sz="1300" dirty="0">
                <a:solidFill>
                  <a:prstClr val="black"/>
                </a:solidFill>
              </a:rPr>
              <a:t>доходах, расходах, об имуществе и обязательствах имущественного </a:t>
            </a:r>
            <a:r>
              <a:rPr lang="ru-RU" sz="1300" dirty="0" smtClean="0">
                <a:solidFill>
                  <a:prstClr val="black"/>
                </a:solidFill>
              </a:rPr>
              <a:t>характера за 2018 год</a:t>
            </a:r>
            <a:r>
              <a:rPr lang="ru-RU" sz="1300" dirty="0" smtClean="0"/>
              <a:t>  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1063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1822</Words>
  <Application>Microsoft Office PowerPoint</Application>
  <PresentationFormat>Широкоэкранный</PresentationFormat>
  <Paragraphs>113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Презентация  О ходе исполнения Плана противодействия коррупции в городском округе Верхняя Пышма на 2018-2020 годы</vt:lpstr>
      <vt:lpstr>НОРМАТИВНЫЕ ПРАВОВЫЕ АКТЫ:   Указ Президента РФ от 29.06.2018 № 378  «О национальном плане противодействия коррупции на 2018-2020 годы»   </vt:lpstr>
      <vt:lpstr>Мероприятия, предусмотренные Планом</vt:lpstr>
      <vt:lpstr>Правовое обеспечение противодействия коррупции и повышению результативности антикоррупционной экспертизы </vt:lpstr>
      <vt:lpstr>Совершенствование муниципального управления  </vt:lpstr>
      <vt:lpstr>Мониторинг эффективности противодействия коррупции  </vt:lpstr>
      <vt:lpstr>За I полугодие 2019 года в органы местного самоуправления поступило 717 обращений из них:</vt:lpstr>
      <vt:lpstr>В целях обеспечения эффективного взаимодействия и институтами гражданского общества и СМИ на официальном сайте городского округа Верхняя Пышма функционируют разделы </vt:lpstr>
      <vt:lpstr>Профилактика коррупционных правонарушений при прохождении муниципальной службы в органах местного самоуправления  </vt:lpstr>
      <vt:lpstr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vt:lpstr>
      <vt:lpstr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vt:lpstr>
      <vt:lpstr>Осуществление комплекса организационных, разъяснительных и иных мер по соблюдению муниципальными служащими законодательства Российской Федерации </vt:lpstr>
      <vt:lpstr>Осуществление комплекса организационных, разъяснительных и иных мер по соблюдению муниципальными служащими законодательства Российской Федерации </vt:lpstr>
      <vt:lpstr>Деятельность комиссии по соблюдению к служебному поведению муниципальных служащих, замещающих должности в администрации  городского округа Верхняя Пышма, и урегулированию конфликта интересов</vt:lpstr>
      <vt:lpstr>Выполнение Национального плана противодействия коррупции на 2018-2020 годы,  утвержденного Указом Президента РФ от 29.06.2018 № 378 </vt:lpstr>
      <vt:lpstr>Выполнение протокольных поручений комиссии по координации работы по противодействию коррупции в Свердловской области</vt:lpstr>
      <vt:lpstr>Выполнение протокольного поручения комиссии по координации работы по противодействию коррупции в городском округе Верхняя Пышма 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О ходе исполнения Плана противодействия коррупции в городском округе Верхняя Пышма на 2018-2020 годы</dc:title>
  <dc:creator>Лукашова Алена Леонидовна</dc:creator>
  <cp:lastModifiedBy>Лукашова Алена Леонидовна</cp:lastModifiedBy>
  <cp:revision>66</cp:revision>
  <dcterms:created xsi:type="dcterms:W3CDTF">2019-06-08T08:28:30Z</dcterms:created>
  <dcterms:modified xsi:type="dcterms:W3CDTF">2019-07-08T12:34:27Z</dcterms:modified>
</cp:coreProperties>
</file>