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72" r:id="rId6"/>
    <p:sldId id="261" r:id="rId7"/>
    <p:sldId id="265" r:id="rId8"/>
    <p:sldId id="262" r:id="rId9"/>
    <p:sldId id="263" r:id="rId10"/>
    <p:sldId id="264" r:id="rId11"/>
    <p:sldId id="269" r:id="rId12"/>
    <p:sldId id="266" r:id="rId13"/>
    <p:sldId id="274" r:id="rId14"/>
    <p:sldId id="267" r:id="rId15"/>
    <p:sldId id="268" r:id="rId16"/>
    <p:sldId id="270" r:id="rId17"/>
    <p:sldId id="271" r:id="rId18"/>
    <p:sldId id="273" r:id="rId19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  <a:srgbClr val="FFFF99"/>
    <a:srgbClr val="FFCCCC"/>
    <a:srgbClr val="FFCC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57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B9057-638B-4B99-9FB3-5DE97BE05912}" type="datetimeFigureOut">
              <a:rPr lang="ru-RU" smtClean="0"/>
              <a:t>31.01.2020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63055A-35E0-4758-9B83-9A40C97D593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217539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B9057-638B-4B99-9FB3-5DE97BE05912}" type="datetimeFigureOut">
              <a:rPr lang="ru-RU" smtClean="0"/>
              <a:t>31.01.2020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63055A-35E0-4758-9B83-9A40C97D593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659591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B9057-638B-4B99-9FB3-5DE97BE05912}" type="datetimeFigureOut">
              <a:rPr lang="ru-RU" smtClean="0"/>
              <a:t>31.01.2020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63055A-35E0-4758-9B83-9A40C97D593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384794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B9057-638B-4B99-9FB3-5DE97BE05912}" type="datetimeFigureOut">
              <a:rPr lang="ru-RU" smtClean="0"/>
              <a:t>31.01.2020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63055A-35E0-4758-9B83-9A40C97D593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976122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B9057-638B-4B99-9FB3-5DE97BE05912}" type="datetimeFigureOut">
              <a:rPr lang="ru-RU" smtClean="0"/>
              <a:t>31.01.2020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63055A-35E0-4758-9B83-9A40C97D593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135489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B9057-638B-4B99-9FB3-5DE97BE05912}" type="datetimeFigureOut">
              <a:rPr lang="ru-RU" smtClean="0"/>
              <a:t>31.01.2020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63055A-35E0-4758-9B83-9A40C97D593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356990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B9057-638B-4B99-9FB3-5DE97BE05912}" type="datetimeFigureOut">
              <a:rPr lang="ru-RU" smtClean="0"/>
              <a:t>31.01.2020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63055A-35E0-4758-9B83-9A40C97D593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032867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B9057-638B-4B99-9FB3-5DE97BE05912}" type="datetimeFigureOut">
              <a:rPr lang="ru-RU" smtClean="0"/>
              <a:t>31.01.2020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63055A-35E0-4758-9B83-9A40C97D593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086953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B9057-638B-4B99-9FB3-5DE97BE05912}" type="datetimeFigureOut">
              <a:rPr lang="ru-RU" smtClean="0"/>
              <a:t>31.01.2020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63055A-35E0-4758-9B83-9A40C97D593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22051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B9057-638B-4B99-9FB3-5DE97BE05912}" type="datetimeFigureOut">
              <a:rPr lang="ru-RU" smtClean="0"/>
              <a:t>31.01.2020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63055A-35E0-4758-9B83-9A40C97D593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594574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B9057-638B-4B99-9FB3-5DE97BE05912}" type="datetimeFigureOut">
              <a:rPr lang="ru-RU" smtClean="0"/>
              <a:t>31.01.2020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63055A-35E0-4758-9B83-9A40C97D593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571219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3B9057-638B-4B99-9FB3-5DE97BE05912}" type="datetimeFigureOut">
              <a:rPr lang="ru-RU" smtClean="0"/>
              <a:t>31.01.2020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63055A-35E0-4758-9B83-9A40C97D593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606154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movp.ru/anticorruption/anticorruptionexpert/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2589196"/>
            <a:ext cx="9144000" cy="1703671"/>
          </a:xfrm>
          <a:solidFill>
            <a:srgbClr val="FFCC99"/>
          </a:solidFill>
        </p:spPr>
        <p:txBody>
          <a:bodyPr anchor="ctr" anchorCtr="0">
            <a:normAutofit/>
          </a:bodyPr>
          <a:lstStyle/>
          <a:p>
            <a:r>
              <a:rPr lang="ru-RU" sz="2800" b="1" dirty="0" smtClean="0"/>
              <a:t>Презентация </a:t>
            </a:r>
            <a:br>
              <a:rPr lang="ru-RU" sz="2800" b="1" dirty="0" smtClean="0"/>
            </a:br>
            <a:r>
              <a:rPr lang="ru-RU" sz="2800" b="1" dirty="0" smtClean="0"/>
              <a:t>О ходе исполнения Плана противодействия коррупции </a:t>
            </a:r>
            <a:r>
              <a:rPr lang="ru-RU" sz="2800" b="1" dirty="0"/>
              <a:t>в городском округе Верхняя Пышма на 2018-2020 годы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5257800"/>
            <a:ext cx="9144000" cy="1171876"/>
          </a:xfrm>
        </p:spPr>
        <p:txBody>
          <a:bodyPr anchor="t" anchorCtr="0">
            <a:normAutofit fontScale="92500" lnSpcReduction="10000"/>
          </a:bodyPr>
          <a:lstStyle/>
          <a:p>
            <a:endParaRPr lang="ru-RU" dirty="0" smtClean="0"/>
          </a:p>
          <a:p>
            <a:endParaRPr lang="ru-RU" dirty="0"/>
          </a:p>
          <a:p>
            <a:r>
              <a:rPr lang="ru-RU" dirty="0" smtClean="0"/>
              <a:t>За 2019 год</a:t>
            </a:r>
            <a:endParaRPr lang="ru-RU" dirty="0"/>
          </a:p>
        </p:txBody>
      </p:sp>
      <p:pic>
        <p:nvPicPr>
          <p:cNvPr id="1026" name="Рисунок 20" descr="Герб МО 'Верхняя Пышма'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67351" y="4762"/>
            <a:ext cx="1409700" cy="15192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817151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60910" y="256205"/>
            <a:ext cx="9890760" cy="1081707"/>
          </a:xfrm>
          <a:solidFill>
            <a:srgbClr val="FFCC99"/>
          </a:solidFill>
        </p:spPr>
        <p:txBody>
          <a:bodyPr tIns="0" bIns="0" anchor="t" anchorCtr="0">
            <a:normAutofit/>
          </a:bodyPr>
          <a:lstStyle/>
          <a:p>
            <a:r>
              <a:rPr lang="ru-RU" sz="1800" dirty="0" smtClean="0">
                <a:latin typeface="+mn-lt"/>
              </a:rPr>
              <a:t>Обеспечение предоставления муниципальными служащими органов местного самоуправления сведений о своих доходах, расходах, об имуществе и обязательствах имущественного характера, а также сведений о доходах, расходах, об имуществе и обязательствах имущественного характера своих супруги (супруга) и несовершеннолетних детей </a:t>
            </a:r>
            <a:endParaRPr lang="ru-RU" sz="1800" dirty="0"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434164"/>
            <a:ext cx="10515600" cy="4742799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4" name="Рисунок 20" descr="Герб МО 'Верхняя Пышма'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4762"/>
            <a:ext cx="1174282" cy="1333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1001027" y="1905803"/>
            <a:ext cx="4148489" cy="1347536"/>
          </a:xfrm>
          <a:prstGeom prst="rect">
            <a:avLst/>
          </a:prstGeom>
          <a:solidFill>
            <a:srgbClr val="FFCCCC"/>
          </a:solidFill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t" anchorCtr="0"/>
          <a:lstStyle/>
          <a:p>
            <a:pPr algn="ctr"/>
            <a:r>
              <a:rPr lang="ru-RU" sz="1700" dirty="0" smtClean="0"/>
              <a:t>Сбор сведений о доходах, расходах, об имуществе и обязательствах имущественного характера (за отчетный период 1 января по 31 декабря  2018 года) по 30 апреля 2019 года </a:t>
            </a:r>
            <a:endParaRPr lang="ru-RU" sz="17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5678905" y="1925054"/>
            <a:ext cx="5303520" cy="1135781"/>
          </a:xfrm>
          <a:prstGeom prst="rect">
            <a:avLst/>
          </a:prstGeom>
          <a:solidFill>
            <a:srgbClr val="FFCCCC"/>
          </a:solidFill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t" anchorCtr="0"/>
          <a:lstStyle/>
          <a:p>
            <a:pPr algn="ctr"/>
            <a:r>
              <a:rPr lang="ru-RU" sz="1700" dirty="0" smtClean="0"/>
              <a:t>Сведения о  </a:t>
            </a:r>
            <a:r>
              <a:rPr lang="ru-RU" sz="1700" dirty="0"/>
              <a:t>доходах, расходах, об имуществе и обязательствах имущественного </a:t>
            </a:r>
            <a:r>
              <a:rPr lang="ru-RU" sz="1700" dirty="0" smtClean="0"/>
              <a:t>характера размещены на официальном сайте</a:t>
            </a:r>
            <a:endParaRPr lang="ru-RU" sz="170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1001027" y="4552751"/>
            <a:ext cx="4148489" cy="558264"/>
          </a:xfrm>
          <a:prstGeom prst="rect">
            <a:avLst/>
          </a:prstGeom>
          <a:solidFill>
            <a:srgbClr val="FFFFCC"/>
          </a:solidFill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500" dirty="0" smtClean="0"/>
              <a:t>Дума городского округа Верхняя Пышма –                        2 муниципальных служащих</a:t>
            </a:r>
            <a:endParaRPr lang="ru-RU" sz="1500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1001027" y="5313145"/>
            <a:ext cx="4148489" cy="539014"/>
          </a:xfrm>
          <a:prstGeom prst="rect">
            <a:avLst/>
          </a:prstGeom>
          <a:solidFill>
            <a:srgbClr val="FFFFCC"/>
          </a:solidFill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>
            <a:noAutofit/>
          </a:bodyPr>
          <a:lstStyle/>
          <a:p>
            <a:pPr algn="ctr"/>
            <a:r>
              <a:rPr lang="ru-RU" sz="1500" dirty="0" smtClean="0"/>
              <a:t>Счетная палата городского </a:t>
            </a:r>
            <a:r>
              <a:rPr lang="ru-RU" sz="1500" dirty="0"/>
              <a:t>округа Верхняя Пышма – </a:t>
            </a:r>
            <a:r>
              <a:rPr lang="ru-RU" sz="1500" dirty="0" smtClean="0"/>
              <a:t>3 </a:t>
            </a:r>
            <a:r>
              <a:rPr lang="ru-RU" sz="1500" dirty="0"/>
              <a:t>муниципальных служащих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5678905" y="4552751"/>
            <a:ext cx="5303520" cy="558264"/>
          </a:xfrm>
          <a:prstGeom prst="rect">
            <a:avLst/>
          </a:prstGeom>
          <a:solidFill>
            <a:srgbClr val="FFFFCC"/>
          </a:solidFill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500" dirty="0" smtClean="0"/>
              <a:t>http://www.dumavp.ru/corrupt/5</a:t>
            </a:r>
            <a:endParaRPr lang="ru-RU" sz="1500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5678905" y="5313145"/>
            <a:ext cx="5303519" cy="539014"/>
          </a:xfrm>
          <a:prstGeom prst="rect">
            <a:avLst/>
          </a:prstGeom>
          <a:solidFill>
            <a:srgbClr val="FFFFCC"/>
          </a:solidFill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500" dirty="0"/>
              <a:t>http://sp-vp.ru/corrupt/5</a:t>
            </a:r>
            <a:endParaRPr lang="ru-RU" sz="1500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1001026" y="3724977"/>
            <a:ext cx="4148489" cy="625643"/>
          </a:xfrm>
          <a:prstGeom prst="rect">
            <a:avLst/>
          </a:prstGeom>
          <a:solidFill>
            <a:srgbClr val="FFFFCC"/>
          </a:solidFill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500" dirty="0" smtClean="0"/>
              <a:t>Глава городского округа Верхняя Пышма</a:t>
            </a:r>
            <a:endParaRPr lang="ru-RU" sz="1500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5678904" y="3801979"/>
            <a:ext cx="5303520" cy="548640"/>
          </a:xfrm>
          <a:prstGeom prst="rect">
            <a:avLst/>
          </a:prstGeom>
          <a:solidFill>
            <a:srgbClr val="FFFFCC"/>
          </a:solidFill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500" dirty="0"/>
              <a:t>http://movp.ru/anticorruption/anticorruptionpayinformation/</a:t>
            </a:r>
            <a:endParaRPr lang="ru-RU" sz="1500" dirty="0"/>
          </a:p>
        </p:txBody>
      </p:sp>
      <p:sp>
        <p:nvSpPr>
          <p:cNvPr id="15" name="Стрелка вниз 14"/>
          <p:cNvSpPr/>
          <p:nvPr/>
        </p:nvSpPr>
        <p:spPr>
          <a:xfrm>
            <a:off x="7873465" y="1470210"/>
            <a:ext cx="484632" cy="389922"/>
          </a:xfrm>
          <a:prstGeom prst="downArrow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6" name="Стрелка вниз 15"/>
          <p:cNvSpPr/>
          <p:nvPr/>
        </p:nvSpPr>
        <p:spPr>
          <a:xfrm>
            <a:off x="2800952" y="1470210"/>
            <a:ext cx="484632" cy="389922"/>
          </a:xfrm>
          <a:prstGeom prst="downArrow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7" name="Стрелка вниз 16"/>
          <p:cNvSpPr/>
          <p:nvPr/>
        </p:nvSpPr>
        <p:spPr>
          <a:xfrm>
            <a:off x="2916455" y="3299010"/>
            <a:ext cx="484632" cy="329715"/>
          </a:xfrm>
          <a:prstGeom prst="downArrow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8" name="Стрелка вниз 17"/>
          <p:cNvSpPr/>
          <p:nvPr/>
        </p:nvSpPr>
        <p:spPr>
          <a:xfrm>
            <a:off x="8358097" y="3125757"/>
            <a:ext cx="484632" cy="474090"/>
          </a:xfrm>
          <a:prstGeom prst="downArrow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9" name="Стрелка вправо 18"/>
          <p:cNvSpPr/>
          <p:nvPr/>
        </p:nvSpPr>
        <p:spPr>
          <a:xfrm>
            <a:off x="5307528" y="3801979"/>
            <a:ext cx="265499" cy="548640"/>
          </a:xfrm>
          <a:prstGeom prst="rightArrow">
            <a:avLst>
              <a:gd name="adj1" fmla="val 50000"/>
              <a:gd name="adj2" fmla="val 53625"/>
            </a:avLst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0" name="Стрелка вправо 19"/>
          <p:cNvSpPr/>
          <p:nvPr/>
        </p:nvSpPr>
        <p:spPr>
          <a:xfrm>
            <a:off x="5307528" y="4552751"/>
            <a:ext cx="265499" cy="558264"/>
          </a:xfrm>
          <a:prstGeom prst="rightArrow">
            <a:avLst>
              <a:gd name="adj1" fmla="val 50000"/>
              <a:gd name="adj2" fmla="val 61748"/>
            </a:avLst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1" name="Стрелка вправо 20"/>
          <p:cNvSpPr/>
          <p:nvPr/>
        </p:nvSpPr>
        <p:spPr>
          <a:xfrm>
            <a:off x="5307528" y="5313145"/>
            <a:ext cx="265499" cy="539014"/>
          </a:xfrm>
          <a:prstGeom prst="rightArrow">
            <a:avLst>
              <a:gd name="adj1" fmla="val 50000"/>
              <a:gd name="adj2" fmla="val 42749"/>
            </a:avLst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737786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74282" y="365125"/>
            <a:ext cx="10179517" cy="1325563"/>
          </a:xfrm>
          <a:solidFill>
            <a:srgbClr val="FFCC99"/>
          </a:solidFill>
        </p:spPr>
        <p:txBody>
          <a:bodyPr/>
          <a:lstStyle/>
          <a:p>
            <a:r>
              <a:rPr lang="ru-RU" sz="1800" dirty="0">
                <a:solidFill>
                  <a:prstClr val="black"/>
                </a:solidFill>
                <a:latin typeface="Calibri" panose="020F0502020204030204"/>
              </a:rPr>
              <a:t>Обеспечение предоставления муниципальными служащими органов местного самоуправления сведений о своих доходах, расходах, об имуществе и обязательствах имущественного характера, а также сведений о доходах, расходах, об имуществе и обязательствах имущественного характера своих супруги (супруга) и несовершеннолетних детей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4" name="Рисунок 20" descr="Герб МО 'Верхняя Пышма'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4762"/>
            <a:ext cx="1174282" cy="1333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Стрелка вниз 5"/>
          <p:cNvSpPr/>
          <p:nvPr/>
        </p:nvSpPr>
        <p:spPr>
          <a:xfrm>
            <a:off x="2492944" y="1961832"/>
            <a:ext cx="423512" cy="377107"/>
          </a:xfrm>
          <a:prstGeom prst="downArrow">
            <a:avLst>
              <a:gd name="adj1" fmla="val 50000"/>
              <a:gd name="adj2" fmla="val 40768"/>
            </a:avLst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1174281" y="2473876"/>
            <a:ext cx="3955983" cy="656790"/>
          </a:xfrm>
          <a:prstGeom prst="rect">
            <a:avLst/>
          </a:prstGeom>
          <a:solidFill>
            <a:srgbClr val="FFFFCC"/>
          </a:solidFill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500" dirty="0"/>
              <a:t>Администрация городского округа Верхняя Пышма –  </a:t>
            </a:r>
            <a:r>
              <a:rPr lang="ru-RU" sz="1500" dirty="0" smtClean="0"/>
              <a:t>57 </a:t>
            </a:r>
            <a:r>
              <a:rPr lang="ru-RU" sz="1500" dirty="0"/>
              <a:t>муниципальных служащих</a:t>
            </a:r>
          </a:p>
        </p:txBody>
      </p:sp>
      <p:sp>
        <p:nvSpPr>
          <p:cNvPr id="8" name="Стрелка вниз 7"/>
          <p:cNvSpPr/>
          <p:nvPr/>
        </p:nvSpPr>
        <p:spPr>
          <a:xfrm>
            <a:off x="8576109" y="1961832"/>
            <a:ext cx="484632" cy="377107"/>
          </a:xfrm>
          <a:prstGeom prst="downArrow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6169794" y="2473876"/>
            <a:ext cx="5072513" cy="656790"/>
          </a:xfrm>
          <a:prstGeom prst="rect">
            <a:avLst/>
          </a:prstGeom>
          <a:solidFill>
            <a:srgbClr val="FFFFCC"/>
          </a:solidFill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500" dirty="0"/>
              <a:t>http://movp.ru/anticorruption/anticorruptionpayinformation/</a:t>
            </a:r>
            <a:endParaRPr lang="ru-RU" sz="1500" dirty="0"/>
          </a:p>
        </p:txBody>
      </p:sp>
      <p:sp>
        <p:nvSpPr>
          <p:cNvPr id="10" name="Стрелка вправо 9"/>
          <p:cNvSpPr/>
          <p:nvPr/>
        </p:nvSpPr>
        <p:spPr>
          <a:xfrm>
            <a:off x="5409398" y="2473877"/>
            <a:ext cx="558265" cy="500330"/>
          </a:xfrm>
          <a:prstGeom prst="rightArrow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1174281" y="4042611"/>
            <a:ext cx="10068026" cy="1222407"/>
          </a:xfrm>
          <a:prstGeom prst="rect">
            <a:avLst/>
          </a:prstGeom>
          <a:solidFill>
            <a:srgbClr val="FFFFCC"/>
          </a:solidFill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u="sng" dirty="0" smtClean="0">
                <a:solidFill>
                  <a:srgbClr val="FF0000"/>
                </a:solidFill>
              </a:rPr>
              <a:t>Не предоставление сведений о доходах либо их предоставление с нарушением срока, является правонарушением, влекущим расторжение трудового договора с муниципальным служащим или руководителем муниципального учреждения, в связи с утратой доверия</a:t>
            </a:r>
            <a:endParaRPr lang="ru-RU" u="sng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04597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76412" y="365125"/>
            <a:ext cx="9977387" cy="1084933"/>
          </a:xfrm>
          <a:solidFill>
            <a:srgbClr val="FFCC99"/>
          </a:solidFill>
        </p:spPr>
        <p:txBody>
          <a:bodyPr anchor="ctr" anchorCtr="0">
            <a:normAutofit/>
          </a:bodyPr>
          <a:lstStyle/>
          <a:p>
            <a:r>
              <a:rPr lang="ru-RU" sz="2200" dirty="0" smtClean="0">
                <a:latin typeface="+mn-lt"/>
              </a:rPr>
              <a:t>Осуществление комплекса организационных, разъяснительных и иных мер по соблюдению муниципальными служащими законодательства Российской Федерации </a:t>
            </a:r>
            <a:endParaRPr lang="ru-RU" sz="2200" dirty="0"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4" name="Рисунок 20" descr="Герб МО 'Верхняя Пышма'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4762"/>
            <a:ext cx="1174282" cy="1333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981776" y="2858702"/>
            <a:ext cx="3272589" cy="2887579"/>
          </a:xfrm>
          <a:prstGeom prst="rect">
            <a:avLst/>
          </a:prstGeom>
          <a:solidFill>
            <a:srgbClr val="FFFFCC"/>
          </a:solidFill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Муниципальным служащим  направлены информационные письма по вопросам предоставления сведений о доходах, расходах, об имуществе и обязательствах имущественного характера (17.01.2019 № 99,               31.01.2019 № 261,                 02.05.2019 № 1174) </a:t>
            </a: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4976260" y="2858702"/>
            <a:ext cx="2752825" cy="2887579"/>
          </a:xfrm>
          <a:prstGeom prst="rect">
            <a:avLst/>
          </a:prstGeom>
          <a:solidFill>
            <a:srgbClr val="FFFFCC"/>
          </a:solidFill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>
            <a:normAutofit fontScale="92500"/>
          </a:bodyPr>
          <a:lstStyle/>
          <a:p>
            <a:pPr algn="ctr"/>
            <a:r>
              <a:rPr lang="ru-RU" dirty="0" smtClean="0"/>
              <a:t>Разработан Кодекс этики и служебного поведения муниципальных служащих администрации городского округа Верхняя Пышма (постановления администрации городского округа Верхняя Пышма от 25.02.2019 № 200)</a:t>
            </a:r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8354727" y="2858702"/>
            <a:ext cx="2550696" cy="2887579"/>
          </a:xfrm>
          <a:prstGeom prst="rect">
            <a:avLst/>
          </a:prstGeom>
          <a:solidFill>
            <a:srgbClr val="FFFFCC"/>
          </a:solidFill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>
            <a:normAutofit lnSpcReduction="10000"/>
          </a:bodyPr>
          <a:lstStyle/>
          <a:p>
            <a:pPr algn="ctr"/>
            <a:r>
              <a:rPr lang="ru-RU" dirty="0" smtClean="0"/>
              <a:t>Разработаны Правила внутреннего трудового распорядка администрации городского округа Верхняя Пышма (распоряжение администрации городского округа Верхняя Пышма от 18.02.2019 № 91) </a:t>
            </a:r>
            <a:endParaRPr lang="ru-RU" dirty="0"/>
          </a:p>
        </p:txBody>
      </p:sp>
      <p:sp>
        <p:nvSpPr>
          <p:cNvPr id="8" name="Стрелка вниз 7"/>
          <p:cNvSpPr/>
          <p:nvPr/>
        </p:nvSpPr>
        <p:spPr>
          <a:xfrm>
            <a:off x="1809549" y="1690688"/>
            <a:ext cx="1264279" cy="927384"/>
          </a:xfrm>
          <a:prstGeom prst="downArrow">
            <a:avLst/>
          </a:prstGeom>
          <a:solidFill>
            <a:srgbClr val="FFCCCC"/>
          </a:solidFill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1</a:t>
            </a:r>
            <a:endParaRPr lang="ru-RU" dirty="0"/>
          </a:p>
        </p:txBody>
      </p:sp>
      <p:sp>
        <p:nvSpPr>
          <p:cNvPr id="9" name="Стрелка вниз 8"/>
          <p:cNvSpPr/>
          <p:nvPr/>
        </p:nvSpPr>
        <p:spPr>
          <a:xfrm>
            <a:off x="5496025" y="1690689"/>
            <a:ext cx="1289786" cy="927383"/>
          </a:xfrm>
          <a:prstGeom prst="downArrow">
            <a:avLst/>
          </a:prstGeom>
          <a:solidFill>
            <a:srgbClr val="FFCCCC"/>
          </a:solidFill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2</a:t>
            </a:r>
            <a:endParaRPr lang="ru-RU" dirty="0"/>
          </a:p>
        </p:txBody>
      </p:sp>
      <p:sp>
        <p:nvSpPr>
          <p:cNvPr id="10" name="Стрелка вниз 9"/>
          <p:cNvSpPr/>
          <p:nvPr/>
        </p:nvSpPr>
        <p:spPr>
          <a:xfrm>
            <a:off x="9105498" y="1690689"/>
            <a:ext cx="1193533" cy="927384"/>
          </a:xfrm>
          <a:prstGeom prst="downArrow">
            <a:avLst/>
          </a:prstGeom>
          <a:solidFill>
            <a:srgbClr val="FFCCCC"/>
          </a:solidFill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3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345036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85102" y="365125"/>
            <a:ext cx="10068697" cy="1325563"/>
          </a:xfrm>
          <a:solidFill>
            <a:srgbClr val="FFCC99"/>
          </a:solidFill>
        </p:spPr>
        <p:txBody>
          <a:bodyPr>
            <a:normAutofit/>
          </a:bodyPr>
          <a:lstStyle/>
          <a:p>
            <a:r>
              <a:rPr lang="ru-RU" sz="2200" dirty="0">
                <a:latin typeface="+mn-lt"/>
              </a:rPr>
              <a:t>Осуществление комплекса организационных, разъяснительных и иных мер по соблюдению муниципальными служащими законодательства Российской Федерации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4" name="Рисунок 20" descr="Герб МО 'Верхняя Пышма'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4762"/>
            <a:ext cx="1174282" cy="1333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991401" y="1825625"/>
            <a:ext cx="10228534" cy="1238384"/>
          </a:xfrm>
          <a:prstGeom prst="rect">
            <a:avLst/>
          </a:prstGeom>
          <a:solidFill>
            <a:srgbClr val="FFFFCC"/>
          </a:solidFill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>
            <a:normAutofit lnSpcReduction="10000"/>
          </a:bodyPr>
          <a:lstStyle/>
          <a:p>
            <a:pPr algn="just"/>
            <a:r>
              <a:rPr lang="ru-RU" sz="1600" dirty="0"/>
              <a:t>Президент Российской Федерации выделил повышение эффективности просветительских, образовательных и иных мероприятий, направленных на формирование антикоррупционного поведения государственных и муниципальных служащих, популяризацию в обществе антикоррупционных стандартов и развитие общественного правосознания в одну из основных задач Национального плана противодействия коррупции в Российской Федерации на период до 2020 года. 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991401" y="3523566"/>
            <a:ext cx="10228533" cy="1015483"/>
          </a:xfrm>
          <a:prstGeom prst="rect">
            <a:avLst/>
          </a:prstGeom>
          <a:solidFill>
            <a:srgbClr val="FFFFCC"/>
          </a:solidFill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>
            <a:normAutofit fontScale="70000" lnSpcReduction="20000"/>
          </a:bodyPr>
          <a:lstStyle/>
          <a:p>
            <a:pPr lvl="0" algn="ctr"/>
            <a:r>
              <a:rPr lang="ru-RU" sz="2000" dirty="0" smtClean="0"/>
              <a:t>25-26 июня 2019 года администрацией городского округа Верхняя Пышма </a:t>
            </a:r>
            <a:r>
              <a:rPr lang="ru-RU" sz="2000" dirty="0">
                <a:solidFill>
                  <a:prstClr val="black"/>
                </a:solidFill>
              </a:rPr>
              <a:t>запланировано обучение муниципальных </a:t>
            </a:r>
            <a:r>
              <a:rPr lang="ru-RU" sz="2000" dirty="0" smtClean="0">
                <a:solidFill>
                  <a:prstClr val="black"/>
                </a:solidFill>
              </a:rPr>
              <a:t>служащих органов местного самоуправления городского округа Верхняя Пышма </a:t>
            </a:r>
            <a:r>
              <a:rPr lang="ru-RU" sz="2000" dirty="0">
                <a:solidFill>
                  <a:prstClr val="black"/>
                </a:solidFill>
              </a:rPr>
              <a:t>по программе повышения квалификации </a:t>
            </a:r>
            <a:r>
              <a:rPr lang="ru-RU" sz="2000" dirty="0" smtClean="0">
                <a:solidFill>
                  <a:prstClr val="black"/>
                </a:solidFill>
              </a:rPr>
              <a:t>по теме: </a:t>
            </a:r>
          </a:p>
          <a:p>
            <a:pPr lvl="0" algn="ctr"/>
            <a:r>
              <a:rPr lang="ru-RU" sz="2000" b="1" dirty="0" smtClean="0">
                <a:solidFill>
                  <a:prstClr val="black"/>
                </a:solidFill>
              </a:rPr>
              <a:t>«</a:t>
            </a:r>
            <a:r>
              <a:rPr lang="ru-RU" sz="2000" dirty="0" smtClean="0">
                <a:solidFill>
                  <a:prstClr val="black"/>
                </a:solidFill>
              </a:rPr>
              <a:t>Противодействие </a:t>
            </a:r>
            <a:r>
              <a:rPr lang="ru-RU" sz="2000" dirty="0">
                <a:solidFill>
                  <a:prstClr val="black"/>
                </a:solidFill>
              </a:rPr>
              <a:t>коррупции</a:t>
            </a:r>
            <a:r>
              <a:rPr lang="ru-RU" sz="2000" dirty="0" smtClean="0">
                <a:solidFill>
                  <a:prstClr val="black"/>
                </a:solidFill>
              </a:rPr>
              <a:t>»</a:t>
            </a:r>
            <a:endParaRPr lang="ru-RU" sz="2000" dirty="0">
              <a:solidFill>
                <a:prstClr val="black"/>
              </a:solidFill>
            </a:endParaRPr>
          </a:p>
          <a:p>
            <a:pPr algn="ctr"/>
            <a:r>
              <a:rPr lang="ru-RU" sz="2000" dirty="0" smtClean="0"/>
              <a:t> </a:t>
            </a:r>
            <a:endParaRPr lang="ru-RU" sz="2000" dirty="0"/>
          </a:p>
        </p:txBody>
      </p:sp>
      <p:sp>
        <p:nvSpPr>
          <p:cNvPr id="9" name="Стрелка вниз 8"/>
          <p:cNvSpPr/>
          <p:nvPr/>
        </p:nvSpPr>
        <p:spPr>
          <a:xfrm>
            <a:off x="5834818" y="3170827"/>
            <a:ext cx="484632" cy="245921"/>
          </a:xfrm>
          <a:prstGeom prst="downArrow">
            <a:avLst/>
          </a:prstGeom>
          <a:solidFill>
            <a:srgbClr val="FFCCCC"/>
          </a:solidFill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991401" y="4819135"/>
            <a:ext cx="10286199" cy="1219200"/>
          </a:xfrm>
          <a:prstGeom prst="rect">
            <a:avLst/>
          </a:prstGeom>
          <a:solidFill>
            <a:srgbClr val="FFFFCC"/>
          </a:solidFill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ru-RU" sz="1400" dirty="0" smtClean="0"/>
              <a:t> 20-21 ноября 2019 года администрацией </a:t>
            </a:r>
            <a:r>
              <a:rPr lang="ru-RU" sz="1400" dirty="0"/>
              <a:t>городского округа Верхняя Пышма </a:t>
            </a:r>
            <a:r>
              <a:rPr lang="ru-RU" sz="1400" dirty="0">
                <a:solidFill>
                  <a:prstClr val="black"/>
                </a:solidFill>
              </a:rPr>
              <a:t>запланировано обучение муниципальных служащих органов местного самоуправления городского округа Верхняя Пышма по программе повышения квалификации по теме: </a:t>
            </a:r>
          </a:p>
          <a:p>
            <a:pPr lvl="0" algn="ctr"/>
            <a:r>
              <a:rPr lang="ru-RU" sz="1400" b="1" dirty="0" smtClean="0">
                <a:solidFill>
                  <a:prstClr val="black"/>
                </a:solidFill>
              </a:rPr>
              <a:t>«</a:t>
            </a:r>
            <a:r>
              <a:rPr lang="ru-RU" sz="1400" dirty="0"/>
              <a:t>Государственная политика в области противодействия </a:t>
            </a:r>
            <a:r>
              <a:rPr lang="ru-RU" sz="1400" dirty="0" smtClean="0"/>
              <a:t>коррупции»</a:t>
            </a:r>
            <a:endParaRPr lang="ru-RU" sz="14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058016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99410" y="365125"/>
            <a:ext cx="10054389" cy="972787"/>
          </a:xfrm>
          <a:solidFill>
            <a:srgbClr val="FFCC99"/>
          </a:solidFill>
        </p:spPr>
        <p:txBody>
          <a:bodyPr>
            <a:normAutofit/>
          </a:bodyPr>
          <a:lstStyle/>
          <a:p>
            <a:r>
              <a:rPr lang="ru-RU" sz="1800" b="1" dirty="0" smtClean="0">
                <a:latin typeface="+mn-lt"/>
              </a:rPr>
              <a:t>Деятельность комиссии по соблюдению </a:t>
            </a:r>
            <a:r>
              <a:rPr lang="ru-RU" sz="1800" b="1" dirty="0">
                <a:latin typeface="+mn-lt"/>
                <a:ea typeface="Times New Roman" panose="02020603050405020304" pitchFamily="18" charset="0"/>
              </a:rPr>
              <a:t>к служебному поведению муниципальных служащих, замещающих должности в администрации  </a:t>
            </a:r>
            <a:r>
              <a:rPr lang="ru-RU" sz="1800" b="1" dirty="0" smtClean="0">
                <a:latin typeface="+mn-lt"/>
                <a:ea typeface="Times New Roman" panose="02020603050405020304" pitchFamily="18" charset="0"/>
              </a:rPr>
              <a:t>городского </a:t>
            </a:r>
            <a:r>
              <a:rPr lang="ru-RU" sz="1800" b="1" dirty="0">
                <a:latin typeface="+mn-lt"/>
                <a:ea typeface="Times New Roman" panose="02020603050405020304" pitchFamily="18" charset="0"/>
              </a:rPr>
              <a:t>округа Верхняя Пышма, и урегулированию конфликта интересов</a:t>
            </a:r>
            <a:endParaRPr lang="ru-RU" sz="1800" b="1" dirty="0"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4" name="Рисунок 20" descr="Герб МО 'Верхняя Пышма'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4762"/>
            <a:ext cx="1174282" cy="1333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972152" y="1919417"/>
            <a:ext cx="10212404" cy="626074"/>
          </a:xfrm>
          <a:prstGeom prst="rect">
            <a:avLst/>
          </a:prstGeom>
          <a:solidFill>
            <a:srgbClr val="FFFF99"/>
          </a:solidFill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smtClean="0"/>
              <a:t>В 2019 </a:t>
            </a:r>
            <a:r>
              <a:rPr lang="ru-RU" sz="1600" dirty="0" smtClean="0"/>
              <a:t>год состоялось 4 заседания Комиссии (07.03.2019, 11.06.2019, 16.12.2019, 26.12.2019), на которых были рассмотрены следующие вопросы:</a:t>
            </a:r>
            <a:endParaRPr lang="ru-RU" sz="16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972152" y="2620206"/>
            <a:ext cx="3599848" cy="468983"/>
          </a:xfrm>
          <a:prstGeom prst="rect">
            <a:avLst/>
          </a:prstGeom>
          <a:solidFill>
            <a:srgbClr val="FFFF99"/>
          </a:solidFill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500" dirty="0" smtClean="0"/>
              <a:t>1. Отчет </a:t>
            </a:r>
            <a:r>
              <a:rPr lang="ru-RU" sz="1500" dirty="0"/>
              <a:t>о работе Комиссии за 2018 год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5553777" y="2718486"/>
            <a:ext cx="5630779" cy="2800865"/>
          </a:xfrm>
          <a:prstGeom prst="rect">
            <a:avLst/>
          </a:prstGeom>
          <a:solidFill>
            <a:srgbClr val="FFFF99"/>
          </a:solidFill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>
            <a:noAutofit/>
          </a:bodyPr>
          <a:lstStyle/>
          <a:p>
            <a:r>
              <a:rPr lang="ru-RU" sz="1400" dirty="0" smtClean="0"/>
              <a:t>2. Актуализация </a:t>
            </a:r>
            <a:r>
              <a:rPr lang="ru-RU" sz="1400" dirty="0"/>
              <a:t>Перечня должностей муниципальной службы администрации городского округа Верхняя Пышма с повышенными коррупционными рисками, а также Перечня должностей муниципальной службы администрации городского округа Верхняя Пышма, при замещении которых муниципальные служащие обязаны представлять сведения о своих доходах, об имуществе и обязательствах имущественного характера, а также сведения о доходах, об имуществе и обязательствах имущественного характера своих супруги (супруга) и несовершеннолетних детей и Перечня должностей муниципальной службы, утвержденный постановлением администрации городского округа Верхняя Пышма от 13.05.2016 № 596.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972152" y="3262184"/>
            <a:ext cx="3599848" cy="469557"/>
          </a:xfrm>
          <a:prstGeom prst="rect">
            <a:avLst/>
          </a:prstGeom>
          <a:solidFill>
            <a:srgbClr val="FFFF99"/>
          </a:solidFill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500" dirty="0" smtClean="0"/>
              <a:t>3. Утверждение </a:t>
            </a:r>
            <a:r>
              <a:rPr lang="ru-RU" sz="1500" dirty="0"/>
              <a:t>плана работы Комиссии на 2019 год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972152" y="3904736"/>
            <a:ext cx="3599848" cy="930875"/>
          </a:xfrm>
          <a:prstGeom prst="rect">
            <a:avLst/>
          </a:prstGeom>
          <a:solidFill>
            <a:srgbClr val="FFFF99"/>
          </a:solidFill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500" dirty="0" smtClean="0"/>
              <a:t>4. Рассмотрение жалоб жителей (гражданина), касающихся соблюдения муниципальным служащим требований к служебному поведению </a:t>
            </a:r>
            <a:endParaRPr lang="ru-RU" sz="1500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972152" y="4983891"/>
            <a:ext cx="3599848" cy="1070919"/>
          </a:xfrm>
          <a:prstGeom prst="rect">
            <a:avLst/>
          </a:prstGeom>
          <a:solidFill>
            <a:srgbClr val="FFFFCC"/>
          </a:solidFill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400" dirty="0" smtClean="0"/>
              <a:t>5. Рассмотрение результатов анализа сведений о доходах, об имуществе и </a:t>
            </a:r>
            <a:r>
              <a:rPr lang="ru-RU" sz="1400" dirty="0" err="1" smtClean="0"/>
              <a:t>обязатель</a:t>
            </a:r>
            <a:r>
              <a:rPr lang="ru-RU" sz="1400" dirty="0" smtClean="0"/>
              <a:t> </a:t>
            </a:r>
            <a:r>
              <a:rPr lang="ru-RU" sz="1400" dirty="0" err="1" smtClean="0"/>
              <a:t>ствах</a:t>
            </a:r>
            <a:r>
              <a:rPr lang="ru-RU" sz="1400" dirty="0" smtClean="0"/>
              <a:t> имущественного характера, представленных муниципальными служащими за 2016,2017, 2018 годы</a:t>
            </a:r>
            <a:endParaRPr lang="ru-RU" sz="1400" dirty="0"/>
          </a:p>
        </p:txBody>
      </p:sp>
    </p:spTree>
    <p:extLst>
      <p:ext uri="{BB962C8B-B14F-4D97-AF65-F5344CB8AC3E}">
        <p14:creationId xmlns:p14="http://schemas.microsoft.com/office/powerpoint/2010/main" val="8699360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74282" y="365126"/>
            <a:ext cx="10179517" cy="895784"/>
          </a:xfrm>
          <a:solidFill>
            <a:srgbClr val="FFCC99"/>
          </a:solidFill>
        </p:spPr>
        <p:txBody>
          <a:bodyPr>
            <a:normAutofit fontScale="90000"/>
          </a:bodyPr>
          <a:lstStyle/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ru-RU" sz="2000" dirty="0" smtClean="0">
                <a:solidFill>
                  <a:prstClr val="black"/>
                </a:solidFill>
                <a:latin typeface="Calibri" panose="020F0502020204030204"/>
                <a:ea typeface="+mn-ea"/>
                <a:cs typeface="+mn-cs"/>
              </a:rPr>
              <a:t>Выполнение </a:t>
            </a:r>
            <a:r>
              <a:rPr lang="ru-RU" sz="2000" dirty="0">
                <a:solidFill>
                  <a:prstClr val="black"/>
                </a:solidFill>
                <a:latin typeface="Calibri" panose="020F0502020204030204"/>
                <a:ea typeface="+mn-ea"/>
                <a:cs typeface="+mn-cs"/>
              </a:rPr>
              <a:t>Национального плана противодействия коррупции на </a:t>
            </a:r>
            <a:r>
              <a:rPr lang="ru-RU" sz="2000" dirty="0" smtClean="0">
                <a:solidFill>
                  <a:prstClr val="black"/>
                </a:solidFill>
                <a:latin typeface="Calibri" panose="020F0502020204030204"/>
                <a:ea typeface="+mn-ea"/>
                <a:cs typeface="+mn-cs"/>
              </a:rPr>
              <a:t>2018-2020 годы</a:t>
            </a:r>
            <a:r>
              <a:rPr lang="ru-RU" sz="2000" dirty="0">
                <a:solidFill>
                  <a:prstClr val="black"/>
                </a:solidFill>
                <a:latin typeface="Calibri" panose="020F0502020204030204"/>
                <a:ea typeface="+mn-ea"/>
                <a:cs typeface="+mn-cs"/>
              </a:rPr>
              <a:t>, </a:t>
            </a:r>
            <a:r>
              <a:rPr lang="ru-RU" sz="2000" dirty="0" smtClean="0">
                <a:solidFill>
                  <a:prstClr val="black"/>
                </a:solidFill>
                <a:latin typeface="Calibri" panose="020F0502020204030204"/>
                <a:ea typeface="+mn-ea"/>
                <a:cs typeface="+mn-cs"/>
              </a:rPr>
              <a:t/>
            </a:r>
            <a:br>
              <a:rPr lang="ru-RU" sz="2000" dirty="0" smtClean="0">
                <a:solidFill>
                  <a:prstClr val="black"/>
                </a:solidFill>
                <a:latin typeface="Calibri" panose="020F0502020204030204"/>
                <a:ea typeface="+mn-ea"/>
                <a:cs typeface="+mn-cs"/>
              </a:rPr>
            </a:br>
            <a:r>
              <a:rPr lang="ru-RU" sz="2000" dirty="0" smtClean="0">
                <a:solidFill>
                  <a:prstClr val="black"/>
                </a:solidFill>
                <a:latin typeface="Calibri" panose="020F0502020204030204"/>
                <a:ea typeface="+mn-ea"/>
                <a:cs typeface="+mn-cs"/>
              </a:rPr>
              <a:t>утвержденного </a:t>
            </a:r>
            <a:r>
              <a:rPr lang="ru-RU" sz="2000" dirty="0">
                <a:solidFill>
                  <a:prstClr val="black"/>
                </a:solidFill>
                <a:latin typeface="Calibri" panose="020F0502020204030204"/>
                <a:ea typeface="+mn-ea"/>
                <a:cs typeface="+mn-cs"/>
              </a:rPr>
              <a:t>Указом Президента РФ от 29.06.2018 № 378</a:t>
            </a:r>
            <a:br>
              <a:rPr lang="ru-RU" sz="2000" dirty="0">
                <a:solidFill>
                  <a:prstClr val="black"/>
                </a:solidFill>
                <a:latin typeface="Calibri" panose="020F0502020204030204"/>
                <a:ea typeface="+mn-ea"/>
                <a:cs typeface="+mn-cs"/>
              </a:rPr>
            </a:br>
            <a:endParaRPr lang="ru-RU" sz="2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337912"/>
            <a:ext cx="10515600" cy="4839051"/>
          </a:xfrm>
        </p:spPr>
        <p:txBody>
          <a:bodyPr/>
          <a:lstStyle/>
          <a:p>
            <a:pPr marL="0" indent="0">
              <a:buNone/>
            </a:pPr>
            <a:r>
              <a:rPr lang="ru-RU" dirty="0" err="1" smtClean="0"/>
              <a:t>ссссссс</a:t>
            </a:r>
            <a:endParaRPr lang="ru-RU" dirty="0"/>
          </a:p>
        </p:txBody>
      </p:sp>
      <p:pic>
        <p:nvPicPr>
          <p:cNvPr id="4" name="Рисунок 20" descr="Герб МО 'Верхняя Пышма'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4762"/>
            <a:ext cx="1174282" cy="1333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975359" y="1414914"/>
            <a:ext cx="10378439" cy="818147"/>
          </a:xfrm>
          <a:prstGeom prst="rect">
            <a:avLst/>
          </a:prstGeom>
          <a:solidFill>
            <a:srgbClr val="FFFF99"/>
          </a:solidFill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В рамках </a:t>
            </a:r>
            <a:r>
              <a:rPr lang="ru-RU" dirty="0" smtClean="0">
                <a:solidFill>
                  <a:prstClr val="black"/>
                </a:solidFill>
                <a:ea typeface="+mj-ea"/>
                <a:cs typeface="+mj-cs"/>
              </a:rPr>
              <a:t>Национального </a:t>
            </a:r>
            <a:r>
              <a:rPr lang="ru-RU" dirty="0">
                <a:solidFill>
                  <a:prstClr val="black"/>
                </a:solidFill>
                <a:ea typeface="+mj-ea"/>
                <a:cs typeface="+mj-cs"/>
              </a:rPr>
              <a:t>плана противодействия коррупции на </a:t>
            </a:r>
            <a:r>
              <a:rPr lang="ru-RU" dirty="0" smtClean="0">
                <a:solidFill>
                  <a:prstClr val="black"/>
                </a:solidFill>
                <a:ea typeface="+mj-ea"/>
                <a:cs typeface="+mj-cs"/>
              </a:rPr>
              <a:t>2018-2020 годы</a:t>
            </a:r>
            <a:r>
              <a:rPr lang="ru-RU" dirty="0">
                <a:solidFill>
                  <a:prstClr val="black"/>
                </a:solidFill>
                <a:ea typeface="+mj-ea"/>
                <a:cs typeface="+mj-cs"/>
              </a:rPr>
              <a:t>, </a:t>
            </a:r>
            <a:br>
              <a:rPr lang="ru-RU" dirty="0">
                <a:solidFill>
                  <a:prstClr val="black"/>
                </a:solidFill>
                <a:ea typeface="+mj-ea"/>
                <a:cs typeface="+mj-cs"/>
              </a:rPr>
            </a:br>
            <a:r>
              <a:rPr lang="ru-RU" dirty="0">
                <a:solidFill>
                  <a:prstClr val="black"/>
                </a:solidFill>
                <a:ea typeface="+mj-ea"/>
                <a:cs typeface="+mj-cs"/>
              </a:rPr>
              <a:t>утвержденного Указом Президента РФ от 29.06.2018 № </a:t>
            </a:r>
            <a:r>
              <a:rPr lang="ru-RU" dirty="0" smtClean="0">
                <a:solidFill>
                  <a:prstClr val="black"/>
                </a:solidFill>
                <a:ea typeface="+mj-ea"/>
                <a:cs typeface="+mj-cs"/>
              </a:rPr>
              <a:t>378 осуществляются следующие мероприятия: </a:t>
            </a:r>
            <a:r>
              <a:rPr lang="ru-RU" dirty="0">
                <a:solidFill>
                  <a:prstClr val="black"/>
                </a:solidFill>
                <a:ea typeface="+mj-ea"/>
                <a:cs typeface="+mj-cs"/>
              </a:rPr>
              <a:t/>
            </a:r>
            <a:br>
              <a:rPr lang="ru-RU" dirty="0">
                <a:solidFill>
                  <a:prstClr val="black"/>
                </a:solidFill>
                <a:ea typeface="+mj-ea"/>
                <a:cs typeface="+mj-cs"/>
              </a:rPr>
            </a:b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975360" y="2454442"/>
            <a:ext cx="10378438" cy="4129238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t" anchorCtr="0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500" dirty="0" smtClean="0"/>
              <a:t> </a:t>
            </a:r>
            <a:r>
              <a:rPr lang="ru-RU" sz="1400" dirty="0" smtClean="0"/>
              <a:t>Актуализируются сведения, содержащиеся в анкетах лиц, замещающих муниципальные должности городского округа Верхняя Пышма и должности муниципальной службы, об их родственниках и свойственниках.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400" dirty="0" smtClean="0"/>
              <a:t>Информация о проводимых мероприятиях по противодействию коррупции размещается на официальных сайтах  органов местного самоуправления.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400" dirty="0" smtClean="0"/>
              <a:t>25-26 июня 2019 года и 20-21 ноября 2019 года проведено обучение муниципальных служащих по программам повышения </a:t>
            </a:r>
            <a:r>
              <a:rPr lang="ru-RU" sz="1400" dirty="0"/>
              <a:t>квалификации </a:t>
            </a:r>
            <a:r>
              <a:rPr lang="ru-RU" sz="1400" dirty="0" smtClean="0"/>
              <a:t> по теме: </a:t>
            </a:r>
            <a:r>
              <a:rPr lang="ru-RU" sz="1400" b="1" dirty="0" smtClean="0"/>
              <a:t>«</a:t>
            </a:r>
            <a:r>
              <a:rPr lang="ru-RU" sz="1400" dirty="0" smtClean="0"/>
              <a:t>Противодействие </a:t>
            </a:r>
            <a:r>
              <a:rPr lang="ru-RU" sz="1400" dirty="0"/>
              <a:t>коррупции</a:t>
            </a:r>
            <a:r>
              <a:rPr lang="ru-RU" sz="1400" dirty="0" smtClean="0"/>
              <a:t>» и «Государственная </a:t>
            </a:r>
            <a:r>
              <a:rPr lang="ru-RU" sz="1400" dirty="0"/>
              <a:t>политика в области противодействия </a:t>
            </a:r>
            <a:r>
              <a:rPr lang="ru-RU" sz="1400" dirty="0" smtClean="0"/>
              <a:t>коррупции».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400" dirty="0"/>
              <a:t>Информация о результатах Мониторинга хода реализации мероприятий по противодействию коррупции (федеральный антикоррупционный мониторинг) в </a:t>
            </a:r>
            <a:r>
              <a:rPr lang="ru-RU" sz="1400" dirty="0" smtClean="0"/>
              <a:t>городском округе Верхняя Пышма за </a:t>
            </a:r>
            <a:r>
              <a:rPr lang="en-US" sz="1400" dirty="0" smtClean="0"/>
              <a:t>I </a:t>
            </a:r>
            <a:r>
              <a:rPr lang="ru-RU" sz="1400" dirty="0" smtClean="0"/>
              <a:t>квартал, </a:t>
            </a:r>
            <a:r>
              <a:rPr lang="en-US" sz="1400" dirty="0" smtClean="0"/>
              <a:t>II </a:t>
            </a:r>
            <a:r>
              <a:rPr lang="ru-RU" sz="1400" dirty="0" smtClean="0"/>
              <a:t>квартал, </a:t>
            </a:r>
            <a:r>
              <a:rPr lang="en-US" sz="1400" dirty="0" smtClean="0"/>
              <a:t>III </a:t>
            </a:r>
            <a:r>
              <a:rPr lang="ru-RU" sz="1400" dirty="0" smtClean="0"/>
              <a:t> квартал, годовой за 2019 год подготовлен и направлен </a:t>
            </a:r>
            <a:r>
              <a:rPr lang="ru-RU" sz="1400" dirty="0"/>
              <a:t>в Департамент кадровой политики и контроля Губернатора Свердловской области и Правительства Свердловской </a:t>
            </a:r>
            <a:r>
              <a:rPr lang="ru-RU" sz="1400" dirty="0" smtClean="0"/>
              <a:t>области в установленные сроки.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400" dirty="0" smtClean="0"/>
              <a:t>Информация о выполнении в 2019 году Национального плана противодействия коррупции на 2018-2020 годы, утвержденного Указом Президента РФ от 29.06.2018 № </a:t>
            </a:r>
            <a:r>
              <a:rPr lang="ru-RU" sz="1400" dirty="0"/>
              <a:t>378 </a:t>
            </a:r>
            <a:r>
              <a:rPr lang="ru-RU" sz="1400" dirty="0" smtClean="0"/>
              <a:t>направлена </a:t>
            </a:r>
            <a:r>
              <a:rPr lang="ru-RU" sz="1400" dirty="0"/>
              <a:t>в Департамент кадровой политики и контроля Губернатора Свердловской области и Правительства Свердловской области в установленные </a:t>
            </a:r>
            <a:r>
              <a:rPr lang="ru-RU" sz="1400" dirty="0" smtClean="0"/>
              <a:t>сроки.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400" dirty="0" smtClean="0"/>
              <a:t>Информация о деятельности комиссии </a:t>
            </a:r>
            <a:r>
              <a:rPr lang="ru-RU" sz="1400" dirty="0"/>
              <a:t>по соблюдению требований к служебному поведению муниципальных служащих, замещающих должности в администрации </a:t>
            </a:r>
            <a:r>
              <a:rPr lang="ru-RU" sz="1400" dirty="0" smtClean="0"/>
              <a:t>городского </a:t>
            </a:r>
            <a:r>
              <a:rPr lang="ru-RU" sz="1400" dirty="0"/>
              <a:t>округа Верхняя Пышма, и урегулированию конфликта </a:t>
            </a:r>
            <a:r>
              <a:rPr lang="ru-RU" sz="1400" dirty="0" smtClean="0"/>
              <a:t>интересов представлена в Автоматизированной системе управления деятельностью исполнительных органов государственной власти в Свердловской области. 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ru-RU" sz="15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446966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37912" y="365126"/>
            <a:ext cx="10015888" cy="1117166"/>
          </a:xfrm>
          <a:solidFill>
            <a:srgbClr val="FFCCCC"/>
          </a:solidFill>
        </p:spPr>
        <p:txBody>
          <a:bodyPr>
            <a:normAutofit/>
          </a:bodyPr>
          <a:lstStyle/>
          <a:p>
            <a:r>
              <a:rPr lang="ru-RU" sz="2000" dirty="0" smtClean="0">
                <a:latin typeface="+mn-lt"/>
              </a:rPr>
              <a:t>Выполнение протокольных поручений </a:t>
            </a:r>
            <a:r>
              <a:rPr lang="ru-RU" sz="2000" dirty="0">
                <a:latin typeface="+mn-lt"/>
              </a:rPr>
              <a:t>комиссии по координации работы по противодействию коррупции в Свердловской области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2396691"/>
            <a:ext cx="10515600" cy="4053536"/>
          </a:xfrm>
        </p:spPr>
        <p:txBody>
          <a:bodyPr/>
          <a:lstStyle/>
          <a:p>
            <a:r>
              <a:rPr lang="ru-RU" sz="2000" dirty="0"/>
              <a:t>Раздел 8 протокола от 16.07.2018 № 2 исполнен</a:t>
            </a:r>
            <a:r>
              <a:rPr lang="ru-RU" sz="2000" dirty="0" smtClean="0"/>
              <a:t>.</a:t>
            </a:r>
          </a:p>
          <a:p>
            <a:r>
              <a:rPr lang="ru-RU" sz="2000" dirty="0" smtClean="0"/>
              <a:t>Пункт 5протокола от 30.10.2018 № 3 исполнен.</a:t>
            </a:r>
          </a:p>
          <a:p>
            <a:r>
              <a:rPr lang="ru-RU" sz="2000" dirty="0" smtClean="0"/>
              <a:t>Раздел 9 протокола от 29.12.2018 № 4 исполнен.</a:t>
            </a:r>
          </a:p>
          <a:p>
            <a:r>
              <a:rPr lang="ru-RU" sz="2000" dirty="0" smtClean="0"/>
              <a:t>Раздел 5 протокола от 25.04.2019 № 1 исполнен.</a:t>
            </a:r>
          </a:p>
          <a:p>
            <a:r>
              <a:rPr lang="ru-RU" sz="2000" dirty="0" smtClean="0"/>
              <a:t>Раздел 11 протокола от 07.08.2019 № 2 исполнен. </a:t>
            </a:r>
            <a:endParaRPr lang="ru-RU" sz="2000" dirty="0"/>
          </a:p>
          <a:p>
            <a:r>
              <a:rPr lang="ru-RU" sz="2000" dirty="0" smtClean="0"/>
              <a:t>Раздел 1 протокола от 09.10.2019 № 3-к исполнен. </a:t>
            </a:r>
            <a:endParaRPr lang="ru-RU" dirty="0"/>
          </a:p>
        </p:txBody>
      </p:sp>
      <p:pic>
        <p:nvPicPr>
          <p:cNvPr id="4" name="Рисунок 20" descr="Герб МО 'Верхняя Пышма'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4762"/>
            <a:ext cx="1174282" cy="1333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71448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74282" y="365125"/>
            <a:ext cx="10179517" cy="1325563"/>
          </a:xfrm>
          <a:solidFill>
            <a:srgbClr val="FFCCCC"/>
          </a:solidFill>
        </p:spPr>
        <p:txBody>
          <a:bodyPr>
            <a:normAutofit/>
          </a:bodyPr>
          <a:lstStyle/>
          <a:p>
            <a:pPr algn="ctr"/>
            <a:r>
              <a:rPr lang="ru-RU" sz="2000" dirty="0">
                <a:latin typeface="+mn-lt"/>
              </a:rPr>
              <a:t>Выполнение </a:t>
            </a:r>
            <a:r>
              <a:rPr lang="ru-RU" sz="2000" dirty="0" smtClean="0">
                <a:latin typeface="+mn-lt"/>
              </a:rPr>
              <a:t>протокольного поручения комиссии по координации работы по противодействию коррупции в городском округе Верхняя Пышма </a:t>
            </a:r>
            <a:endParaRPr lang="ru-RU" sz="2000" dirty="0"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814072"/>
          </a:xfrm>
        </p:spPr>
        <p:txBody>
          <a:bodyPr>
            <a:normAutofit fontScale="92500" lnSpcReduction="20000"/>
          </a:bodyPr>
          <a:lstStyle/>
          <a:p>
            <a:r>
              <a:rPr lang="ru-RU" sz="1500" dirty="0" smtClean="0"/>
              <a:t>Пункт 4 протокола Комиссии от 25.03.2019 № 1 исполнен: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ru-RU" sz="1500" dirty="0" smtClean="0"/>
              <a:t>МКУ «Управление культуры городского округа Верхняя Пышма» приказ от 10.04.2019 № 25 «О комиссии  по противодействию коррупции в </a:t>
            </a:r>
            <a:r>
              <a:rPr lang="ru-RU" sz="1500" dirty="0"/>
              <a:t>МКУ «Управление культуры городского округа Верхняя Пышма</a:t>
            </a:r>
            <a:r>
              <a:rPr lang="ru-RU" sz="1500" dirty="0" smtClean="0"/>
              <a:t>».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ru-RU" sz="1500" dirty="0" smtClean="0"/>
              <a:t>МКУ «Управление физической культуры и спорта и молодежной политики городского округа Верхняя Пышма приказ от 25.04.2019 № 23 «О внесении изменений в приказ от 10.01.2018 № 2 «О мерах по предупреждению коррупции».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ru-RU" sz="1500" dirty="0" smtClean="0"/>
              <a:t>МКУ «Управление гражданской защиты городского округа Верхняя Пышма» приказ от 25.04.2019 № 41 «О внесении изменений в состав комиссии по координации работы по противодействию коррупции в </a:t>
            </a:r>
            <a:r>
              <a:rPr lang="ru-RU" sz="1500" dirty="0"/>
              <a:t>МКУ «Управление гражданской защиты городского округа Верхняя Пышма</a:t>
            </a:r>
            <a:r>
              <a:rPr lang="ru-RU" sz="1500" dirty="0" smtClean="0"/>
              <a:t>».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ru-RU" sz="1500" dirty="0" smtClean="0"/>
              <a:t>МБУ  «Центр пространственного развития городского округа Верхняя Пышма» приказ от 16.05.2019 № 21 «Об утверждении состава Комиссии по противодействию коррупции в </a:t>
            </a:r>
            <a:r>
              <a:rPr lang="ru-RU" sz="1500" dirty="0"/>
              <a:t>МБУ  «Центр пространственного развития городского округа Верхняя Пышма</a:t>
            </a:r>
            <a:r>
              <a:rPr lang="ru-RU" sz="1500" dirty="0" smtClean="0"/>
              <a:t>». 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ru-RU" sz="1500" dirty="0" smtClean="0"/>
              <a:t>МКУ «Управление образования городского округа Верхняя Пышма» приказ от 19.04.2019 № 92 «О внесении изменений в состав комиссии по противодействию коррупции». 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ru-RU" sz="1500" dirty="0" smtClean="0"/>
              <a:t>МКУ «Комитет жилищно-коммунального хозяйства» приказ от 03.06.2019 № 102 «О внесении изменений в приказ № 1/1 от 09.01.2018 «Об утверждении комиссии по вопросам антикоррупционной деятельности и урегулирования конфликта интересов». 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ru-RU" sz="1500" dirty="0" smtClean="0"/>
              <a:t>МКУ «Административно-хозяйственное управление» приказ от 15.04.2019 № 13 «О создании комиссии по противодействию коррупции в </a:t>
            </a:r>
            <a:r>
              <a:rPr lang="ru-RU" sz="1500" dirty="0"/>
              <a:t>МКУ «Административно-хозяйственное управление</a:t>
            </a:r>
            <a:r>
              <a:rPr lang="ru-RU" sz="1500" dirty="0" smtClean="0"/>
              <a:t>».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ru-RU" sz="1500" dirty="0" smtClean="0"/>
              <a:t>МБУ «Управление капитального строительства городского округа Верхняя Пышма» приказ от29.03.2019 № 18-орг «Об утверждении состава Комиссии по противодействию коррупции в </a:t>
            </a:r>
            <a:r>
              <a:rPr lang="ru-RU" sz="1500" dirty="0"/>
              <a:t>МБУ «Управление капитального строительства городского округа Верхняя Пышма» </a:t>
            </a:r>
            <a:endParaRPr lang="ru-RU" sz="1500" dirty="0" smtClean="0"/>
          </a:p>
          <a:p>
            <a:pPr marL="514350" indent="-514350" algn="just">
              <a:buFont typeface="+mj-lt"/>
              <a:buAutoNum type="arabicPeriod"/>
            </a:pPr>
            <a:r>
              <a:rPr lang="ru-RU" sz="1500" dirty="0" smtClean="0"/>
              <a:t>МБУ «Специализированная похоронная служба» приказ от 05.04.2019 № 5 «Об утверждении состава комиссии по противодействию коррупции МБУ «Специализированная </a:t>
            </a:r>
            <a:r>
              <a:rPr lang="ru-RU" sz="1500" dirty="0"/>
              <a:t>похоронная служба</a:t>
            </a:r>
            <a:r>
              <a:rPr lang="ru-RU" sz="1500" dirty="0" smtClean="0"/>
              <a:t>». </a:t>
            </a:r>
          </a:p>
          <a:p>
            <a:pPr marL="514350" indent="-514350">
              <a:buFont typeface="+mj-lt"/>
              <a:buAutoNum type="arabicPeriod"/>
            </a:pPr>
            <a:endParaRPr lang="ru-RU" sz="1500" dirty="0" smtClean="0"/>
          </a:p>
          <a:p>
            <a:pPr marL="514350" indent="-514350">
              <a:buFont typeface="+mj-lt"/>
              <a:buAutoNum type="arabicPeriod"/>
            </a:pPr>
            <a:endParaRPr lang="ru-RU" sz="1500" dirty="0" smtClean="0"/>
          </a:p>
          <a:p>
            <a:pPr marL="514350" indent="-514350">
              <a:buFont typeface="+mj-lt"/>
              <a:buAutoNum type="arabicPeriod"/>
            </a:pPr>
            <a:endParaRPr lang="ru-RU" sz="1500" dirty="0" smtClean="0"/>
          </a:p>
          <a:p>
            <a:pPr marL="514350" indent="-514350">
              <a:buFont typeface="+mj-lt"/>
              <a:buAutoNum type="arabicPeriod"/>
            </a:pPr>
            <a:endParaRPr lang="ru-RU" sz="1500" dirty="0"/>
          </a:p>
        </p:txBody>
      </p:sp>
      <p:pic>
        <p:nvPicPr>
          <p:cNvPr id="4" name="Рисунок 20" descr="Герб МО 'Верхняя Пышма'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4762"/>
            <a:ext cx="1174282" cy="1333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951815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20" descr="Герб МО 'Верхняя Пышма'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4762"/>
            <a:ext cx="1174282" cy="1333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1346887" y="1251414"/>
            <a:ext cx="9502346" cy="4939319"/>
          </a:xfrm>
          <a:prstGeom prst="rect">
            <a:avLst/>
          </a:prstGeom>
          <a:solidFill>
            <a:srgbClr val="FFFFCC"/>
          </a:solidFill>
          <a:ln>
            <a:noFill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dirty="0" smtClean="0"/>
              <a:t>СПАСИБО ЗА ВНИМАНИЕ! 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13837682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2483317"/>
            <a:ext cx="10515600" cy="1780675"/>
          </a:xfrm>
          <a:solidFill>
            <a:srgbClr val="FFFFCC"/>
          </a:solidFill>
        </p:spPr>
        <p:txBody>
          <a:bodyPr anchor="t" anchorCtr="0">
            <a:normAutofit fontScale="90000"/>
          </a:bodyPr>
          <a:lstStyle/>
          <a:p>
            <a:pPr algn="ctr"/>
            <a:r>
              <a:rPr lang="ru-RU" sz="3000" u="sng" dirty="0">
                <a:solidFill>
                  <a:srgbClr val="0070C0"/>
                </a:solidFill>
              </a:rPr>
              <a:t>Н</a:t>
            </a:r>
            <a:r>
              <a:rPr lang="ru-RU" sz="3000" u="sng" dirty="0" smtClean="0">
                <a:solidFill>
                  <a:srgbClr val="0070C0"/>
                </a:solidFill>
              </a:rPr>
              <a:t>ОРМАТИВНЫЕ ПРАВОВЫЕ АКТЫ: </a:t>
            </a:r>
            <a:br>
              <a:rPr lang="ru-RU" sz="3000" u="sng" dirty="0" smtClean="0">
                <a:solidFill>
                  <a:srgbClr val="0070C0"/>
                </a:solidFill>
              </a:rPr>
            </a:br>
            <a:r>
              <a:rPr lang="ru-RU" sz="3000" u="sng" dirty="0" smtClean="0">
                <a:solidFill>
                  <a:srgbClr val="0070C0"/>
                </a:solidFill>
              </a:rPr>
              <a:t/>
            </a:r>
            <a:br>
              <a:rPr lang="ru-RU" sz="3000" u="sng" dirty="0" smtClean="0">
                <a:solidFill>
                  <a:srgbClr val="0070C0"/>
                </a:solidFill>
              </a:rPr>
            </a:br>
            <a:r>
              <a:rPr lang="ru-RU" sz="2700" b="1" u="sng" dirty="0" smtClean="0">
                <a:latin typeface="+mn-lt"/>
              </a:rPr>
              <a:t>Указ Президента РФ от 29.06.2018 № 378 </a:t>
            </a:r>
            <a:br>
              <a:rPr lang="ru-RU" sz="2700" b="1" u="sng" dirty="0" smtClean="0">
                <a:latin typeface="+mn-lt"/>
              </a:rPr>
            </a:br>
            <a:r>
              <a:rPr lang="ru-RU" sz="2700" dirty="0" smtClean="0"/>
              <a:t>«О национальном плане противодействия коррупции на 2018-2020 годы» </a:t>
            </a:r>
            <a:br>
              <a:rPr lang="ru-RU" sz="2700" dirty="0" smtClean="0"/>
            </a:br>
            <a:r>
              <a:rPr lang="ru-RU" sz="3100" dirty="0" smtClean="0"/>
              <a:t/>
            </a:r>
            <a:br>
              <a:rPr lang="ru-RU" sz="3100" dirty="0" smtClean="0"/>
            </a:br>
            <a:endParaRPr lang="ru-RU" sz="31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solidFill>
            <a:srgbClr val="FFFFCC"/>
          </a:solidFill>
        </p:spPr>
        <p:txBody>
          <a:bodyPr/>
          <a:lstStyle/>
          <a:p>
            <a:pPr algn="ctr"/>
            <a:r>
              <a:rPr lang="ru-RU" b="1" u="sng" dirty="0">
                <a:solidFill>
                  <a:schemeClr val="tx1"/>
                </a:solidFill>
              </a:rPr>
              <a:t>Постановление Главы городского округа Верхняя Пышма от 05.09.2018 № 54</a:t>
            </a:r>
            <a:br>
              <a:rPr lang="ru-RU" b="1" u="sng" dirty="0">
                <a:solidFill>
                  <a:schemeClr val="tx1"/>
                </a:solidFill>
              </a:rPr>
            </a:br>
            <a:r>
              <a:rPr lang="ru-RU" dirty="0">
                <a:solidFill>
                  <a:schemeClr val="tx1"/>
                </a:solidFill>
              </a:rPr>
              <a:t>«О плане мероприятий по противодействию коррупции в городском округе Верхняя Пышма» </a:t>
            </a:r>
          </a:p>
        </p:txBody>
      </p:sp>
      <p:pic>
        <p:nvPicPr>
          <p:cNvPr id="4" name="Рисунок 20" descr="Герб МО 'Верхняя Пышма'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67351" y="4762"/>
            <a:ext cx="1409700" cy="15192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245095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63554" y="365125"/>
            <a:ext cx="9390246" cy="811613"/>
          </a:xfrm>
          <a:solidFill>
            <a:srgbClr val="FFCC99"/>
          </a:solidFill>
        </p:spPr>
        <p:txBody>
          <a:bodyPr>
            <a:normAutofit/>
          </a:bodyPr>
          <a:lstStyle/>
          <a:p>
            <a:pPr algn="ctr"/>
            <a:r>
              <a:rPr lang="ru-RU" sz="2600" b="1" dirty="0" smtClean="0"/>
              <a:t>Мероприятия, предусмотренные Планом</a:t>
            </a:r>
            <a:endParaRPr lang="ru-RU" sz="26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434164"/>
            <a:ext cx="10515600" cy="4742799"/>
          </a:xfrm>
        </p:spPr>
        <p:txBody>
          <a:bodyPr/>
          <a:lstStyle/>
          <a:p>
            <a:pPr marL="0" indent="0">
              <a:buNone/>
            </a:pPr>
            <a:endParaRPr lang="ru-RU" dirty="0"/>
          </a:p>
        </p:txBody>
      </p:sp>
      <p:pic>
        <p:nvPicPr>
          <p:cNvPr id="4" name="Рисунок 20" descr="Герб МО 'Верхняя Пышма'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762"/>
            <a:ext cx="1366787" cy="13138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933651" y="1576088"/>
            <a:ext cx="10260530" cy="589596"/>
          </a:xfrm>
          <a:prstGeom prst="rect">
            <a:avLst/>
          </a:prstGeom>
          <a:solidFill>
            <a:srgbClr val="FFFFCC"/>
          </a:solidFill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dirty="0" smtClean="0"/>
              <a:t>Правовое обеспечение противодействия коррупции и повышению результативности антикоррупционной экспертизы</a:t>
            </a:r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933651" y="3282214"/>
            <a:ext cx="10260530" cy="570345"/>
          </a:xfrm>
          <a:prstGeom prst="rect">
            <a:avLst/>
          </a:prstGeom>
          <a:solidFill>
            <a:srgbClr val="FFFFCC"/>
          </a:solidFill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ru-RU" dirty="0" smtClean="0"/>
              <a:t>Мониторинг эффективности противодействия коррупции </a:t>
            </a:r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933651" y="4129238"/>
            <a:ext cx="10260530" cy="753224"/>
          </a:xfrm>
          <a:prstGeom prst="rect">
            <a:avLst/>
          </a:prstGeom>
          <a:solidFill>
            <a:srgbClr val="FFFFCC"/>
          </a:solidFill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ru-RU" dirty="0" smtClean="0"/>
              <a:t>Профилактика коррупционных правонарушений при прохождении муниципальной службы в органах местного самоуправления </a:t>
            </a:r>
            <a:endParaRPr lang="ru-RU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933651" y="5159140"/>
            <a:ext cx="10260530" cy="741145"/>
          </a:xfrm>
          <a:prstGeom prst="rect">
            <a:avLst/>
          </a:prstGeom>
          <a:solidFill>
            <a:srgbClr val="FFFFCC"/>
          </a:solidFill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ru-RU" dirty="0" smtClean="0"/>
              <a:t>Выполнения Национального плана противодействия коррупции на 2018-2020годы, утвержденного Указом Президента РФ от 29.06.2018 № 378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933651" y="2550695"/>
            <a:ext cx="10260530" cy="606391"/>
          </a:xfrm>
          <a:prstGeom prst="rect">
            <a:avLst/>
          </a:prstGeom>
          <a:solidFill>
            <a:srgbClr val="FFFFCC"/>
          </a:solidFill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t" anchorCtr="0"/>
          <a:lstStyle/>
          <a:p>
            <a:r>
              <a:rPr lang="ru-RU" dirty="0" smtClean="0"/>
              <a:t>Совершенствование муниципального управления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258134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66787" y="4762"/>
            <a:ext cx="9540000" cy="979471"/>
          </a:xfrm>
          <a:solidFill>
            <a:srgbClr val="FFCC99"/>
          </a:solidFill>
        </p:spPr>
        <p:txBody>
          <a:bodyPr tIns="0" anchor="t" anchorCtr="0">
            <a:normAutofit fontScale="90000"/>
          </a:bodyPr>
          <a:lstStyle/>
          <a:p>
            <a:pPr algn="ctr">
              <a:lnSpc>
                <a:spcPct val="100000"/>
              </a:lnSpc>
            </a:pPr>
            <a:r>
              <a:rPr lang="ru-RU" sz="2800" dirty="0">
                <a:latin typeface="+mn-lt"/>
              </a:rPr>
              <a:t>Правовое обеспечение противодействия коррупции и повышению результативности антикоррупционной экспертизы</a:t>
            </a:r>
            <a:br>
              <a:rPr lang="ru-RU" sz="2800" dirty="0">
                <a:latin typeface="+mn-lt"/>
              </a:rPr>
            </a:br>
            <a:endParaRPr lang="ru-RU" sz="2800" dirty="0"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232034"/>
            <a:ext cx="10515600" cy="4944929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4" name="Рисунок 20" descr="Герб МО 'Верхняя Пышма'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762"/>
            <a:ext cx="1366787" cy="13138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909586" y="1232034"/>
            <a:ext cx="2979020" cy="4533499"/>
          </a:xfrm>
          <a:prstGeom prst="rect">
            <a:avLst/>
          </a:prstGeom>
          <a:solidFill>
            <a:srgbClr val="FFFFCC"/>
          </a:solidFill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ru-RU" dirty="0" smtClean="0"/>
              <a:t>В целях обеспечения участия независимых экспертов в проведении независимой антикоррупционной экспертизы проектов нормативных правовых актов городского округа Верхняя  Пышма данные проекты размещаются на сайте </a:t>
            </a:r>
            <a:r>
              <a:rPr lang="en-US" dirty="0">
                <a:hlinkClick r:id="rId3"/>
              </a:rPr>
              <a:t>http://movp.ru/anticorruption/anticorruptionexpert</a:t>
            </a:r>
            <a:r>
              <a:rPr lang="en-US" dirty="0" smtClean="0">
                <a:hlinkClick r:id="rId3"/>
              </a:rPr>
              <a:t>/</a:t>
            </a:r>
            <a:endParaRPr lang="ru-RU" dirty="0" smtClean="0"/>
          </a:p>
          <a:p>
            <a:pPr algn="ctr"/>
            <a:r>
              <a:rPr lang="ru-RU" dirty="0" smtClean="0"/>
              <a:t>в информационно-телекоммуникационной сети «Интернет» </a:t>
            </a:r>
            <a:endParaRPr lang="ru-RU" dirty="0"/>
          </a:p>
        </p:txBody>
      </p:sp>
      <p:sp>
        <p:nvSpPr>
          <p:cNvPr id="6" name="Стрелка вправо 5"/>
          <p:cNvSpPr/>
          <p:nvPr/>
        </p:nvSpPr>
        <p:spPr>
          <a:xfrm>
            <a:off x="3959993" y="2810577"/>
            <a:ext cx="1131772" cy="677137"/>
          </a:xfrm>
          <a:prstGeom prst="rightArrow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5163153" y="1771047"/>
            <a:ext cx="2003766" cy="3301467"/>
          </a:xfrm>
          <a:prstGeom prst="rect">
            <a:avLst/>
          </a:prstGeom>
          <a:solidFill>
            <a:srgbClr val="FFFFCC"/>
          </a:solidFill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ru-RU" dirty="0" smtClean="0"/>
              <a:t>В 2019 году проведена экспертиза 125 проектов нормативных правовых актов.</a:t>
            </a:r>
            <a:r>
              <a:rPr lang="ru-RU" dirty="0"/>
              <a:t> </a:t>
            </a:r>
            <a:r>
              <a:rPr lang="ru-RU" dirty="0" err="1"/>
              <a:t>Коррупциогенные</a:t>
            </a:r>
            <a:r>
              <a:rPr lang="ru-RU" dirty="0"/>
              <a:t> факторы </a:t>
            </a:r>
            <a:r>
              <a:rPr lang="ru-RU" dirty="0" smtClean="0"/>
              <a:t>не выявлены  </a:t>
            </a:r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7565457" y="1520791"/>
            <a:ext cx="3157085" cy="3850105"/>
          </a:xfrm>
          <a:prstGeom prst="rect">
            <a:avLst/>
          </a:prstGeom>
          <a:solidFill>
            <a:srgbClr val="FFFFCC"/>
          </a:solidFill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ru-RU" dirty="0" smtClean="0"/>
              <a:t>Ежеквартально осуществляется анализ</a:t>
            </a:r>
          </a:p>
          <a:p>
            <a:pPr algn="ctr"/>
            <a:r>
              <a:rPr lang="ru-RU" dirty="0" smtClean="0"/>
              <a:t> </a:t>
            </a:r>
            <a:r>
              <a:rPr lang="ru-RU" dirty="0"/>
              <a:t>вступивших в законную силу решений судов о признании недействительными ненормативных правовых актов в органе местного самоуправления, незаконными решений и действий (бездействий) должностных лиц органа местного самоуправления</a:t>
            </a:r>
          </a:p>
        </p:txBody>
      </p:sp>
    </p:spTree>
    <p:extLst>
      <p:ext uri="{BB962C8B-B14F-4D97-AF65-F5344CB8AC3E}">
        <p14:creationId xmlns:p14="http://schemas.microsoft.com/office/powerpoint/2010/main" val="21859126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66786" y="365126"/>
            <a:ext cx="9987013" cy="712904"/>
          </a:xfrm>
          <a:solidFill>
            <a:srgbClr val="FFCC99"/>
          </a:solidFill>
        </p:spPr>
        <p:txBody>
          <a:bodyPr anchor="t" anchorCtr="0">
            <a:normAutofit fontScale="90000"/>
          </a:bodyPr>
          <a:lstStyle/>
          <a:p>
            <a:r>
              <a:rPr lang="ru-RU" sz="2800" dirty="0">
                <a:latin typeface="+mn-lt"/>
              </a:rPr>
              <a:t>Совершенствование муниципального управления </a:t>
            </a:r>
            <a:br>
              <a:rPr lang="ru-RU" sz="2800" dirty="0">
                <a:latin typeface="+mn-lt"/>
              </a:rPr>
            </a:br>
            <a:endParaRPr lang="ru-RU" sz="2800" dirty="0"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4" name="Рисунок 20" descr="Герб МО 'Верхняя Пышма'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762"/>
            <a:ext cx="1366787" cy="13909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972151" y="1927654"/>
            <a:ext cx="3888607" cy="1575942"/>
          </a:xfrm>
          <a:prstGeom prst="rect">
            <a:avLst/>
          </a:prstGeom>
          <a:solidFill>
            <a:srgbClr val="FFFFCC"/>
          </a:solidFill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>
            <a:normAutofit/>
          </a:bodyPr>
          <a:lstStyle/>
          <a:p>
            <a:pPr algn="ctr"/>
            <a:r>
              <a:rPr lang="ru-RU" dirty="0" smtClean="0"/>
              <a:t>Подведомственными организациями разработаны и утверждены планы по противодействию коррупции </a:t>
            </a:r>
          </a:p>
          <a:p>
            <a:pPr algn="ctr"/>
            <a:r>
              <a:rPr lang="ru-RU" dirty="0" smtClean="0"/>
              <a:t>на 2019 год. </a:t>
            </a: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5332396" y="1927654"/>
            <a:ext cx="5332396" cy="1575942"/>
          </a:xfrm>
          <a:prstGeom prst="rect">
            <a:avLst/>
          </a:prstGeom>
          <a:solidFill>
            <a:srgbClr val="FFFFCC"/>
          </a:solidFill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Консультации с руководителями, заместителя руководителя и должностными лицами, ответственными за профилактику коррупционных и иных правонарушений в подведомственных учреждениях ведутся в рабочем порядке. </a:t>
            </a:r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972151" y="4167739"/>
            <a:ext cx="9779268" cy="1443790"/>
          </a:xfrm>
          <a:prstGeom prst="rect">
            <a:avLst/>
          </a:prstGeom>
          <a:solidFill>
            <a:srgbClr val="FFCC99"/>
          </a:solidFill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1700" dirty="0" smtClean="0"/>
              <a:t>Руководители подведомственных организаций, должности которых входят в перечень должностей, утвержденный  постановлением администрации городского округа Верхняя Пышма от 29.02.2016                     № 214 ( в ред. 28.01.2019 № 71) представили сведения о доходах, расходах, об имуществе и обязательствах имущественного характера. Сведения размещены на официальном сайте городского округа Верхняя Пышма </a:t>
            </a:r>
            <a:r>
              <a:rPr lang="en-US" sz="1700" dirty="0"/>
              <a:t>http://movp.ru/anticorruption/anticorruptionpayinformation/</a:t>
            </a:r>
            <a:endParaRPr lang="ru-RU" sz="1700" dirty="0"/>
          </a:p>
        </p:txBody>
      </p:sp>
    </p:spTree>
    <p:extLst>
      <p:ext uri="{BB962C8B-B14F-4D97-AF65-F5344CB8AC3E}">
        <p14:creationId xmlns:p14="http://schemas.microsoft.com/office/powerpoint/2010/main" val="4367206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14914" y="365126"/>
            <a:ext cx="9938886" cy="568525"/>
          </a:xfrm>
          <a:solidFill>
            <a:srgbClr val="FFCC99"/>
          </a:solidFill>
        </p:spPr>
        <p:txBody>
          <a:bodyPr>
            <a:normAutofit fontScale="90000"/>
          </a:bodyPr>
          <a:lstStyle/>
          <a:p>
            <a:r>
              <a:rPr lang="ru-RU" sz="2400" dirty="0" smtClean="0"/>
              <a:t>Мониторинг эффективности противодействия коррупции </a:t>
            </a:r>
            <a:r>
              <a:rPr lang="ru-RU" sz="2400" dirty="0"/>
              <a:t/>
            </a:r>
            <a:br>
              <a:rPr lang="ru-RU" sz="2400" dirty="0"/>
            </a:b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232034"/>
            <a:ext cx="10515600" cy="4944929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4" name="Рисунок 20" descr="Герб МО 'Верхняя Пышма'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762"/>
            <a:ext cx="1241659" cy="13138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943276" y="1318661"/>
            <a:ext cx="10193153" cy="866908"/>
          </a:xfrm>
          <a:prstGeom prst="rect">
            <a:avLst/>
          </a:prstGeom>
          <a:solidFill>
            <a:srgbClr val="FFFF99"/>
          </a:solidFill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ru-RU" dirty="0" smtClean="0"/>
              <a:t>В целях обеспечения оперативного сообщения информации о фактах коррупции в органах местного самоуправления граждане и организации имеют возможность: </a:t>
            </a:r>
            <a:endParaRPr lang="ru-RU" dirty="0"/>
          </a:p>
        </p:txBody>
      </p:sp>
      <p:sp>
        <p:nvSpPr>
          <p:cNvPr id="6" name="Стрелка вниз 5"/>
          <p:cNvSpPr/>
          <p:nvPr/>
        </p:nvSpPr>
        <p:spPr>
          <a:xfrm>
            <a:off x="1790299" y="2261937"/>
            <a:ext cx="484632" cy="442762"/>
          </a:xfrm>
          <a:prstGeom prst="downArrow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1116530" y="3003082"/>
            <a:ext cx="1953929" cy="1193533"/>
          </a:xfrm>
          <a:prstGeom prst="rect">
            <a:avLst/>
          </a:prstGeom>
          <a:solidFill>
            <a:srgbClr val="FFFFCC"/>
          </a:solidFill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ru-RU" dirty="0"/>
              <a:t>п</a:t>
            </a:r>
            <a:r>
              <a:rPr lang="ru-RU" dirty="0" smtClean="0"/>
              <a:t>озвонить по «телефону доверия» </a:t>
            </a:r>
            <a:endParaRPr lang="ru-RU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3272589" y="3003082"/>
            <a:ext cx="1953929" cy="1193533"/>
          </a:xfrm>
          <a:prstGeom prst="rect">
            <a:avLst/>
          </a:prstGeom>
          <a:solidFill>
            <a:srgbClr val="FFFFCC"/>
          </a:solidFill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ru-RU" dirty="0"/>
              <a:t>з</a:t>
            </a:r>
            <a:r>
              <a:rPr lang="ru-RU" dirty="0" smtClean="0"/>
              <a:t>аписаться на личный прием</a:t>
            </a:r>
            <a:endParaRPr lang="ru-RU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5553777" y="3003082"/>
            <a:ext cx="3080084" cy="1193533"/>
          </a:xfrm>
          <a:prstGeom prst="rect">
            <a:avLst/>
          </a:prstGeom>
          <a:solidFill>
            <a:srgbClr val="FFFFCC"/>
          </a:solidFill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rmAutofit/>
          </a:bodyPr>
          <a:lstStyle/>
          <a:p>
            <a:pPr algn="ctr"/>
            <a:r>
              <a:rPr lang="ru-RU" dirty="0" smtClean="0"/>
              <a:t>Направить обращение, жалобу на действие (бездействие) сотрудников через официальный сайт</a:t>
            </a:r>
            <a:endParaRPr lang="ru-RU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9124748" y="3003082"/>
            <a:ext cx="2011679" cy="1193533"/>
          </a:xfrm>
          <a:prstGeom prst="rect">
            <a:avLst/>
          </a:prstGeom>
          <a:solidFill>
            <a:srgbClr val="FFFFCC"/>
          </a:solidFill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ru-RU" dirty="0" smtClean="0"/>
              <a:t>«Ящик доверия»</a:t>
            </a:r>
            <a:endParaRPr lang="ru-RU" dirty="0"/>
          </a:p>
        </p:txBody>
      </p:sp>
      <p:sp>
        <p:nvSpPr>
          <p:cNvPr id="14" name="Стрелка вниз 13"/>
          <p:cNvSpPr/>
          <p:nvPr/>
        </p:nvSpPr>
        <p:spPr>
          <a:xfrm>
            <a:off x="6997566" y="2272197"/>
            <a:ext cx="484632" cy="509504"/>
          </a:xfrm>
          <a:prstGeom prst="downArrow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ru-RU" dirty="0"/>
          </a:p>
        </p:txBody>
      </p:sp>
      <p:sp>
        <p:nvSpPr>
          <p:cNvPr id="15" name="Стрелка вниз 14"/>
          <p:cNvSpPr/>
          <p:nvPr/>
        </p:nvSpPr>
        <p:spPr>
          <a:xfrm>
            <a:off x="9721516" y="2272196"/>
            <a:ext cx="616018" cy="509505"/>
          </a:xfrm>
          <a:prstGeom prst="downArrow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ru-RU" dirty="0"/>
          </a:p>
        </p:txBody>
      </p:sp>
      <p:sp>
        <p:nvSpPr>
          <p:cNvPr id="8" name="Стрелка вниз 7"/>
          <p:cNvSpPr/>
          <p:nvPr/>
        </p:nvSpPr>
        <p:spPr>
          <a:xfrm>
            <a:off x="4061861" y="2261938"/>
            <a:ext cx="484632" cy="519764"/>
          </a:xfrm>
          <a:prstGeom prst="downArrow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1116530" y="4319452"/>
            <a:ext cx="10019897" cy="1725214"/>
          </a:xfrm>
          <a:prstGeom prst="rect">
            <a:avLst/>
          </a:prstGeom>
          <a:solidFill>
            <a:srgbClr val="FFFFCC"/>
          </a:solidFill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>
            <a:normAutofit fontScale="92500" lnSpcReduction="10000"/>
          </a:bodyPr>
          <a:lstStyle/>
          <a:p>
            <a:r>
              <a:rPr lang="ru-RU" dirty="0"/>
              <a:t>Прием граждан руководством администрации городского округа Верхняя Пышма проводится согласно графику, который утверждается Главой городского округа Верхняя Пышма и размещается на </a:t>
            </a:r>
            <a:r>
              <a:rPr lang="ru-RU" dirty="0" smtClean="0"/>
              <a:t>официальном сайте городского округа Верхняя Пышма. </a:t>
            </a:r>
          </a:p>
          <a:p>
            <a:r>
              <a:rPr lang="ru-RU" dirty="0" smtClean="0"/>
              <a:t>На приемах было </a:t>
            </a:r>
            <a:r>
              <a:rPr lang="ru-RU" dirty="0" smtClean="0"/>
              <a:t>принято  в </a:t>
            </a:r>
            <a:r>
              <a:rPr lang="ru-RU" dirty="0" smtClean="0"/>
              <a:t>2019 </a:t>
            </a:r>
            <a:r>
              <a:rPr lang="ru-RU" dirty="0" smtClean="0"/>
              <a:t>году:</a:t>
            </a:r>
          </a:p>
          <a:p>
            <a:r>
              <a:rPr lang="ru-RU" dirty="0" smtClean="0"/>
              <a:t> </a:t>
            </a:r>
            <a:r>
              <a:rPr lang="ru-RU" dirty="0" smtClean="0"/>
              <a:t>– </a:t>
            </a:r>
            <a:r>
              <a:rPr lang="ru-RU" dirty="0" smtClean="0"/>
              <a:t>228 гражданин</a:t>
            </a:r>
            <a:r>
              <a:rPr lang="ru-RU" dirty="0" smtClean="0"/>
              <a:t>;</a:t>
            </a:r>
          </a:p>
          <a:p>
            <a:r>
              <a:rPr lang="ru-RU" dirty="0" smtClean="0"/>
              <a:t>- 111 юридических лиц.  </a:t>
            </a:r>
            <a:endParaRPr lang="ru-RU" dirty="0" smtClean="0"/>
          </a:p>
          <a:p>
            <a:r>
              <a:rPr lang="ru-RU" dirty="0" smtClean="0"/>
              <a:t>Обращений </a:t>
            </a:r>
            <a:r>
              <a:rPr lang="ru-RU" dirty="0"/>
              <a:t>по вопросам коррупции не поступало. </a:t>
            </a:r>
          </a:p>
        </p:txBody>
      </p:sp>
    </p:spTree>
    <p:extLst>
      <p:ext uri="{BB962C8B-B14F-4D97-AF65-F5344CB8AC3E}">
        <p14:creationId xmlns:p14="http://schemas.microsoft.com/office/powerpoint/2010/main" val="31376393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18660" y="365125"/>
            <a:ext cx="10035139" cy="886159"/>
          </a:xfrm>
          <a:solidFill>
            <a:srgbClr val="FFCC99"/>
          </a:solidFill>
        </p:spPr>
        <p:txBody>
          <a:bodyPr anchor="t" anchorCtr="0">
            <a:normAutofit/>
          </a:bodyPr>
          <a:lstStyle/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ru-RU" sz="2000" dirty="0">
                <a:solidFill>
                  <a:prstClr val="black"/>
                </a:solidFill>
                <a:latin typeface="Calibri" panose="020F0502020204030204"/>
                <a:ea typeface="+mn-ea"/>
                <a:cs typeface="+mn-cs"/>
              </a:rPr>
              <a:t>За </a:t>
            </a:r>
            <a:r>
              <a:rPr lang="ru-RU" sz="2000" dirty="0" smtClean="0">
                <a:solidFill>
                  <a:prstClr val="black"/>
                </a:solidFill>
                <a:latin typeface="Calibri" panose="020F0502020204030204"/>
                <a:ea typeface="+mn-ea"/>
                <a:cs typeface="+mn-cs"/>
              </a:rPr>
              <a:t>2019 год </a:t>
            </a:r>
            <a:r>
              <a:rPr lang="ru-RU" sz="2000" dirty="0">
                <a:solidFill>
                  <a:prstClr val="black"/>
                </a:solidFill>
                <a:latin typeface="Calibri" panose="020F0502020204030204"/>
                <a:ea typeface="+mn-ea"/>
                <a:cs typeface="+mn-cs"/>
              </a:rPr>
              <a:t>в органы местного самоуправления поступило </a:t>
            </a:r>
            <a:r>
              <a:rPr lang="ru-RU" sz="2000" dirty="0" smtClean="0">
                <a:latin typeface="Calibri" panose="020F0502020204030204"/>
                <a:ea typeface="+mn-ea"/>
                <a:cs typeface="+mn-cs"/>
              </a:rPr>
              <a:t>1926</a:t>
            </a:r>
            <a:r>
              <a:rPr lang="ru-RU" sz="2000" dirty="0" smtClean="0">
                <a:solidFill>
                  <a:prstClr val="black"/>
                </a:solidFill>
                <a:latin typeface="Calibri" panose="020F0502020204030204"/>
                <a:ea typeface="+mn-ea"/>
                <a:cs typeface="+mn-cs"/>
              </a:rPr>
              <a:t> обращений из них: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414914"/>
            <a:ext cx="10515600" cy="4762049"/>
          </a:xfrm>
        </p:spPr>
        <p:txBody>
          <a:bodyPr/>
          <a:lstStyle/>
          <a:p>
            <a:pPr marL="0" indent="0">
              <a:buNone/>
            </a:pPr>
            <a:endParaRPr lang="ru-RU" dirty="0"/>
          </a:p>
        </p:txBody>
      </p:sp>
      <p:pic>
        <p:nvPicPr>
          <p:cNvPr id="4" name="Рисунок 20" descr="Герб МО 'Верхняя Пышма'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762"/>
            <a:ext cx="1241659" cy="13138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1087654" y="2114201"/>
            <a:ext cx="3484345" cy="1293142"/>
          </a:xfrm>
          <a:prstGeom prst="rect">
            <a:avLst/>
          </a:prstGeom>
          <a:solidFill>
            <a:srgbClr val="FFFFCC"/>
          </a:solidFill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 anchorCtr="0"/>
          <a:lstStyle/>
          <a:p>
            <a:pPr algn="ctr"/>
            <a:r>
              <a:rPr lang="ru-RU" dirty="0" smtClean="0"/>
              <a:t>В администрацию городского округа Верхняя Пышма - 1881 обращения </a:t>
            </a:r>
          </a:p>
          <a:p>
            <a:pPr algn="ctr"/>
            <a:endParaRPr lang="ru-RU" sz="16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5043637" y="2114200"/>
            <a:ext cx="2887579" cy="1293143"/>
          </a:xfrm>
          <a:prstGeom prst="rect">
            <a:avLst/>
          </a:prstGeom>
          <a:solidFill>
            <a:srgbClr val="FFFFCC"/>
          </a:solidFill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В Думу городского округа Верхняя Пышма – 44 обращения </a:t>
            </a:r>
          </a:p>
          <a:p>
            <a:pPr algn="ctr"/>
            <a:r>
              <a:rPr lang="ru-RU" dirty="0"/>
              <a:t> 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8306603" y="2114200"/>
            <a:ext cx="2839452" cy="1293143"/>
          </a:xfrm>
          <a:prstGeom prst="rect">
            <a:avLst/>
          </a:prstGeom>
          <a:solidFill>
            <a:srgbClr val="FFFFCC"/>
          </a:solidFill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В Счетную палату городского округа Верхняя Пышма – 1 обращение</a:t>
            </a:r>
          </a:p>
          <a:p>
            <a:pPr algn="ctr"/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1087655" y="3984859"/>
            <a:ext cx="10058399" cy="163629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>
            <a:normAutofit/>
          </a:bodyPr>
          <a:lstStyle/>
          <a:p>
            <a:pPr algn="ctr"/>
            <a:r>
              <a:rPr lang="ru-RU" dirty="0" smtClean="0">
                <a:solidFill>
                  <a:srgbClr val="7030A0"/>
                </a:solidFill>
                <a:ea typeface="+mj-ea"/>
                <a:cs typeface="+mj-cs"/>
              </a:rPr>
              <a:t>Обращения граждан, </a:t>
            </a:r>
            <a:r>
              <a:rPr lang="ru-RU" dirty="0">
                <a:solidFill>
                  <a:srgbClr val="7030A0"/>
                </a:solidFill>
                <a:ea typeface="+mj-ea"/>
                <a:cs typeface="+mj-cs"/>
              </a:rPr>
              <a:t>содержащие информацию о противоправных действиях муниципальных служащих  органов местного самоуправления коррупционного характера при исполнении ими служебных обязанностей </a:t>
            </a:r>
            <a:r>
              <a:rPr lang="ru-RU" u="sng" dirty="0">
                <a:solidFill>
                  <a:srgbClr val="7030A0"/>
                </a:solidFill>
                <a:ea typeface="+mj-ea"/>
                <a:cs typeface="+mj-cs"/>
              </a:rPr>
              <a:t>не поступали </a:t>
            </a:r>
            <a:r>
              <a:rPr lang="ru-RU" sz="1600" u="sng" dirty="0">
                <a:solidFill>
                  <a:prstClr val="black"/>
                </a:solidFill>
                <a:ea typeface="+mj-ea"/>
                <a:cs typeface="+mj-cs"/>
              </a:rPr>
              <a:t/>
            </a:r>
            <a:br>
              <a:rPr lang="ru-RU" sz="1600" u="sng" dirty="0">
                <a:solidFill>
                  <a:prstClr val="black"/>
                </a:solidFill>
                <a:ea typeface="+mj-ea"/>
                <a:cs typeface="+mj-cs"/>
              </a:rPr>
            </a:br>
            <a:endParaRPr lang="ru-RU" u="sng" dirty="0"/>
          </a:p>
        </p:txBody>
      </p:sp>
      <p:sp>
        <p:nvSpPr>
          <p:cNvPr id="9" name="Стрелка вниз 8"/>
          <p:cNvSpPr/>
          <p:nvPr/>
        </p:nvSpPr>
        <p:spPr>
          <a:xfrm>
            <a:off x="2213811" y="1414914"/>
            <a:ext cx="1129524" cy="535657"/>
          </a:xfrm>
          <a:prstGeom prst="downArrow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0" name="Стрелка вниз 9"/>
          <p:cNvSpPr/>
          <p:nvPr/>
        </p:nvSpPr>
        <p:spPr>
          <a:xfrm>
            <a:off x="6035041" y="1482291"/>
            <a:ext cx="1260908" cy="468279"/>
          </a:xfrm>
          <a:prstGeom prst="downArrow">
            <a:avLst>
              <a:gd name="adj1" fmla="val 50000"/>
              <a:gd name="adj2" fmla="val 37667"/>
            </a:avLst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1" name="Стрелка вниз 10"/>
          <p:cNvSpPr/>
          <p:nvPr/>
        </p:nvSpPr>
        <p:spPr>
          <a:xfrm>
            <a:off x="9159882" y="1482291"/>
            <a:ext cx="827773" cy="468279"/>
          </a:xfrm>
          <a:prstGeom prst="downArrow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cxnSp>
        <p:nvCxnSpPr>
          <p:cNvPr id="13" name="Скругленная соединительная линия 12"/>
          <p:cNvCxnSpPr/>
          <p:nvPr/>
        </p:nvCxnSpPr>
        <p:spPr>
          <a:xfrm rot="16200000" flipH="1">
            <a:off x="2589810" y="3522232"/>
            <a:ext cx="566662" cy="336884"/>
          </a:xfrm>
          <a:prstGeom prst="curved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Скругленная соединительная линия 14"/>
          <p:cNvCxnSpPr/>
          <p:nvPr/>
        </p:nvCxnSpPr>
        <p:spPr>
          <a:xfrm rot="5400000">
            <a:off x="6485635" y="3587202"/>
            <a:ext cx="566664" cy="206943"/>
          </a:xfrm>
          <a:prstGeom prst="curved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Скругленная соединительная линия 16"/>
          <p:cNvCxnSpPr/>
          <p:nvPr/>
        </p:nvCxnSpPr>
        <p:spPr>
          <a:xfrm rot="5400000">
            <a:off x="9582563" y="3652171"/>
            <a:ext cx="566665" cy="77002"/>
          </a:xfrm>
          <a:prstGeom prst="curved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937486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86038" y="307374"/>
            <a:ext cx="9967762" cy="626277"/>
          </a:xfrm>
          <a:solidFill>
            <a:srgbClr val="FFCC99"/>
          </a:solidFill>
        </p:spPr>
        <p:txBody>
          <a:bodyPr>
            <a:normAutofit fontScale="90000"/>
          </a:bodyPr>
          <a:lstStyle/>
          <a:p>
            <a:r>
              <a:rPr lang="ru-RU" sz="2000" dirty="0" smtClean="0"/>
              <a:t>В целях обеспечения эффективного взаимодействия и институтами гражданского общества и СМИ на официальном сайте городского округа Верхняя Пышма функционируют разделы </a:t>
            </a:r>
            <a:endParaRPr lang="ru-RU" sz="2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212784"/>
            <a:ext cx="10515600" cy="5361272"/>
          </a:xfrm>
        </p:spPr>
        <p:txBody>
          <a:bodyPr/>
          <a:lstStyle/>
          <a:p>
            <a:endParaRPr lang="ru-RU" b="1" dirty="0"/>
          </a:p>
        </p:txBody>
      </p:sp>
      <p:pic>
        <p:nvPicPr>
          <p:cNvPr id="4" name="Рисунок 20" descr="Герб МО 'Верхняя Пышма'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762"/>
            <a:ext cx="1241659" cy="13138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Стрелка вниз 4"/>
          <p:cNvSpPr/>
          <p:nvPr/>
        </p:nvSpPr>
        <p:spPr>
          <a:xfrm>
            <a:off x="1925053" y="1318662"/>
            <a:ext cx="484632" cy="413252"/>
          </a:xfrm>
          <a:prstGeom prst="downArrow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1039527" y="1837791"/>
            <a:ext cx="3234089" cy="577517"/>
          </a:xfrm>
          <a:prstGeom prst="rect">
            <a:avLst/>
          </a:prstGeom>
          <a:solidFill>
            <a:srgbClr val="FFFFCC"/>
          </a:solidFill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rmAutofit fontScale="92500" lnSpcReduction="10000"/>
          </a:bodyPr>
          <a:lstStyle/>
          <a:p>
            <a:pPr algn="ctr"/>
            <a:r>
              <a:rPr lang="ru-RU" dirty="0" smtClean="0"/>
              <a:t>«Новости», «Объявления», «Региональные новости» </a:t>
            </a:r>
            <a:endParaRPr lang="ru-RU" dirty="0"/>
          </a:p>
        </p:txBody>
      </p:sp>
      <p:sp>
        <p:nvSpPr>
          <p:cNvPr id="7" name="Стрелка вниз 6"/>
          <p:cNvSpPr/>
          <p:nvPr/>
        </p:nvSpPr>
        <p:spPr>
          <a:xfrm>
            <a:off x="5727032" y="1318662"/>
            <a:ext cx="442762" cy="413252"/>
          </a:xfrm>
          <a:prstGeom prst="downArrow">
            <a:avLst>
              <a:gd name="adj1" fmla="val 50000"/>
              <a:gd name="adj2" fmla="val 41304"/>
            </a:avLst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4504622" y="1837792"/>
            <a:ext cx="3224464" cy="577517"/>
          </a:xfrm>
          <a:prstGeom prst="rect">
            <a:avLst/>
          </a:prstGeom>
          <a:solidFill>
            <a:srgbClr val="FFFFCC"/>
          </a:solidFill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rmAutofit fontScale="92500" lnSpcReduction="10000"/>
          </a:bodyPr>
          <a:lstStyle/>
          <a:p>
            <a:pPr algn="ctr"/>
            <a:r>
              <a:rPr lang="ru-RU" dirty="0" smtClean="0"/>
              <a:t>«Документы», «Полезные ресурсы</a:t>
            </a:r>
            <a:r>
              <a:rPr lang="ru-RU" dirty="0"/>
              <a:t>», «Баннеры» </a:t>
            </a:r>
          </a:p>
          <a:p>
            <a:pPr algn="ctr"/>
            <a:endParaRPr lang="ru-RU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1039528" y="2636690"/>
            <a:ext cx="10068026" cy="751404"/>
          </a:xfrm>
          <a:prstGeom prst="rect">
            <a:avLst/>
          </a:prstGeom>
          <a:solidFill>
            <a:srgbClr val="FFFF99"/>
          </a:solidFill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rmAutofit fontScale="92500" lnSpcReduction="20000"/>
          </a:bodyPr>
          <a:lstStyle/>
          <a:p>
            <a:pPr algn="ctr"/>
            <a:r>
              <a:rPr lang="ru-RU" dirty="0" smtClean="0"/>
              <a:t>В целях обеспечения размещения информации об антикоррупционной деятельности и прозрачности органов местного самоуправления на официальном сайте городского округа Верхняя Пышма в информационно-телекоммуникационной сети «Интернет» функционируют разделы: </a:t>
            </a:r>
            <a:endParaRPr lang="ru-RU" dirty="0"/>
          </a:p>
        </p:txBody>
      </p:sp>
      <p:sp>
        <p:nvSpPr>
          <p:cNvPr id="12" name="Стрелка вниз 11"/>
          <p:cNvSpPr/>
          <p:nvPr/>
        </p:nvSpPr>
        <p:spPr>
          <a:xfrm>
            <a:off x="5650029" y="3513220"/>
            <a:ext cx="519765" cy="500515"/>
          </a:xfrm>
          <a:prstGeom prst="downArrow">
            <a:avLst>
              <a:gd name="adj1" fmla="val 50000"/>
              <a:gd name="adj2" fmla="val 30367"/>
            </a:avLst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ru-RU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1106905" y="4138861"/>
            <a:ext cx="10000649" cy="827775"/>
          </a:xfrm>
          <a:prstGeom prst="rect">
            <a:avLst/>
          </a:prstGeom>
          <a:solidFill>
            <a:srgbClr val="FFFFCC"/>
          </a:solidFill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rmAutofit lnSpcReduction="10000"/>
          </a:bodyPr>
          <a:lstStyle/>
          <a:p>
            <a:pPr marL="342900" indent="-342900">
              <a:buAutoNum type="arabicPeriod"/>
            </a:pPr>
            <a:r>
              <a:rPr lang="ru-RU" sz="1700" dirty="0" smtClean="0"/>
              <a:t>«Противодействие коррупции»                              4. «Муниципальный контроль»</a:t>
            </a:r>
          </a:p>
          <a:p>
            <a:pPr marL="342900" indent="-342900">
              <a:buAutoNum type="arabicPeriod"/>
            </a:pPr>
            <a:r>
              <a:rPr lang="ru-RU" sz="1700" dirty="0" smtClean="0"/>
              <a:t>« Нормативные документы»                                   5.  « Обращение граждан»</a:t>
            </a:r>
          </a:p>
          <a:p>
            <a:pPr marL="342900" indent="-342900">
              <a:buAutoNum type="arabicPeriod"/>
            </a:pPr>
            <a:r>
              <a:rPr lang="ru-RU" sz="1700" dirty="0" smtClean="0"/>
              <a:t>«Муниципальные услуги»                                        6. «Общественная безопасность» </a:t>
            </a:r>
            <a:endParaRPr lang="ru-RU" sz="1700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1106905" y="5505651"/>
            <a:ext cx="10000649" cy="914400"/>
          </a:xfrm>
          <a:prstGeom prst="rect">
            <a:avLst/>
          </a:prstGeom>
          <a:solidFill>
            <a:srgbClr val="FFFFCC"/>
          </a:solidFill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ru-RU" dirty="0">
                <a:solidFill>
                  <a:srgbClr val="002060"/>
                </a:solidFill>
              </a:rPr>
              <a:t>А</a:t>
            </a:r>
            <a:r>
              <a:rPr lang="ru-RU" dirty="0" smtClean="0">
                <a:solidFill>
                  <a:srgbClr val="002060"/>
                </a:solidFill>
              </a:rPr>
              <a:t>ктуализация информации данных разделов осуществляется по мере необходимости на постоянной основе 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8353168" y="1837791"/>
            <a:ext cx="2479589" cy="577517"/>
          </a:xfrm>
          <a:prstGeom prst="rect">
            <a:avLst/>
          </a:prstGeom>
          <a:solidFill>
            <a:srgbClr val="FFFFCC"/>
          </a:solidFill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700" dirty="0" smtClean="0"/>
              <a:t>Конкурс </a:t>
            </a:r>
            <a:r>
              <a:rPr lang="ru-RU" sz="1700" dirty="0"/>
              <a:t>«Вместе против коррупции</a:t>
            </a:r>
            <a:r>
              <a:rPr lang="ru-RU" sz="1700" dirty="0" smtClean="0"/>
              <a:t>!» </a:t>
            </a:r>
            <a:endParaRPr lang="ru-RU" sz="1700" dirty="0"/>
          </a:p>
        </p:txBody>
      </p:sp>
      <p:sp>
        <p:nvSpPr>
          <p:cNvPr id="11" name="Стрелка вниз 10"/>
          <p:cNvSpPr/>
          <p:nvPr/>
        </p:nvSpPr>
        <p:spPr>
          <a:xfrm>
            <a:off x="9240254" y="1318660"/>
            <a:ext cx="567890" cy="404261"/>
          </a:xfrm>
          <a:prstGeom prst="downArrow">
            <a:avLst>
              <a:gd name="adj1" fmla="val 50000"/>
              <a:gd name="adj2" fmla="val 59524"/>
            </a:avLst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913194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76412" y="365125"/>
            <a:ext cx="9977387" cy="809157"/>
          </a:xfrm>
          <a:solidFill>
            <a:srgbClr val="FFCC99"/>
          </a:solidFill>
        </p:spPr>
        <p:txBody>
          <a:bodyPr>
            <a:normAutofit fontScale="90000"/>
          </a:bodyPr>
          <a:lstStyle/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ru-RU" sz="2400" dirty="0">
                <a:solidFill>
                  <a:prstClr val="black"/>
                </a:solidFill>
                <a:latin typeface="Calibri" panose="020F0502020204030204"/>
                <a:ea typeface="+mn-ea"/>
                <a:cs typeface="+mn-cs"/>
              </a:rPr>
              <a:t>Профилактика коррупционных правонарушений при прохождении муниципальной службы в органах местного самоуправления </a:t>
            </a:r>
            <a:br>
              <a:rPr lang="ru-RU" sz="2400" dirty="0">
                <a:solidFill>
                  <a:prstClr val="black"/>
                </a:solidFill>
                <a:latin typeface="Calibri" panose="020F0502020204030204"/>
                <a:ea typeface="+mn-ea"/>
                <a:cs typeface="+mn-cs"/>
              </a:rPr>
            </a:b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318661"/>
            <a:ext cx="10515600" cy="5193350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4" name="Рисунок 20" descr="Герб МО 'Верхняя Пышма'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762"/>
            <a:ext cx="1241659" cy="13138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914401" y="1386038"/>
            <a:ext cx="10337532" cy="712270"/>
          </a:xfrm>
          <a:prstGeom prst="rect">
            <a:avLst/>
          </a:prstGeom>
          <a:solidFill>
            <a:srgbClr val="FFFF99"/>
          </a:solidFill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ru-RU" dirty="0" smtClean="0"/>
              <a:t>Должностные лица органов местного самоуправления, ответственные за работу по профилактике коррупционных и иных правонарушений, приняли участие: </a:t>
            </a:r>
            <a:endParaRPr lang="ru-RU" dirty="0"/>
          </a:p>
        </p:txBody>
      </p:sp>
      <p:sp>
        <p:nvSpPr>
          <p:cNvPr id="6" name="Стрелка вниз 5"/>
          <p:cNvSpPr/>
          <p:nvPr/>
        </p:nvSpPr>
        <p:spPr>
          <a:xfrm>
            <a:off x="2396691" y="2165684"/>
            <a:ext cx="484632" cy="376611"/>
          </a:xfrm>
          <a:prstGeom prst="downArrow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1020276" y="2632560"/>
            <a:ext cx="3984861" cy="1223633"/>
          </a:xfrm>
          <a:prstGeom prst="rect">
            <a:avLst/>
          </a:prstGeom>
          <a:solidFill>
            <a:srgbClr val="FFFFCC"/>
          </a:solidFill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rmAutofit fontScale="85000" lnSpcReduction="10000"/>
          </a:bodyPr>
          <a:lstStyle/>
          <a:p>
            <a:pPr algn="ctr"/>
            <a:r>
              <a:rPr lang="ru-RU" dirty="0" smtClean="0"/>
              <a:t>В методическом семинаре, организованном Департаментом кадровой политики и контроля Губернатора Свердловской области и Правительства Свердловской области</a:t>
            </a:r>
          </a:p>
          <a:p>
            <a:pPr algn="ctr"/>
            <a:r>
              <a:rPr lang="ru-RU" dirty="0" smtClean="0"/>
              <a:t>20 февраля 2019 года </a:t>
            </a:r>
          </a:p>
          <a:p>
            <a:pPr algn="ctr"/>
            <a:endParaRPr lang="ru-RU" dirty="0"/>
          </a:p>
        </p:txBody>
      </p:sp>
      <p:sp>
        <p:nvSpPr>
          <p:cNvPr id="8" name="Стрелка вниз 7"/>
          <p:cNvSpPr/>
          <p:nvPr/>
        </p:nvSpPr>
        <p:spPr>
          <a:xfrm>
            <a:off x="2396691" y="4075778"/>
            <a:ext cx="484632" cy="525096"/>
          </a:xfrm>
          <a:prstGeom prst="downArrow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ru-RU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1020276" y="4716379"/>
            <a:ext cx="3984862" cy="1155031"/>
          </a:xfrm>
          <a:prstGeom prst="rect">
            <a:avLst/>
          </a:prstGeom>
          <a:solidFill>
            <a:srgbClr val="FFFFCC"/>
          </a:solidFill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rmAutofit fontScale="85000" lnSpcReduction="10000"/>
          </a:bodyPr>
          <a:lstStyle/>
          <a:p>
            <a:pPr algn="ctr"/>
            <a:r>
              <a:rPr lang="ru-RU" dirty="0" smtClean="0"/>
              <a:t>Предоставления сведений о доходах, расходах, об имуществе и обязательствах имущественного характера и заполнения соответствующих форм справки за отчетный 2018 год</a:t>
            </a:r>
            <a:endParaRPr lang="ru-RU" dirty="0"/>
          </a:p>
        </p:txBody>
      </p:sp>
      <p:sp>
        <p:nvSpPr>
          <p:cNvPr id="10" name="Стрелка вниз 9"/>
          <p:cNvSpPr/>
          <p:nvPr/>
        </p:nvSpPr>
        <p:spPr>
          <a:xfrm>
            <a:off x="8556859" y="2165685"/>
            <a:ext cx="519764" cy="376610"/>
          </a:xfrm>
          <a:prstGeom prst="downArrow">
            <a:avLst>
              <a:gd name="adj1" fmla="val 50000"/>
              <a:gd name="adj2" fmla="val 37221"/>
            </a:avLst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6285470" y="2632561"/>
            <a:ext cx="4966463" cy="1327713"/>
          </a:xfrm>
          <a:prstGeom prst="rect">
            <a:avLst/>
          </a:prstGeom>
          <a:solidFill>
            <a:srgbClr val="FFFFCC"/>
          </a:solidFill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t">
            <a:normAutofit fontScale="85000" lnSpcReduction="20000"/>
          </a:bodyPr>
          <a:lstStyle/>
          <a:p>
            <a:pPr algn="ctr"/>
            <a:r>
              <a:rPr lang="ru-RU" sz="1500" dirty="0" smtClean="0"/>
              <a:t>В семинаре, организованном Свердловской региональной общественной организацией «Ассоциация депутатов органов местного самоуправления» совместно с Департаментом  по противодействию коррупции и контроля Свердловской области и отделом по надзору за исполнением законодательства о противодействии коррупции Прокуратуры Свердловской области   1 марта 2019 года </a:t>
            </a:r>
            <a:endParaRPr lang="ru-RU" sz="1500" dirty="0"/>
          </a:p>
        </p:txBody>
      </p:sp>
      <p:sp>
        <p:nvSpPr>
          <p:cNvPr id="12" name="Стрелка вниз 11"/>
          <p:cNvSpPr/>
          <p:nvPr/>
        </p:nvSpPr>
        <p:spPr>
          <a:xfrm>
            <a:off x="8691613" y="4075778"/>
            <a:ext cx="484632" cy="525097"/>
          </a:xfrm>
          <a:prstGeom prst="downArrow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6285470" y="4716379"/>
            <a:ext cx="4966463" cy="1155031"/>
          </a:xfrm>
          <a:prstGeom prst="rect">
            <a:avLst/>
          </a:prstGeom>
          <a:solidFill>
            <a:srgbClr val="FFFFCC"/>
          </a:solidFill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>
            <a:normAutofit/>
          </a:bodyPr>
          <a:lstStyle/>
          <a:p>
            <a:pPr algn="ctr"/>
            <a:r>
              <a:rPr lang="ru-RU" sz="1300" dirty="0" smtClean="0"/>
              <a:t>О предоставлении депутатами Дум муниципальных образований сведений о</a:t>
            </a:r>
            <a:r>
              <a:rPr lang="ru-RU" sz="1300" dirty="0">
                <a:solidFill>
                  <a:prstClr val="black"/>
                </a:solidFill>
              </a:rPr>
              <a:t> </a:t>
            </a:r>
            <a:r>
              <a:rPr lang="ru-RU" sz="1300" dirty="0" smtClean="0">
                <a:solidFill>
                  <a:prstClr val="black"/>
                </a:solidFill>
              </a:rPr>
              <a:t> </a:t>
            </a:r>
            <a:r>
              <a:rPr lang="ru-RU" sz="1300" dirty="0">
                <a:solidFill>
                  <a:prstClr val="black"/>
                </a:solidFill>
              </a:rPr>
              <a:t>доходах, расходах, об имуществе и обязательствах имущественного </a:t>
            </a:r>
            <a:r>
              <a:rPr lang="ru-RU" sz="1300" dirty="0" smtClean="0">
                <a:solidFill>
                  <a:prstClr val="black"/>
                </a:solidFill>
              </a:rPr>
              <a:t>характера за 2018 год</a:t>
            </a:r>
            <a:r>
              <a:rPr lang="ru-RU" sz="1300" dirty="0" smtClean="0"/>
              <a:t>  </a:t>
            </a:r>
            <a:endParaRPr lang="ru-RU" sz="1300" dirty="0"/>
          </a:p>
        </p:txBody>
      </p:sp>
    </p:spTree>
    <p:extLst>
      <p:ext uri="{BB962C8B-B14F-4D97-AF65-F5344CB8AC3E}">
        <p14:creationId xmlns:p14="http://schemas.microsoft.com/office/powerpoint/2010/main" val="3106342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/>
      <a:bodyPr rtlCol="0" anchor="ctr"/>
      <a:lstStyle>
        <a:defPPr algn="ctr">
          <a:defRPr dirty="0"/>
        </a:defPPr>
      </a:lstStyle>
      <a:style>
        <a:lnRef idx="2">
          <a:schemeClr val="accent4"/>
        </a:lnRef>
        <a:fillRef idx="1">
          <a:schemeClr val="lt1"/>
        </a:fillRef>
        <a:effectRef idx="0">
          <a:schemeClr val="accent4"/>
        </a:effectRef>
        <a:fontRef idx="minor">
          <a:schemeClr val="dk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964</TotalTime>
  <Words>1911</Words>
  <Application>Microsoft Office PowerPoint</Application>
  <PresentationFormat>Широкоэкранный</PresentationFormat>
  <Paragraphs>121</Paragraphs>
  <Slides>18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23" baseType="lpstr">
      <vt:lpstr>Arial</vt:lpstr>
      <vt:lpstr>Calibri</vt:lpstr>
      <vt:lpstr>Calibri Light</vt:lpstr>
      <vt:lpstr>Times New Roman</vt:lpstr>
      <vt:lpstr>Тема Office</vt:lpstr>
      <vt:lpstr>Презентация  О ходе исполнения Плана противодействия коррупции в городском округе Верхняя Пышма на 2018-2020 годы</vt:lpstr>
      <vt:lpstr>НОРМАТИВНЫЕ ПРАВОВЫЕ АКТЫ:   Указ Президента РФ от 29.06.2018 № 378  «О национальном плане противодействия коррупции на 2018-2020 годы»   </vt:lpstr>
      <vt:lpstr>Мероприятия, предусмотренные Планом</vt:lpstr>
      <vt:lpstr>Правовое обеспечение противодействия коррупции и повышению результативности антикоррупционной экспертизы </vt:lpstr>
      <vt:lpstr>Совершенствование муниципального управления  </vt:lpstr>
      <vt:lpstr>Мониторинг эффективности противодействия коррупции  </vt:lpstr>
      <vt:lpstr>За 2019 год в органы местного самоуправления поступило 1926 обращений из них:</vt:lpstr>
      <vt:lpstr>В целях обеспечения эффективного взаимодействия и институтами гражданского общества и СМИ на официальном сайте городского округа Верхняя Пышма функционируют разделы </vt:lpstr>
      <vt:lpstr>Профилактика коррупционных правонарушений при прохождении муниципальной службы в органах местного самоуправления  </vt:lpstr>
      <vt:lpstr>Обеспечение предоставления муниципальными служащими органов местного самоуправления сведений о своих доходах, расходах, об имуществе и обязательствах имущественного характера, а также сведений о доходах, расходах, об имуществе и обязательствах имущественного характера своих супруги (супруга) и несовершеннолетних детей </vt:lpstr>
      <vt:lpstr>Обеспечение предоставления муниципальными служащими органов местного самоуправления сведений о своих доходах, расходах, об имуществе и обязательствах имущественного характера, а также сведений о доходах, расходах, об имуществе и обязательствах имущественного характера своих супруги (супруга) и несовершеннолетних детей </vt:lpstr>
      <vt:lpstr>Осуществление комплекса организационных, разъяснительных и иных мер по соблюдению муниципальными служащими законодательства Российской Федерации </vt:lpstr>
      <vt:lpstr>Осуществление комплекса организационных, разъяснительных и иных мер по соблюдению муниципальными служащими законодательства Российской Федерации </vt:lpstr>
      <vt:lpstr>Деятельность комиссии по соблюдению к служебному поведению муниципальных служащих, замещающих должности в администрации  городского округа Верхняя Пышма, и урегулированию конфликта интересов</vt:lpstr>
      <vt:lpstr>Выполнение Национального плана противодействия коррупции на 2018-2020 годы,  утвержденного Указом Президента РФ от 29.06.2018 № 378 </vt:lpstr>
      <vt:lpstr>Выполнение протокольных поручений комиссии по координации работы по противодействию коррупции в Свердловской области</vt:lpstr>
      <vt:lpstr>Выполнение протокольного поручения комиссии по координации работы по противодействию коррупции в городском округе Верхняя Пышма </vt:lpstr>
      <vt:lpstr>Презентация PowerPoint</vt:lpstr>
    </vt:vector>
  </TitlesOfParts>
  <Company>Hewlett-Packard Company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 О ходе исполнения Плана противодействия коррупции в городском округе Верхняя Пышма на 2018-2020 годы</dc:title>
  <dc:creator>Лукашова Алена Леонидовна</dc:creator>
  <cp:lastModifiedBy>Лукашова Алена Леонидовна</cp:lastModifiedBy>
  <cp:revision>76</cp:revision>
  <dcterms:created xsi:type="dcterms:W3CDTF">2019-06-08T08:28:30Z</dcterms:created>
  <dcterms:modified xsi:type="dcterms:W3CDTF">2020-01-31T07:17:31Z</dcterms:modified>
</cp:coreProperties>
</file>