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FF99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5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4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9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2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9057-638B-4B99-9FB3-5DE97BE0591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055A-35E0-4758-9B83-9A40C97D5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movp.ru/anticorruption/anticorruptionexper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69" y="222423"/>
            <a:ext cx="5263978" cy="1631091"/>
          </a:xfrm>
          <a:solidFill>
            <a:srgbClr val="FFCC99"/>
          </a:solidFill>
        </p:spPr>
        <p:txBody>
          <a:bodyPr anchor="ctr" anchorCtr="0">
            <a:normAutofit fontScale="90000"/>
          </a:bodyPr>
          <a:lstStyle/>
          <a:p>
            <a:r>
              <a:rPr lang="ru-RU" sz="2800" b="1" dirty="0" smtClean="0"/>
              <a:t>Презентация </a:t>
            </a:r>
            <a:br>
              <a:rPr lang="ru-RU" sz="2800" b="1" dirty="0" smtClean="0"/>
            </a:br>
            <a:r>
              <a:rPr lang="ru-RU" sz="2800" b="1" dirty="0" smtClean="0"/>
              <a:t>О ходе исполнения Плана противодействия коррупции </a:t>
            </a:r>
            <a:r>
              <a:rPr lang="ru-RU" sz="2800" b="1" dirty="0"/>
              <a:t>в городском округе Верхняя Пышма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2018-2020 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65276" y="6067168"/>
            <a:ext cx="2726724" cy="69197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 anchorCtr="0"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b="1" dirty="0" smtClean="0">
                <a:latin typeface="Liberation Serif" panose="02020603050405020304" pitchFamily="18" charset="0"/>
              </a:rPr>
              <a:t>За первое полугодие 2020 года </a:t>
            </a:r>
            <a:endParaRPr lang="ru-RU" sz="6400" b="1" dirty="0">
              <a:latin typeface="Liberation Serif" panose="02020603050405020304" pitchFamily="18" charset="0"/>
            </a:endParaRPr>
          </a:p>
        </p:txBody>
      </p:sp>
      <p:pic>
        <p:nvPicPr>
          <p:cNvPr id="1026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843" y="4762"/>
            <a:ext cx="140970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"/>
            <a:ext cx="12191999" cy="6853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910" y="256205"/>
            <a:ext cx="9890760" cy="1081707"/>
          </a:xfrm>
          <a:solidFill>
            <a:srgbClr val="FFCC99"/>
          </a:solidFill>
        </p:spPr>
        <p:txBody>
          <a:bodyPr tIns="0" bIns="0" anchor="t" anchorCtr="0">
            <a:normAutofit/>
          </a:bodyPr>
          <a:lstStyle/>
          <a:p>
            <a:r>
              <a:rPr lang="ru-RU" sz="1800" dirty="0" smtClean="0">
                <a:latin typeface="+mn-lt"/>
              </a:rPr>
              <a:t>Обеспечение предоставления муниципальными служащими органов местного самоуправления сведений о своих доходах, расходах, об имуществе и обязательствах имущественного характера, а также сведений о доходах, расходах, об имуществе и обязательствах имущественного характера своих супруги (супруга) и несовершеннолетних детей </a:t>
            </a:r>
            <a:endParaRPr lang="ru-RU" sz="1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027" y="1905803"/>
            <a:ext cx="4148489" cy="134753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700" dirty="0" smtClean="0"/>
              <a:t>Сбор сведений о доходах, расходах, об имуществе и обязательствах имущественного характера (за отчетный период 1 января по 31 декабря  2019 года) по 30 апреля 2019 года 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8905" y="1925054"/>
            <a:ext cx="5303520" cy="113578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700" dirty="0" smtClean="0"/>
              <a:t>Сведения о  </a:t>
            </a:r>
            <a:r>
              <a:rPr lang="ru-RU" sz="1700" dirty="0"/>
              <a:t>доходах, расходах, об имуществе и обязательствах имущественного </a:t>
            </a:r>
            <a:r>
              <a:rPr lang="ru-RU" sz="1700" dirty="0" smtClean="0"/>
              <a:t>характера размещены на официальном сайте</a:t>
            </a:r>
            <a:endParaRPr lang="ru-RU" sz="17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873465" y="1470210"/>
            <a:ext cx="484632" cy="38992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800952" y="1470210"/>
            <a:ext cx="484632" cy="38992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916455" y="3299010"/>
            <a:ext cx="484632" cy="32971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282" y="4213653"/>
            <a:ext cx="6437870" cy="264434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На основании пункта 3 Указа Президента Российской Федерации от 17 апреля 2020 года № 272 «О предоставлении сведений о доходах, расходах, об имуществе и обязательствах имущественного характера за отчетный период с 1 января по 31 декабря 2019»,  Постановлением администрации городского округа Верхняя Пышма от 06.05.2020 № 378 «О предоставлении сведений о доходах, расходах, об имуществе и обязательствах имущественного характера за отчетный период с 1 января по 31 декабря 2019», срок подачи сведений о доходах предоставляются до 1 августа 2020 года. </a:t>
            </a:r>
          </a:p>
        </p:txBody>
      </p:sp>
    </p:spTree>
    <p:extLst>
      <p:ext uri="{BB962C8B-B14F-4D97-AF65-F5344CB8AC3E}">
        <p14:creationId xmlns:p14="http://schemas.microsoft.com/office/powerpoint/2010/main" val="1973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12" y="365125"/>
            <a:ext cx="10708496" cy="1084933"/>
          </a:xfrm>
          <a:solidFill>
            <a:srgbClr val="FFCC99"/>
          </a:solidFill>
        </p:spPr>
        <p:txBody>
          <a:bodyPr anchor="ctr" anchorCtr="0">
            <a:normAutofit/>
          </a:bodyPr>
          <a:lstStyle/>
          <a:p>
            <a:r>
              <a:rPr lang="ru-RU" sz="2200" dirty="0" smtClean="0">
                <a:latin typeface="+mn-lt"/>
              </a:rPr>
              <a:t>Осуществление комплекса организационных, разъяснительных и иных мер по соблюдению муниципальными служащими законодательства Российской Федерации </a:t>
            </a:r>
            <a:endParaRPr lang="ru-RU" sz="22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8128" y="2858702"/>
            <a:ext cx="1761501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Liberation Serif" panose="02020603050405020304" pitchFamily="18" charset="0"/>
              </a:rPr>
              <a:t>Муниципальным служащим  направлены информационные письма по вопросам предоставления сведений о доходах, расходах, об имуществе и обязательствах имущественного характера</a:t>
            </a:r>
            <a:endParaRPr lang="ru-RU" sz="15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6723" y="2858702"/>
            <a:ext cx="2969739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300" dirty="0">
                <a:latin typeface="Liberation Serif" panose="02020603050405020304" pitchFamily="18" charset="0"/>
              </a:rPr>
              <a:t>Решение Думы городского округа Верхняя Пышма от 27 февраля 2020 года № 19/6 «Об утверждении Порядка сообщения лицами, замещающими муниципальные должности, должности муниципальной службы в органах местного самоуправления городского округа Верхняя Пышма, о получении подарка в связи с протокольными мероприятиями, служебными командировками и другими официальными мероприятиями, участие в которых связано с их должностным положением или исполнением ими служебных (должностных) обязанностей, порядке сдачи и оценки подарка, реализации (выкупа) и зачисления средств, вырученных от его реализации»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13556" y="2858702"/>
            <a:ext cx="2471351" cy="39992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300" dirty="0">
                <a:latin typeface="Liberation Serif" panose="02020603050405020304" pitchFamily="18" charset="0"/>
              </a:rPr>
              <a:t>Постановление администрации городского округа Верхняя Пышма от 10.06.2020 № 477 «Об утверждении Порядка принятия почетных и специальных званий (кроме научных), наград иностранных государств, международных организаций, политических партий, иных общественных объединений, в том числе религиозных, и других организаций муниципальными служащими администрации городского округа Верхняя Пышма</a:t>
            </a:r>
            <a:r>
              <a:rPr lang="ru-RU" sz="1300" dirty="0" smtClean="0">
                <a:latin typeface="Liberation Serif" panose="02020603050405020304" pitchFamily="18" charset="0"/>
              </a:rPr>
              <a:t>»</a:t>
            </a:r>
            <a:endParaRPr lang="ru-RU" sz="1300" dirty="0">
              <a:latin typeface="Liberation Serif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967948" y="1690688"/>
            <a:ext cx="1264279" cy="927384"/>
          </a:xfrm>
          <a:prstGeom prst="downArrow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164186" y="1659470"/>
            <a:ext cx="1289786" cy="927383"/>
          </a:xfrm>
          <a:prstGeom prst="downArrow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317890" y="1659470"/>
            <a:ext cx="1062682" cy="927384"/>
          </a:xfrm>
          <a:prstGeom prst="downArrow">
            <a:avLst>
              <a:gd name="adj1" fmla="val 50000"/>
              <a:gd name="adj2" fmla="val 43338"/>
            </a:avLst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815183"/>
            <a:ext cx="4462180" cy="47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410" y="365125"/>
            <a:ext cx="10587790" cy="972787"/>
          </a:xfrm>
          <a:solidFill>
            <a:srgbClr val="FFCC99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Деятельность комиссии по соблюдению </a:t>
            </a:r>
            <a:r>
              <a:rPr lang="ru-RU" sz="1800" b="1" dirty="0">
                <a:latin typeface="+mn-lt"/>
                <a:ea typeface="Times New Roman" panose="02020603050405020304" pitchFamily="18" charset="0"/>
              </a:rPr>
              <a:t>к служебному поведению муниципальных служащих, замещающих должности в администрации  </a:t>
            </a:r>
            <a:r>
              <a:rPr lang="ru-RU" sz="1800" b="1" dirty="0" smtClean="0">
                <a:latin typeface="+mn-lt"/>
                <a:ea typeface="Times New Roman" panose="02020603050405020304" pitchFamily="18" charset="0"/>
              </a:rPr>
              <a:t>городского </a:t>
            </a:r>
            <a:r>
              <a:rPr lang="ru-RU" sz="1800" b="1" dirty="0">
                <a:latin typeface="+mn-lt"/>
                <a:ea typeface="Times New Roman" panose="02020603050405020304" pitchFamily="18" charset="0"/>
              </a:rPr>
              <a:t>округа Верхняя Пышма, и урегулированию конфликта интересов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0670" y="1925053"/>
            <a:ext cx="5906530" cy="96252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первом полугодии 2020 года состоялось 1 заседание Комиссии (08.06.2020) по вопросу: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691619" y="2985516"/>
            <a:ext cx="484632" cy="97840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0670" y="4300151"/>
            <a:ext cx="5906530" cy="11121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Не уведомление муниципальным служащим </a:t>
            </a:r>
            <a:r>
              <a:rPr lang="ru-RU" dirty="0" smtClean="0">
                <a:solidFill>
                  <a:srgbClr val="002060"/>
                </a:solidFill>
              </a:rPr>
              <a:t>представителя </a:t>
            </a:r>
            <a:r>
              <a:rPr lang="ru-RU" dirty="0">
                <a:solidFill>
                  <a:srgbClr val="002060"/>
                </a:solidFill>
              </a:rPr>
              <a:t>нанимателя о намерении выполнять иную оплачиваемую работу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98"/>
            <a:ext cx="5820032" cy="53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282" y="365126"/>
            <a:ext cx="10179517" cy="895784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Выполнение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Национального плана противодействия коррупции на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2018-2020 годы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утвержденного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Указом Президента РФ от 29.06.2018 № 378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7912"/>
            <a:ext cx="10515600" cy="483905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ссссссс</a:t>
            </a:r>
            <a:endParaRPr lang="ru-RU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5359" y="1414914"/>
            <a:ext cx="10378439" cy="81814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рамках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Национального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плана противодействия коррупции на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2018-2020 годы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утвержденного Указом Президента РФ от 29.06.2018 №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378 осуществляются следующие мероприятия: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5360" y="2454442"/>
            <a:ext cx="10378438" cy="424292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Liberation Serif" panose="02020603050405020304" pitchFamily="18" charset="0"/>
              </a:rPr>
              <a:t>В первом полугодии 2020 года внесено изменение в распоряжение администрации городского округа Верхняя Пышма от 01.10.2018 № 510 «Об утверждении формы трудового договора» (распоряжение от 18.06.2020 № 308). Форма трудового договора дополнена положением, согласно которому в случае изменения сведений о близких родственниках, свойственниках, содержащихся в личном деле, муниципальный служащий обязан информировать отдел муниципальной службы и кадров управления делами в течении 5 рабочих дней с даты, когда произошли соответствующие изменения, либо муниципальному служащему стало известно об этих </a:t>
            </a:r>
            <a:r>
              <a:rPr lang="ru-RU" sz="1300" dirty="0" smtClean="0">
                <a:latin typeface="Liberation Serif" panose="02020603050405020304" pitchFamily="18" charset="0"/>
              </a:rPr>
              <a:t>изменениях; 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проводимых мероприятиях по противодействию коррупции размещается на официальных сайтах  органов местного самоуправления.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Liberation Serif" panose="02020603050405020304" pitchFamily="18" charset="0"/>
              </a:rPr>
              <a:t>С 26 февраля – 19 марта 2020 года в Администрации городского округа Верхняя Пышма прошли курсы повышения квалификации   по программе: «Вопросы представления сведений о доходах, расходах, об имуществе и обязательствах имущественного характера и заполнения соответствующей формы справки в 2020 году (за отчетный период 2019 год)». </a:t>
            </a:r>
            <a:endParaRPr lang="ru-RU" sz="1300" dirty="0" smtClean="0">
              <a:latin typeface="Liberation Serif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</a:t>
            </a:r>
            <a:r>
              <a:rPr lang="ru-RU" sz="1300" dirty="0">
                <a:latin typeface="Liberation Serif" panose="02020603050405020304" pitchFamily="18" charset="0"/>
              </a:rPr>
              <a:t>о результатах Мониторинга хода реализации мероприятий по противодействию коррупции (федеральный антикоррупционный мониторинг) в </a:t>
            </a:r>
            <a:r>
              <a:rPr lang="ru-RU" sz="1300" dirty="0" smtClean="0">
                <a:latin typeface="Liberation Serif" panose="02020603050405020304" pitchFamily="18" charset="0"/>
              </a:rPr>
              <a:t>городском округе Верхняя Пышма за </a:t>
            </a:r>
            <a:r>
              <a:rPr lang="en-US" sz="1300" dirty="0" smtClean="0">
                <a:latin typeface="Liberation Serif" panose="02020603050405020304" pitchFamily="18" charset="0"/>
              </a:rPr>
              <a:t>I </a:t>
            </a:r>
            <a:r>
              <a:rPr lang="ru-RU" sz="1300" dirty="0" smtClean="0">
                <a:latin typeface="Liberation Serif" panose="02020603050405020304" pitchFamily="18" charset="0"/>
              </a:rPr>
              <a:t>квартал, </a:t>
            </a:r>
            <a:r>
              <a:rPr lang="en-US" sz="1300" dirty="0" smtClean="0">
                <a:latin typeface="Liberation Serif" panose="02020603050405020304" pitchFamily="18" charset="0"/>
              </a:rPr>
              <a:t>II </a:t>
            </a:r>
            <a:r>
              <a:rPr lang="ru-RU" sz="1300" dirty="0" smtClean="0">
                <a:latin typeface="Liberation Serif" panose="02020603050405020304" pitchFamily="18" charset="0"/>
              </a:rPr>
              <a:t>квартал 2020 </a:t>
            </a:r>
            <a:r>
              <a:rPr lang="ru-RU" sz="1300" dirty="0">
                <a:latin typeface="Liberation Serif" panose="02020603050405020304" pitchFamily="18" charset="0"/>
              </a:rPr>
              <a:t>года </a:t>
            </a:r>
            <a:r>
              <a:rPr lang="ru-RU" sz="1300" dirty="0" smtClean="0">
                <a:latin typeface="Liberation Serif" panose="02020603050405020304" pitchFamily="18" charset="0"/>
              </a:rPr>
              <a:t>направлена в Департамент противодействия коррупции и контроля Свердловской 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выполнении Национального плана противодействия коррупции на 2018-2020 годы, утвержденного Указом Президента РФ от 29.06.2018 № 378 за первое полугодие 2020 </a:t>
            </a:r>
            <a:r>
              <a:rPr lang="ru-RU" sz="1300" dirty="0">
                <a:latin typeface="Liberation Serif" panose="02020603050405020304" pitchFamily="18" charset="0"/>
              </a:rPr>
              <a:t>года направлена в Департамент противодействия коррупции и контроля Свердловской 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Liberation Serif" panose="02020603050405020304" pitchFamily="18" charset="0"/>
              </a:rPr>
              <a:t>Информация о деятельности комиссии </a:t>
            </a:r>
            <a:r>
              <a:rPr lang="ru-RU" sz="1300" dirty="0">
                <a:latin typeface="Liberation Serif" panose="02020603050405020304" pitchFamily="18" charset="0"/>
              </a:rPr>
              <a:t>по соблюдению требований к служебному поведению муниципальных служащих, замещающих должности в администрации </a:t>
            </a:r>
            <a:r>
              <a:rPr lang="ru-RU" sz="1300" dirty="0" smtClean="0">
                <a:latin typeface="Liberation Serif" panose="02020603050405020304" pitchFamily="18" charset="0"/>
              </a:rPr>
              <a:t>городского </a:t>
            </a:r>
            <a:r>
              <a:rPr lang="ru-RU" sz="1300" dirty="0">
                <a:latin typeface="Liberation Serif" panose="02020603050405020304" pitchFamily="18" charset="0"/>
              </a:rPr>
              <a:t>округа Верхняя Пышма, и урегулированию конфликта </a:t>
            </a:r>
            <a:r>
              <a:rPr lang="ru-RU" sz="1300" dirty="0" smtClean="0">
                <a:latin typeface="Liberation Serif" panose="02020603050405020304" pitchFamily="18" charset="0"/>
              </a:rPr>
              <a:t>интересов представлена в Автоматизированной системе управления деятельностью исполнительных органов государственной власти в Свердловской области.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2"/>
            <a:ext cx="12389708" cy="6858000"/>
          </a:xfrm>
          <a:prstGeom prst="rect">
            <a:avLst/>
          </a:prstGeom>
        </p:spPr>
      </p:pic>
      <p:pic>
        <p:nvPicPr>
          <p:cNvPr id="2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1174282" cy="13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994" y="729049"/>
            <a:ext cx="6602455" cy="2274029"/>
          </a:xfrm>
          <a:solidFill>
            <a:srgbClr val="FFFFCC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3000" u="sng" dirty="0">
                <a:solidFill>
                  <a:srgbClr val="0070C0"/>
                </a:solidFill>
              </a:rPr>
              <a:t>Н</a:t>
            </a:r>
            <a:r>
              <a:rPr lang="ru-RU" sz="3000" u="sng" dirty="0" smtClean="0">
                <a:solidFill>
                  <a:srgbClr val="0070C0"/>
                </a:solidFill>
              </a:rPr>
              <a:t>ОРМАТИВНЫЕ ПРАВОВЫЕ АКТЫ: </a:t>
            </a:r>
            <a:br>
              <a:rPr lang="ru-RU" sz="3000" u="sng" dirty="0" smtClean="0">
                <a:solidFill>
                  <a:srgbClr val="0070C0"/>
                </a:solidFill>
              </a:rPr>
            </a:br>
            <a:r>
              <a:rPr lang="ru-RU" sz="3000" u="sng" dirty="0" smtClean="0">
                <a:solidFill>
                  <a:srgbClr val="0070C0"/>
                </a:solidFill>
              </a:rPr>
              <a:t/>
            </a:r>
            <a:br>
              <a:rPr lang="ru-RU" sz="3000" u="sng" dirty="0" smtClean="0">
                <a:solidFill>
                  <a:srgbClr val="0070C0"/>
                </a:solidFill>
              </a:rPr>
            </a:br>
            <a:r>
              <a:rPr lang="ru-RU" sz="2700" b="1" u="sng" dirty="0" smtClean="0">
                <a:latin typeface="+mn-lt"/>
              </a:rPr>
              <a:t>Указ Президента РФ от 29.06.2018 № 378 </a:t>
            </a:r>
            <a:br>
              <a:rPr lang="ru-RU" sz="2700" b="1" u="sng" dirty="0" smtClean="0">
                <a:latin typeface="+mn-lt"/>
              </a:rPr>
            </a:br>
            <a:r>
              <a:rPr lang="ru-RU" sz="2700" dirty="0" smtClean="0"/>
              <a:t>«О национальном плане противодействия коррупции на 2018-2020 годы» </a:t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4994" y="3732127"/>
            <a:ext cx="6722076" cy="213733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Постановление </a:t>
            </a:r>
            <a:r>
              <a:rPr lang="ru-RU" b="1" u="sng" dirty="0">
                <a:solidFill>
                  <a:schemeClr val="tx1"/>
                </a:solidFill>
              </a:rPr>
              <a:t>Главы городского округа Верхняя Пышма от 05.09.2018 № 54</a:t>
            </a:r>
            <a:br>
              <a:rPr lang="ru-RU" b="1" u="sng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 плане мероприятий по противодействию коррупции в городском округе Верхняя Пышма» </a:t>
            </a: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96"/>
            <a:ext cx="140970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7" y="2446638"/>
            <a:ext cx="4099528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54" y="365125"/>
            <a:ext cx="4979773" cy="811613"/>
          </a:xfrm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Мероприятия, предусмотренные Планом</a:t>
            </a:r>
            <a:endParaRPr lang="ru-RU" sz="2600" b="1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497" y="1576088"/>
            <a:ext cx="6598508" cy="58959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Правовое обеспечение противодействия коррупции и повышению результативности антикоррупционной экспертизы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497" y="3282214"/>
            <a:ext cx="6598508" cy="5703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Мониторинг эффективности противодействия коррупции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497" y="4129238"/>
            <a:ext cx="6598508" cy="7532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Профилактика коррупционных правонарушений при прохождении муниципальной службы в органах местного самоуправления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497" y="5159140"/>
            <a:ext cx="6598508" cy="7411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Выполнения Национального плана противодействия коррупции на 2018-2020годы, утвержденного Указом Президента РФ от 29.06.2018 № 378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05" y="0"/>
            <a:ext cx="55069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97" y="2550695"/>
            <a:ext cx="6598508" cy="60639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dirty="0" smtClean="0"/>
              <a:t>Совершенствование муниципального управления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87" y="4762"/>
            <a:ext cx="7159375" cy="1227272"/>
          </a:xfrm>
          <a:solidFill>
            <a:srgbClr val="FFCC99"/>
          </a:solidFill>
        </p:spPr>
        <p:txBody>
          <a:bodyPr tIns="0" anchor="t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+mn-lt"/>
              </a:rPr>
              <a:t>Правовое обеспечение противодействия коррупции и повышению результативности антикоррупционной экспертизы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568" y="1495168"/>
            <a:ext cx="2557848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целях обеспечения участия независимых экспертов в проведении независимой антикоррупционной экспертизы проектов нормативных правовых актов городского округа Верхняя  Пышма данные проекты размещаются на сайте </a:t>
            </a:r>
            <a:r>
              <a:rPr lang="en-US" dirty="0">
                <a:hlinkClick r:id="rId4"/>
              </a:rPr>
              <a:t>http://movp.ru/anticorruption/anticorruptionexpert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algn="ctr"/>
            <a:r>
              <a:rPr lang="ru-RU" dirty="0" smtClean="0"/>
              <a:t>в информационно-телекоммуникационной сети «Интернет»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04984" y="3565587"/>
            <a:ext cx="790832" cy="677137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791" y="1495168"/>
            <a:ext cx="2022387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</a:t>
            </a:r>
            <a:r>
              <a:rPr lang="en-US" dirty="0" smtClean="0"/>
              <a:t>I </a:t>
            </a:r>
            <a:r>
              <a:rPr lang="ru-RU" dirty="0" smtClean="0"/>
              <a:t>полугодии 2020 года проведена экспертиза 105 проектов нормативных правовых актов.</a:t>
            </a:r>
            <a:r>
              <a:rPr lang="ru-RU" dirty="0"/>
              <a:t> </a:t>
            </a:r>
            <a:r>
              <a:rPr lang="ru-RU" dirty="0" err="1"/>
              <a:t>Коррупциогенные</a:t>
            </a:r>
            <a:r>
              <a:rPr lang="ru-RU" dirty="0"/>
              <a:t> факторы </a:t>
            </a:r>
            <a:r>
              <a:rPr lang="ru-RU" dirty="0" smtClean="0"/>
              <a:t>не выявлены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3601" y="1495168"/>
            <a:ext cx="2236572" cy="51898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Ежеквартально осуществляется анализ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вступивших в законную силу решений судов о признании недействительными ненормативных правовых актов в органе местного самоуправления, незаконными решений и действий (бездействий) должностных лиц органа местного самоуправления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6" y="1600200"/>
            <a:ext cx="3694668" cy="44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786" y="365126"/>
            <a:ext cx="9987013" cy="712904"/>
          </a:xfrm>
          <a:solidFill>
            <a:srgbClr val="FFCC99"/>
          </a:solidFill>
        </p:spPr>
        <p:txBody>
          <a:bodyPr anchor="t" anchorCtr="0">
            <a:normAutofit fontScale="90000"/>
          </a:bodyPr>
          <a:lstStyle/>
          <a:p>
            <a:r>
              <a:rPr lang="ru-RU" sz="2800" dirty="0">
                <a:latin typeface="+mn-lt"/>
              </a:rPr>
              <a:t>Совершенствование муниципального управления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366787" cy="1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2151" y="1927654"/>
            <a:ext cx="3888607" cy="1575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/>
              <a:t>Подведомственными организациями разработаны и утверждены планы по противодействию коррупции </a:t>
            </a:r>
          </a:p>
          <a:p>
            <a:pPr algn="ctr"/>
            <a:r>
              <a:rPr lang="ru-RU" dirty="0" smtClean="0"/>
              <a:t>на 2020 год.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2396" y="1927654"/>
            <a:ext cx="5332396" cy="1575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с руководителями, заместителя руководителя и должностными лицами, ответственными за профилактику коррупционных и иных правонарушений в подведомственных учреждениях ведутся в рабочем порядке.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2151" y="4167739"/>
            <a:ext cx="9779268" cy="144379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Liberation Serif" panose="02020603050405020304" pitchFamily="18" charset="0"/>
              </a:rPr>
              <a:t>На основании пункта 3 Указа Президента Российской Федерации от 17 апреля 2020 года № 272 «О предоставлении сведений о доходах, расходах, об имуществе и обязательствах имущественного характера за отчетный период с 1 января по 31 декабря 2019»,  Постановлением администрации городского округа Верхняя Пышма от 06.05.2020 № 378 «О предоставлении сведений о доходах, расходах, об имуществе и обязательствах имущественного характера за отчетный период с 1 января по 31 декабря 2019», срок подачи сведений о доходах предоставляются до 1 августа 2020 года. </a:t>
            </a:r>
            <a:endParaRPr lang="ru-RU" sz="17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365126"/>
            <a:ext cx="9938886" cy="568525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Мониторинг эффективности противодействия коррупции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8"/>
          </a:xfrm>
        </p:spPr>
      </p:pic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3276" y="1318661"/>
            <a:ext cx="10193153" cy="8669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В целях обеспечения оперативного сообщения информации о фактах коррупции в органах местного самоуправления граждане и организации имеют возможность: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790299" y="2261937"/>
            <a:ext cx="484632" cy="44276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6530" y="3003082"/>
            <a:ext cx="195392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озвонить по «телефону доверия»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2589" y="3003082"/>
            <a:ext cx="195392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аписаться на личный прием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3777" y="3003082"/>
            <a:ext cx="3080084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Направить обращение, жалобу на действие (бездействие) сотрудников через официальный сайт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24748" y="3003082"/>
            <a:ext cx="2011679" cy="119353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«Ящик доверия»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997566" y="2272197"/>
            <a:ext cx="484632" cy="50950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9721516" y="2272196"/>
            <a:ext cx="616018" cy="50950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061861" y="2261938"/>
            <a:ext cx="484632" cy="51976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6530" y="4803006"/>
            <a:ext cx="10019897" cy="124165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ru-RU" dirty="0"/>
              <a:t>Прием граждан руководством администрации городского округа Верхняя Пышма проводится согласно графику, который утверждается Главой городского округа Верхняя Пышма и размещается на </a:t>
            </a:r>
            <a:r>
              <a:rPr lang="ru-RU" dirty="0" smtClean="0"/>
              <a:t>официальном сайте городского округа Верхняя Пышма. </a:t>
            </a:r>
          </a:p>
          <a:p>
            <a:r>
              <a:rPr lang="ru-RU" dirty="0" smtClean="0"/>
              <a:t>На приемах было принято по личным вопросам в </a:t>
            </a:r>
            <a:r>
              <a:rPr lang="en-US" dirty="0" smtClean="0"/>
              <a:t>I </a:t>
            </a:r>
            <a:r>
              <a:rPr lang="ru-RU" dirty="0" smtClean="0"/>
              <a:t>полугодии 2020 года </a:t>
            </a:r>
            <a:r>
              <a:rPr lang="ru-RU" smtClean="0"/>
              <a:t>– 38 </a:t>
            </a:r>
            <a:r>
              <a:rPr lang="ru-RU" dirty="0" smtClean="0"/>
              <a:t>граждан, и 15 юридических лица. </a:t>
            </a:r>
          </a:p>
          <a:p>
            <a:r>
              <a:rPr lang="ru-RU" dirty="0" smtClean="0"/>
              <a:t>Обращений </a:t>
            </a:r>
            <a:r>
              <a:rPr lang="ru-RU" dirty="0"/>
              <a:t>по вопросам коррупции не поступало. </a:t>
            </a:r>
          </a:p>
        </p:txBody>
      </p:sp>
    </p:spTree>
    <p:extLst>
      <p:ext uri="{BB962C8B-B14F-4D97-AF65-F5344CB8AC3E}">
        <p14:creationId xmlns:p14="http://schemas.microsoft.com/office/powerpoint/2010/main" val="3137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19" y="365125"/>
            <a:ext cx="10268464" cy="886159"/>
          </a:xfrm>
          <a:solidFill>
            <a:srgbClr val="FFCC99"/>
          </a:solidFill>
        </p:spPr>
        <p:txBody>
          <a:bodyPr anchor="t" anchorCtr="0">
            <a:no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За </a:t>
            </a:r>
            <a:r>
              <a:rPr lang="en-US" sz="2000" b="1" dirty="0">
                <a:latin typeface="Liberation Serif" panose="02020603050405020304" pitchFamily="18" charset="0"/>
              </a:rPr>
              <a:t>I</a:t>
            </a:r>
            <a:r>
              <a:rPr lang="ru-RU" sz="2000" b="1" dirty="0">
                <a:latin typeface="Liberation Serif" panose="02020603050405020304" pitchFamily="18" charset="0"/>
              </a:rPr>
              <a:t> полугодие 2020 года в органы местного самоуправления поступило 628 обращений из них: </a:t>
            </a:r>
            <a:br>
              <a:rPr lang="ru-RU" sz="2000" b="1" dirty="0">
                <a:latin typeface="Liberation Serif" panose="02020603050405020304" pitchFamily="18" charset="0"/>
              </a:rPr>
            </a:br>
            <a:endParaRPr lang="ru-RU" sz="20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2378" y="2114201"/>
            <a:ext cx="3192161" cy="12931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dirty="0" smtClean="0"/>
              <a:t>В администрацию городского округа Верхняя Пышма - 622 обращения </a:t>
            </a:r>
          </a:p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27557" y="2114200"/>
            <a:ext cx="2208434" cy="12931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Думу городского округа Верхняя Пышма – 6 обращений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79009" y="2114200"/>
            <a:ext cx="2169973" cy="129314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Счетную палату городского округа Верхняя Пышма – 0 обращений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5880" y="3984859"/>
            <a:ext cx="8143103" cy="2724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Обращения граждан, </a:t>
            </a:r>
            <a:r>
              <a:rPr lang="ru-RU" sz="2400" dirty="0">
                <a:solidFill>
                  <a:srgbClr val="7030A0"/>
                </a:solidFill>
                <a:ea typeface="+mj-ea"/>
                <a:cs typeface="+mj-cs"/>
              </a:rPr>
              <a:t>содержащие информацию о противоправных действиях муниципальных служащих  органов местного самоуправления коррупционного характера при исполнении ими служебных обязанностей </a:t>
            </a:r>
            <a:r>
              <a:rPr lang="ru-RU" sz="2400" u="sng" dirty="0">
                <a:solidFill>
                  <a:srgbClr val="7030A0"/>
                </a:solidFill>
                <a:ea typeface="+mj-ea"/>
                <a:cs typeface="+mj-cs"/>
              </a:rPr>
              <a:t>не </a:t>
            </a:r>
            <a:r>
              <a:rPr lang="ru-RU" sz="2400" u="sng" dirty="0" smtClean="0">
                <a:solidFill>
                  <a:srgbClr val="7030A0"/>
                </a:solidFill>
                <a:ea typeface="+mj-ea"/>
                <a:cs typeface="+mj-cs"/>
              </a:rPr>
              <a:t>поступали. </a:t>
            </a:r>
          </a:p>
          <a:p>
            <a:r>
              <a:rPr lang="ru-RU" sz="2400" dirty="0" smtClean="0"/>
              <a:t>Мониторинг </a:t>
            </a:r>
            <a:r>
              <a:rPr lang="ru-RU" sz="2400" dirty="0"/>
              <a:t>обращений граждан ведется, информация размещается ежеквартально на сайте городского округа Верхняя Пышма в разделе Обращения граждан/ Обзор обращений http://movp.ru/lobby/lobbyoverview/.</a:t>
            </a:r>
          </a:p>
          <a:p>
            <a:r>
              <a:rPr lang="ru-RU" sz="2400" dirty="0"/>
              <a:t>Подведомственные учреждения администрации городского округа Верхняя Пышма ежеквартально предоставляют в Управление делами администрации городского округа Верхняя Пышма реестр обращений граждан по фактам коррупции. </a:t>
            </a:r>
          </a:p>
          <a:p>
            <a:pPr algn="ctr"/>
            <a:r>
              <a:rPr lang="ru-RU" sz="1600" u="sng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u="sng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u="sng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856521" y="1448601"/>
            <a:ext cx="1263874" cy="535657"/>
          </a:xfrm>
          <a:prstGeom prst="downArrow">
            <a:avLst>
              <a:gd name="adj1" fmla="val 50000"/>
              <a:gd name="adj2" fmla="val 361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710616" y="1482291"/>
            <a:ext cx="1285103" cy="468279"/>
          </a:xfrm>
          <a:prstGeom prst="downArrow">
            <a:avLst>
              <a:gd name="adj1" fmla="val 50000"/>
              <a:gd name="adj2" fmla="val 37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779009" y="1482291"/>
            <a:ext cx="1613922" cy="468279"/>
          </a:xfrm>
          <a:prstGeom prst="downArrow">
            <a:avLst>
              <a:gd name="adj1" fmla="val 50000"/>
              <a:gd name="adj2" fmla="val 2625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2589810" y="3522232"/>
            <a:ext cx="566662" cy="3368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5400000">
            <a:off x="6485635" y="3587202"/>
            <a:ext cx="566664" cy="20694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5400000">
            <a:off x="9582563" y="3652171"/>
            <a:ext cx="566665" cy="7700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" y="2273643"/>
            <a:ext cx="3647677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038" y="307374"/>
            <a:ext cx="9967762" cy="626277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>В целях обеспечения эффективного взаимодействия и институтами гражданского общества и СМИ на официальном сайте городского округа Верхняя Пышма функционируют разделы </a:t>
            </a:r>
            <a:endParaRPr lang="ru-RU" sz="2000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925053" y="1318662"/>
            <a:ext cx="484632" cy="41325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527" y="1837791"/>
            <a:ext cx="3234089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ru-RU" dirty="0" smtClean="0"/>
              <a:t>«Новости», «Объявления», «Региональные новости»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727032" y="1318662"/>
            <a:ext cx="442762" cy="413252"/>
          </a:xfrm>
          <a:prstGeom prst="downArrow">
            <a:avLst>
              <a:gd name="adj1" fmla="val 50000"/>
              <a:gd name="adj2" fmla="val 413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4622" y="1837792"/>
            <a:ext cx="3224464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ru-RU" dirty="0" smtClean="0"/>
              <a:t>«Документы», «Полезные ресурсы</a:t>
            </a:r>
            <a:r>
              <a:rPr lang="ru-RU" dirty="0"/>
              <a:t>», «Баннеры»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9528" y="2636690"/>
            <a:ext cx="10068026" cy="7514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ru-RU" dirty="0" smtClean="0"/>
              <a:t>В целях обеспечения размещения информации об антикоррупционной деятельности и прозрачности органов местного самоуправления на официальном сайте городского округа Верхняя Пышма в информационно-телекоммуникационной сети «Интернет» функционируют разделы: 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650029" y="3513220"/>
            <a:ext cx="519765" cy="500515"/>
          </a:xfrm>
          <a:prstGeom prst="downArrow">
            <a:avLst>
              <a:gd name="adj1" fmla="val 50000"/>
              <a:gd name="adj2" fmla="val 303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6905" y="4138861"/>
            <a:ext cx="10000649" cy="827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700" dirty="0" smtClean="0"/>
              <a:t>«Противодействие коррупции»                              4. «Муниципальный контроль»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« Нормативные документы»                                   5.  « Обращение граждан»</a:t>
            </a:r>
          </a:p>
          <a:p>
            <a:pPr marL="342900" indent="-342900">
              <a:buAutoNum type="arabicPeriod"/>
            </a:pPr>
            <a:r>
              <a:rPr lang="ru-RU" sz="1700" dirty="0" smtClean="0"/>
              <a:t>«Муниципальные услуги»                                        6. «Общественная безопасность» </a:t>
            </a: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6905" y="5505651"/>
            <a:ext cx="10000649" cy="914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</a:t>
            </a:r>
            <a:r>
              <a:rPr lang="ru-RU" dirty="0" smtClean="0">
                <a:solidFill>
                  <a:srgbClr val="002060"/>
                </a:solidFill>
              </a:rPr>
              <a:t>ктуализация информации данных разделов осуществляется по мере необходимости на постоянной основе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3168" y="1837791"/>
            <a:ext cx="2479589" cy="5775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Конкурс </a:t>
            </a:r>
            <a:r>
              <a:rPr lang="ru-RU" sz="1700" dirty="0"/>
              <a:t>«Вместе против коррупции</a:t>
            </a:r>
            <a:r>
              <a:rPr lang="ru-RU" sz="1700" dirty="0" smtClean="0"/>
              <a:t>!» </a:t>
            </a:r>
            <a:endParaRPr lang="ru-RU" sz="17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240254" y="1318660"/>
            <a:ext cx="567890" cy="404261"/>
          </a:xfrm>
          <a:prstGeom prst="downArrow">
            <a:avLst>
              <a:gd name="adj1" fmla="val 50000"/>
              <a:gd name="adj2" fmla="val 5952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12" y="365125"/>
            <a:ext cx="9977387" cy="809157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Профилактика коррупционных правонарушений при прохождении муниципальной службы в органах местного самоуправления </a:t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" name="Рисунок 20" descr="Герб МО 'Верхняя Пышма'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1241659" cy="13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1" y="1386038"/>
            <a:ext cx="10337532" cy="7122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Муниципальные служащие органов местного самоуправления, руководители муниципальных учреждений  приняли участие: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747727" y="2310063"/>
            <a:ext cx="484632" cy="902043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6594" y="3299254"/>
            <a:ext cx="5795319" cy="323746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С 26 февраля – 19 марта 2020 года в </a:t>
            </a:r>
            <a:r>
              <a:rPr lang="ru-RU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Администрации </a:t>
            </a:r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городского округа Верхняя Пышма прошли курсы повышения квалификации   по программе: «Вопросы представления сведений о доходах, расходах, об имуществе и обязательствах имущественного характера и заполнения соответствующей формы справки в 2020 году (за отчетный период 2019 год</a:t>
            </a:r>
            <a:r>
              <a:rPr lang="ru-RU" dirty="0" smtClean="0">
                <a:solidFill>
                  <a:srgbClr val="0000FF"/>
                </a:solidFill>
                <a:latin typeface="Liberation Serif" panose="02020603050405020304" pitchFamily="18" charset="0"/>
              </a:rPr>
              <a:t>)».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Обучение прошли 108 слушателей: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 - 44 муниципальных служащих;</a:t>
            </a:r>
          </a:p>
          <a:p>
            <a:r>
              <a:rPr lang="ru-RU" dirty="0">
                <a:solidFill>
                  <a:srgbClr val="0000FF"/>
                </a:solidFill>
                <a:latin typeface="Liberation Serif" panose="02020603050405020304" pitchFamily="18" charset="0"/>
              </a:rPr>
              <a:t>- 64 руководителя муниципальных учреждений.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" y="2421924"/>
            <a:ext cx="5857102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1338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 О ходе исполнения Плана противодействия коррупции в городском округе Верхняя Пышма  на 2018-2020 годы</vt:lpstr>
      <vt:lpstr>НОРМАТИВНЫЕ ПРАВОВЫЕ АКТЫ:   Указ Президента РФ от 29.06.2018 № 378  «О национальном плане противодействия коррупции на 2018-2020 годы»   </vt:lpstr>
      <vt:lpstr>Мероприятия, предусмотренные Планом</vt:lpstr>
      <vt:lpstr>Правовое обеспечение противодействия коррупции и повышению результативности антикоррупционной экспертизы </vt:lpstr>
      <vt:lpstr>Совершенствование муниципального управления  </vt:lpstr>
      <vt:lpstr>Мониторинг эффективности противодействия коррупции  </vt:lpstr>
      <vt:lpstr>За I полугодие 2020 года в органы местного самоуправления поступило 628 обращений из них:  </vt:lpstr>
      <vt:lpstr>В целях обеспечения эффективного взаимодействия и институтами гражданского общества и СМИ на официальном сайте городского округа Верхняя Пышма функционируют разделы </vt:lpstr>
      <vt:lpstr>Профилактика коррупционных правонарушений при прохождении муниципальной службы в органах местного самоуправления  </vt:lpstr>
      <vt:lpstr>Обеспечение предоставления муниципальными служащими органов местного самоуправления сведений о своих доходах, расходах, об имуществе и обязательствах имущественного характера, а также сведений о доходах, расходах, об имуществе и обязательствах имущественного характера своих супруги (супруга) и несовершеннолетних детей </vt:lpstr>
      <vt:lpstr>Осуществление комплекса организационных, разъяснительных и иных мер по соблюдению муниципальными служащими законодательства Российской Федерации </vt:lpstr>
      <vt:lpstr>Деятельность комиссии по соблюдению к служебному поведению муниципальных служащих, замещающих должности в администрации  городского округа Верхняя Пышма, и урегулированию конфликта интересов</vt:lpstr>
      <vt:lpstr>Выполнение Национального плана противодействия коррупции на 2018-2020 годы,  утвержденного Указом Президента РФ от 29.06.2018 № 378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 ходе исполнения Плана противодействия коррупции в городском округе Верхняя Пышма на 2018-2020 годы</dc:title>
  <dc:creator>Лукашова Алена Леонидовна</dc:creator>
  <cp:lastModifiedBy>Хусаинова Маргарита Маратовна</cp:lastModifiedBy>
  <cp:revision>79</cp:revision>
  <dcterms:created xsi:type="dcterms:W3CDTF">2019-06-08T08:28:30Z</dcterms:created>
  <dcterms:modified xsi:type="dcterms:W3CDTF">2020-08-03T09:23:38Z</dcterms:modified>
</cp:coreProperties>
</file>