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2" r:id="rId6"/>
    <p:sldId id="261" r:id="rId7"/>
    <p:sldId id="265" r:id="rId8"/>
    <p:sldId id="262" r:id="rId9"/>
    <p:sldId id="263" r:id="rId10"/>
    <p:sldId id="264" r:id="rId11"/>
    <p:sldId id="266" r:id="rId12"/>
    <p:sldId id="267" r:id="rId13"/>
    <p:sldId id="268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CCCC"/>
    <a:srgbClr val="FFFF99"/>
    <a:srgbClr val="FF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75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959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47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6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54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69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286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69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5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121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B9057-638B-4B99-9FB3-5DE97BE05912}" type="datetimeFigureOut">
              <a:rPr lang="ru-RU" smtClean="0"/>
              <a:t>03.08.2020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3055A-35E0-4758-9B83-9A40C97D59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movp.ru/anticorruption/anticorruptionexper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569" y="222423"/>
            <a:ext cx="5263978" cy="1631091"/>
          </a:xfrm>
          <a:solidFill>
            <a:srgbClr val="FFCC99"/>
          </a:solidFill>
        </p:spPr>
        <p:txBody>
          <a:bodyPr anchor="ctr" anchorCtr="0">
            <a:normAutofit fontScale="90000"/>
          </a:bodyPr>
          <a:lstStyle/>
          <a:p>
            <a:r>
              <a:rPr lang="ru-RU" sz="2800" b="1" dirty="0" smtClean="0"/>
              <a:t>Презентация </a:t>
            </a:r>
            <a:br>
              <a:rPr lang="ru-RU" sz="2800" b="1" dirty="0" smtClean="0"/>
            </a:br>
            <a:r>
              <a:rPr lang="ru-RU" sz="2800" b="1" dirty="0" smtClean="0"/>
              <a:t>О ходе исполнения Плана противодействия коррупции </a:t>
            </a:r>
            <a:r>
              <a:rPr lang="ru-RU" sz="2800" b="1" dirty="0"/>
              <a:t>в городском округе Верхняя Пышма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на </a:t>
            </a:r>
            <a:r>
              <a:rPr lang="ru-RU" sz="2800" b="1" dirty="0"/>
              <a:t>2018-2020 годы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65276" y="6067168"/>
            <a:ext cx="2726724" cy="691978"/>
          </a:xfrm>
          <a:solidFill>
            <a:schemeClr val="accent4">
              <a:lumMod val="20000"/>
              <a:lumOff val="80000"/>
            </a:schemeClr>
          </a:solidFill>
        </p:spPr>
        <p:txBody>
          <a:bodyPr anchor="t" anchorCtr="0"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6400" b="1" dirty="0" smtClean="0">
                <a:latin typeface="Liberation Serif" panose="02020603050405020304" pitchFamily="18" charset="0"/>
              </a:rPr>
              <a:t>За первое полугодие 2020 года </a:t>
            </a:r>
            <a:endParaRPr lang="ru-RU" sz="6400" b="1" dirty="0">
              <a:latin typeface="Liberation Serif" panose="02020603050405020304" pitchFamily="18" charset="0"/>
            </a:endParaRPr>
          </a:p>
        </p:txBody>
      </p:sp>
      <p:pic>
        <p:nvPicPr>
          <p:cNvPr id="1026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8843" y="4762"/>
            <a:ext cx="1409700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171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63"/>
            <a:ext cx="12191999" cy="68532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0910" y="256205"/>
            <a:ext cx="9890760" cy="1081707"/>
          </a:xfrm>
          <a:solidFill>
            <a:srgbClr val="FFCC99"/>
          </a:solidFill>
        </p:spPr>
        <p:txBody>
          <a:bodyPr tIns="0" bIns="0" anchor="t" anchorCtr="0">
            <a:normAutofit/>
          </a:bodyPr>
          <a:lstStyle/>
          <a:p>
            <a:r>
              <a:rPr lang="ru-RU" sz="1800" dirty="0" smtClean="0">
                <a:latin typeface="+mn-lt"/>
              </a:rPr>
              <a:t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a:t>
            </a:r>
            <a:endParaRPr lang="ru-RU" sz="1800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01027" y="1905803"/>
            <a:ext cx="4148489" cy="1347536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700" dirty="0" smtClean="0"/>
              <a:t>Сбор сведений о доходах, расходах, об имуществе и обязательствах имущественного характера (за отчетный период 1 января по 31 декабря  2019 года) по 30 апреля 2019 года </a:t>
            </a:r>
            <a:endParaRPr lang="ru-RU" sz="17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78905" y="1925054"/>
            <a:ext cx="5303520" cy="1135781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700" dirty="0" smtClean="0"/>
              <a:t>Сведения о  </a:t>
            </a:r>
            <a:r>
              <a:rPr lang="ru-RU" sz="1700" dirty="0"/>
              <a:t>доходах, расходах, об имуществе и обязательствах имущественного </a:t>
            </a:r>
            <a:r>
              <a:rPr lang="ru-RU" sz="1700" dirty="0" smtClean="0"/>
              <a:t>характера размещены на официальном сайте</a:t>
            </a:r>
            <a:endParaRPr lang="ru-RU" sz="1700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7873465" y="1470210"/>
            <a:ext cx="484632" cy="38992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Стрелка вниз 15"/>
          <p:cNvSpPr/>
          <p:nvPr/>
        </p:nvSpPr>
        <p:spPr>
          <a:xfrm>
            <a:off x="2800952" y="1470210"/>
            <a:ext cx="484632" cy="38992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Стрелка вниз 16"/>
          <p:cNvSpPr/>
          <p:nvPr/>
        </p:nvSpPr>
        <p:spPr>
          <a:xfrm>
            <a:off x="2916455" y="3299010"/>
            <a:ext cx="484632" cy="32971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8282" y="4213653"/>
            <a:ext cx="6437870" cy="264434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rgbClr val="7030A0"/>
                </a:solidFill>
                <a:latin typeface="Liberation Serif" panose="02020603050405020304" pitchFamily="18" charset="0"/>
              </a:rPr>
              <a:t>На основании пункта 3 Указа Президента Российской Федерации от 17 апреля 2020 года № 272 «О предоставлении сведений о доходах, расходах, об имуществе и обязательствах имущественного характера за отчетный период с 1 января по 31 декабря 2019»,  Постановлением администрации городского округа Верхняя Пышма от 06.05.2020 № 378 «О предоставлении сведений о доходах, расходах, об имуществе и обязательствах имущественного характера за отчетный период с 1 января по 31 декабря 2019», срок подачи сведений о доходах предоставляются до 1 августа 2020 года. </a:t>
            </a:r>
          </a:p>
        </p:txBody>
      </p:sp>
    </p:spTree>
    <p:extLst>
      <p:ext uri="{BB962C8B-B14F-4D97-AF65-F5344CB8AC3E}">
        <p14:creationId xmlns:p14="http://schemas.microsoft.com/office/powerpoint/2010/main" val="19737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412" y="365125"/>
            <a:ext cx="10708496" cy="1084933"/>
          </a:xfrm>
          <a:solidFill>
            <a:srgbClr val="FFCC99"/>
          </a:solidFill>
        </p:spPr>
        <p:txBody>
          <a:bodyPr anchor="ctr" anchorCtr="0">
            <a:normAutofit/>
          </a:bodyPr>
          <a:lstStyle/>
          <a:p>
            <a:r>
              <a:rPr lang="ru-RU" sz="2200" dirty="0" smtClean="0">
                <a:latin typeface="+mn-lt"/>
              </a:rPr>
              <a:t>Осуществление комплекса организационных, разъяснительных и иных мер по соблюдению муниципальными служащими законодательства Российской Федерации </a:t>
            </a:r>
            <a:endParaRPr lang="ru-RU" sz="2200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68128" y="2858702"/>
            <a:ext cx="1761501" cy="399929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smtClean="0">
                <a:latin typeface="Liberation Serif" panose="02020603050405020304" pitchFamily="18" charset="0"/>
              </a:rPr>
              <a:t>Муниципальным служащим  направлены информационные письма по вопросам предоставления сведений о доходах, расходах, об имуществе и обязательствах имущественного характера</a:t>
            </a:r>
            <a:endParaRPr lang="ru-RU" sz="1500" dirty="0">
              <a:latin typeface="Liberation Serif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36723" y="2858702"/>
            <a:ext cx="2969739" cy="399929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1300" dirty="0">
                <a:latin typeface="Liberation Serif" panose="02020603050405020304" pitchFamily="18" charset="0"/>
              </a:rPr>
              <a:t>Решение Думы городского округа Верхняя Пышма от 27 февраля 2020 года № 19/6 «Об утверждении Порядка сообщения лицами, замещающими муниципальные должности, должности муниципальной службы в органах местного самоуправления городского округа Верхняя Пышма, о получении подарка в связи с протокольными мероприятиями, служебными командировками и другими официальными мероприятиями, участие в которых связано с их должностным положением или исполнением ими служебных (должностных) обязанностей, порядке сдачи и оценки подарка, реализации (выкупа) и зачисления средств, вырученных от его реализации»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13556" y="2858702"/>
            <a:ext cx="2471351" cy="399929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sz="1300" dirty="0">
                <a:latin typeface="Liberation Serif" panose="02020603050405020304" pitchFamily="18" charset="0"/>
              </a:rPr>
              <a:t>Постановление администрации городского округа Верхняя Пышма от 10.06.2020 № 477 «Об утверждении Порядка принятия почетных и специальных званий (кроме научных), наград иностранных государств, международных организаций, политических партий, иных общественных объединений, в том числе религиозных, и других организаций муниципальными служащими администрации городского округа Верхняя Пышма</a:t>
            </a:r>
            <a:r>
              <a:rPr lang="ru-RU" sz="1300" dirty="0" smtClean="0">
                <a:latin typeface="Liberation Serif" panose="02020603050405020304" pitchFamily="18" charset="0"/>
              </a:rPr>
              <a:t>»</a:t>
            </a:r>
            <a:endParaRPr lang="ru-RU" sz="1300" dirty="0">
              <a:latin typeface="Liberation Serif" panose="02020603050405020304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4967948" y="1690688"/>
            <a:ext cx="1264279" cy="927384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7164186" y="1659470"/>
            <a:ext cx="1289786" cy="927383"/>
          </a:xfrm>
          <a:prstGeom prst="downArrow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317890" y="1659470"/>
            <a:ext cx="1062682" cy="927384"/>
          </a:xfrm>
          <a:prstGeom prst="downArrow">
            <a:avLst>
              <a:gd name="adj1" fmla="val 50000"/>
              <a:gd name="adj2" fmla="val 43338"/>
            </a:avLst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" y="1815183"/>
            <a:ext cx="4462180" cy="477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5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410" y="365125"/>
            <a:ext cx="10587790" cy="972787"/>
          </a:xfrm>
          <a:solidFill>
            <a:srgbClr val="FFCC99"/>
          </a:solidFill>
        </p:spPr>
        <p:txBody>
          <a:bodyPr>
            <a:normAutofit/>
          </a:bodyPr>
          <a:lstStyle/>
          <a:p>
            <a:r>
              <a:rPr lang="ru-RU" sz="1800" b="1" dirty="0" smtClean="0">
                <a:latin typeface="+mn-lt"/>
              </a:rPr>
              <a:t>Деятельность комиссии по соблюдению </a:t>
            </a:r>
            <a:r>
              <a:rPr lang="ru-RU" sz="1800" b="1" dirty="0">
                <a:latin typeface="+mn-lt"/>
                <a:ea typeface="Times New Roman" panose="02020603050405020304" pitchFamily="18" charset="0"/>
              </a:rPr>
              <a:t>к служебному поведению муниципальных служащих, замещающих должности в администрации  </a:t>
            </a:r>
            <a:r>
              <a:rPr lang="ru-RU" sz="1800" b="1" dirty="0" smtClean="0">
                <a:latin typeface="+mn-lt"/>
                <a:ea typeface="Times New Roman" panose="02020603050405020304" pitchFamily="18" charset="0"/>
              </a:rPr>
              <a:t>городского </a:t>
            </a:r>
            <a:r>
              <a:rPr lang="ru-RU" sz="1800" b="1" dirty="0">
                <a:latin typeface="+mn-lt"/>
                <a:ea typeface="Times New Roman" panose="02020603050405020304" pitchFamily="18" charset="0"/>
              </a:rPr>
              <a:t>округа Верхняя Пышма, и урегулированию конфликта интересов</a:t>
            </a:r>
            <a:endParaRPr lang="ru-RU" sz="1800" b="1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980670" y="1925053"/>
            <a:ext cx="5906530" cy="962526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первом полугодии 2020 года состоялось 1 заседание Комиссии (08.06.2020) по вопросу: 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8691619" y="2985516"/>
            <a:ext cx="484632" cy="978408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980670" y="4300151"/>
            <a:ext cx="5906530" cy="111210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Не уведомление муниципальным служащим </a:t>
            </a:r>
            <a:r>
              <a:rPr lang="ru-RU" dirty="0" smtClean="0">
                <a:solidFill>
                  <a:srgbClr val="002060"/>
                </a:solidFill>
              </a:rPr>
              <a:t>представителя </a:t>
            </a:r>
            <a:r>
              <a:rPr lang="ru-RU" dirty="0">
                <a:solidFill>
                  <a:srgbClr val="002060"/>
                </a:solidFill>
              </a:rPr>
              <a:t>нанимателя о намерении выполнять иную оплачиваемую работу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8098"/>
            <a:ext cx="5820032" cy="539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3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4282" y="365126"/>
            <a:ext cx="10179517" cy="895784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Выполнение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Национального плана противодействия коррупции на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2018-2020 годы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, </a:t>
            </a: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ru-RU" sz="2000" dirty="0" smtClean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утвержденного </a:t>
            </a:r>
            <a: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Указом Президента РФ от 29.06.2018 № 378</a:t>
            </a:r>
            <a:br>
              <a:rPr lang="ru-RU" sz="2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37912"/>
            <a:ext cx="10515600" cy="4839051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ссссссс</a:t>
            </a:r>
            <a:endParaRPr lang="ru-RU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5359" y="1414914"/>
            <a:ext cx="10378439" cy="818147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рамках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Национального 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плана противодействия коррупции на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2018-2020 годы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, </a:t>
            </a:r>
            <a:br>
              <a:rPr lang="ru-RU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утвержденного Указом Президента РФ от 29.06.2018 № </a:t>
            </a:r>
            <a:r>
              <a:rPr lang="ru-RU" dirty="0" smtClean="0">
                <a:solidFill>
                  <a:prstClr val="black"/>
                </a:solidFill>
                <a:ea typeface="+mj-ea"/>
                <a:cs typeface="+mj-cs"/>
              </a:rPr>
              <a:t>378 осуществляются следующие мероприятия: 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5360" y="2454442"/>
            <a:ext cx="10378438" cy="4242920"/>
          </a:xfrm>
          <a:prstGeom prst="rect">
            <a:avLst/>
          </a:prstGeom>
          <a:solidFill>
            <a:srgbClr val="FFCC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Liberation Serif" panose="02020603050405020304" pitchFamily="18" charset="0"/>
              </a:rPr>
              <a:t>В первом полугодии 2020 года внесено изменение в распоряжение администрации городского округа Верхняя Пышма от 01.10.2018 № 510 «Об утверждении формы трудового договора» (распоряжение от 18.06.2020 № 308). Форма трудового договора дополнена положением, согласно которому в случае изменения сведений о близких родственниках, свойственниках, содержащихся в личном деле, муниципальный служащий обязан информировать отдел муниципальной службы и кадров управления делами в течении 5 рабочих дней с даты, когда произошли соответствующие изменения, либо муниципальному служащему стало известно об этих </a:t>
            </a:r>
            <a:r>
              <a:rPr lang="ru-RU" sz="1300" dirty="0" smtClean="0">
                <a:latin typeface="Liberation Serif" panose="02020603050405020304" pitchFamily="18" charset="0"/>
              </a:rPr>
              <a:t>изменениях; </a:t>
            </a:r>
            <a:endParaRPr lang="ru-RU" sz="1300" dirty="0">
              <a:latin typeface="Liberation Serif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Liberation Serif" panose="02020603050405020304" pitchFamily="18" charset="0"/>
              </a:rPr>
              <a:t>Информация о проводимых мероприятиях по противодействию коррупции размещается на официальных сайтах  органов местного самоуправления.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Liberation Serif" panose="02020603050405020304" pitchFamily="18" charset="0"/>
              </a:rPr>
              <a:t>С 26 февраля – 19 марта 2020 года в Администрации городского округа Верхняя Пышма прошли курсы повышения квалификации   по программе: «Вопросы представления сведений о доходах, расходах, об имуществе и обязательствах имущественного характера и заполнения соответствующей формы справки в 2020 году (за отчетный период 2019 год)». </a:t>
            </a:r>
            <a:endParaRPr lang="ru-RU" sz="1300" dirty="0" smtClean="0">
              <a:latin typeface="Liberation Serif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Liberation Serif" panose="02020603050405020304" pitchFamily="18" charset="0"/>
              </a:rPr>
              <a:t>Информация </a:t>
            </a:r>
            <a:r>
              <a:rPr lang="ru-RU" sz="1300" dirty="0">
                <a:latin typeface="Liberation Serif" panose="02020603050405020304" pitchFamily="18" charset="0"/>
              </a:rPr>
              <a:t>о результатах Мониторинга хода реализации мероприятий по противодействию коррупции (федеральный антикоррупционный мониторинг) в </a:t>
            </a:r>
            <a:r>
              <a:rPr lang="ru-RU" sz="1300" dirty="0" smtClean="0">
                <a:latin typeface="Liberation Serif" panose="02020603050405020304" pitchFamily="18" charset="0"/>
              </a:rPr>
              <a:t>городском округе Верхняя Пышма за </a:t>
            </a:r>
            <a:r>
              <a:rPr lang="en-US" sz="1300" dirty="0" smtClean="0">
                <a:latin typeface="Liberation Serif" panose="02020603050405020304" pitchFamily="18" charset="0"/>
              </a:rPr>
              <a:t>I </a:t>
            </a:r>
            <a:r>
              <a:rPr lang="ru-RU" sz="1300" dirty="0" smtClean="0">
                <a:latin typeface="Liberation Serif" panose="02020603050405020304" pitchFamily="18" charset="0"/>
              </a:rPr>
              <a:t>квартал, </a:t>
            </a:r>
            <a:r>
              <a:rPr lang="en-US" sz="1300" dirty="0" smtClean="0">
                <a:latin typeface="Liberation Serif" panose="02020603050405020304" pitchFamily="18" charset="0"/>
              </a:rPr>
              <a:t>II </a:t>
            </a:r>
            <a:r>
              <a:rPr lang="ru-RU" sz="1300" dirty="0" smtClean="0">
                <a:latin typeface="Liberation Serif" panose="02020603050405020304" pitchFamily="18" charset="0"/>
              </a:rPr>
              <a:t>квартал 2020 </a:t>
            </a:r>
            <a:r>
              <a:rPr lang="ru-RU" sz="1300" dirty="0">
                <a:latin typeface="Liberation Serif" panose="02020603050405020304" pitchFamily="18" charset="0"/>
              </a:rPr>
              <a:t>года </a:t>
            </a:r>
            <a:r>
              <a:rPr lang="ru-RU" sz="1300" dirty="0" smtClean="0">
                <a:latin typeface="Liberation Serif" panose="02020603050405020304" pitchFamily="18" charset="0"/>
              </a:rPr>
              <a:t>направлена в Департамент противодействия коррупции и контроля Свердловской области.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Liberation Serif" panose="02020603050405020304" pitchFamily="18" charset="0"/>
              </a:rPr>
              <a:t>Информация о выполнении Национального плана противодействия коррупции на 2018-2020 годы, утвержденного Указом Президента РФ от 29.06.2018 № 378 за первое полугодие 2020 </a:t>
            </a:r>
            <a:r>
              <a:rPr lang="ru-RU" sz="1300" dirty="0">
                <a:latin typeface="Liberation Serif" panose="02020603050405020304" pitchFamily="18" charset="0"/>
              </a:rPr>
              <a:t>года направлена в Департамент противодействия коррупции и контроля Свердловской области.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Liberation Serif" panose="02020603050405020304" pitchFamily="18" charset="0"/>
              </a:rPr>
              <a:t>Информация о деятельности комиссии </a:t>
            </a:r>
            <a:r>
              <a:rPr lang="ru-RU" sz="1300" dirty="0">
                <a:latin typeface="Liberation Serif" panose="02020603050405020304" pitchFamily="18" charset="0"/>
              </a:rPr>
              <a:t>по соблюдению требований к служебному поведению муниципальных служащих, замещающих должности в администрации </a:t>
            </a:r>
            <a:r>
              <a:rPr lang="ru-RU" sz="1300" dirty="0" smtClean="0">
                <a:latin typeface="Liberation Serif" panose="02020603050405020304" pitchFamily="18" charset="0"/>
              </a:rPr>
              <a:t>городского </a:t>
            </a:r>
            <a:r>
              <a:rPr lang="ru-RU" sz="1300" dirty="0">
                <a:latin typeface="Liberation Serif" panose="02020603050405020304" pitchFamily="18" charset="0"/>
              </a:rPr>
              <a:t>округа Верхняя Пышма, и урегулированию конфликта </a:t>
            </a:r>
            <a:r>
              <a:rPr lang="ru-RU" sz="1300" dirty="0" smtClean="0">
                <a:latin typeface="Liberation Serif" panose="02020603050405020304" pitchFamily="18" charset="0"/>
              </a:rPr>
              <a:t>интересов представлена в Автоматизированной системе управления деятельностью исполнительных органов государственной власти в Свердловской области.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469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62"/>
            <a:ext cx="12389708" cy="6858000"/>
          </a:xfrm>
          <a:prstGeom prst="rect">
            <a:avLst/>
          </a:prstGeom>
        </p:spPr>
      </p:pic>
      <p:pic>
        <p:nvPicPr>
          <p:cNvPr id="2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762"/>
            <a:ext cx="1174282" cy="133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376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4994" y="729049"/>
            <a:ext cx="6602455" cy="2274029"/>
          </a:xfrm>
          <a:solidFill>
            <a:srgbClr val="FFFFCC"/>
          </a:solidFill>
        </p:spPr>
        <p:txBody>
          <a:bodyPr anchor="t" anchorCtr="0">
            <a:normAutofit fontScale="90000"/>
          </a:bodyPr>
          <a:lstStyle/>
          <a:p>
            <a:pPr algn="ctr"/>
            <a:r>
              <a:rPr lang="ru-RU" sz="3000" u="sng" dirty="0">
                <a:solidFill>
                  <a:srgbClr val="0070C0"/>
                </a:solidFill>
              </a:rPr>
              <a:t>Н</a:t>
            </a:r>
            <a:r>
              <a:rPr lang="ru-RU" sz="3000" u="sng" dirty="0" smtClean="0">
                <a:solidFill>
                  <a:srgbClr val="0070C0"/>
                </a:solidFill>
              </a:rPr>
              <a:t>ОРМАТИВНЫЕ ПРАВОВЫЕ АКТЫ: </a:t>
            </a:r>
            <a:br>
              <a:rPr lang="ru-RU" sz="3000" u="sng" dirty="0" smtClean="0">
                <a:solidFill>
                  <a:srgbClr val="0070C0"/>
                </a:solidFill>
              </a:rPr>
            </a:br>
            <a:r>
              <a:rPr lang="ru-RU" sz="3000" u="sng" dirty="0" smtClean="0">
                <a:solidFill>
                  <a:srgbClr val="0070C0"/>
                </a:solidFill>
              </a:rPr>
              <a:t/>
            </a:r>
            <a:br>
              <a:rPr lang="ru-RU" sz="3000" u="sng" dirty="0" smtClean="0">
                <a:solidFill>
                  <a:srgbClr val="0070C0"/>
                </a:solidFill>
              </a:rPr>
            </a:br>
            <a:r>
              <a:rPr lang="ru-RU" sz="2700" b="1" u="sng" dirty="0" smtClean="0">
                <a:latin typeface="+mn-lt"/>
              </a:rPr>
              <a:t>Указ Президента РФ от 29.06.2018 № 378 </a:t>
            </a:r>
            <a:br>
              <a:rPr lang="ru-RU" sz="2700" b="1" u="sng" dirty="0" smtClean="0">
                <a:latin typeface="+mn-lt"/>
              </a:rPr>
            </a:br>
            <a:r>
              <a:rPr lang="ru-RU" sz="2700" dirty="0" smtClean="0"/>
              <a:t>«О национальном плане противодействия коррупции на 2018-2020 годы» </a:t>
            </a:r>
            <a:br>
              <a:rPr lang="ru-RU" sz="27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44994" y="3732127"/>
            <a:ext cx="6722076" cy="2137333"/>
          </a:xfrm>
          <a:solidFill>
            <a:srgbClr val="FFFFCC"/>
          </a:solidFill>
        </p:spPr>
        <p:txBody>
          <a:bodyPr>
            <a:normAutofit/>
          </a:bodyPr>
          <a:lstStyle/>
          <a:p>
            <a:pPr algn="ctr"/>
            <a:endParaRPr lang="ru-RU" b="1" u="sng" dirty="0" smtClean="0">
              <a:solidFill>
                <a:schemeClr val="tx1"/>
              </a:solidFill>
            </a:endParaRPr>
          </a:p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Постановление </a:t>
            </a:r>
            <a:r>
              <a:rPr lang="ru-RU" b="1" u="sng" dirty="0">
                <a:solidFill>
                  <a:schemeClr val="tx1"/>
                </a:solidFill>
              </a:rPr>
              <a:t>Главы городского округа Верхняя Пышма от 05.09.2018 № 54</a:t>
            </a:r>
            <a:br>
              <a:rPr lang="ru-RU" b="1" u="sng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«О плане мероприятий по противодействию коррупции в городском округе Верхняя Пышма» </a:t>
            </a: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996"/>
            <a:ext cx="1409700" cy="151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77" y="2446638"/>
            <a:ext cx="4099528" cy="3188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50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454" y="365125"/>
            <a:ext cx="4979773" cy="811613"/>
          </a:xfrm>
          <a:solidFill>
            <a:srgbClr val="FFCC99"/>
          </a:solidFill>
        </p:spPr>
        <p:txBody>
          <a:bodyPr>
            <a:normAutofit/>
          </a:bodyPr>
          <a:lstStyle/>
          <a:p>
            <a:pPr algn="ctr"/>
            <a:r>
              <a:rPr lang="ru-RU" sz="2600" b="1" dirty="0" smtClean="0"/>
              <a:t>Мероприятия, предусмотренные Планом</a:t>
            </a:r>
            <a:endParaRPr lang="ru-RU" sz="2600" b="1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6497" y="1576088"/>
            <a:ext cx="6598508" cy="589596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Правовое обеспечение противодействия коррупции и повышению результативности антикоррупционной экспертизы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6497" y="3282214"/>
            <a:ext cx="6598508" cy="57034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Мониторинг эффективности противодействия коррупции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6497" y="4129238"/>
            <a:ext cx="6598508" cy="75322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Профилактика коррупционных правонарушений при прохождении муниципальной службы в органах местного самоуправления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6497" y="5159140"/>
            <a:ext cx="6598508" cy="74114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 smtClean="0"/>
              <a:t>Выполнения Национального плана противодействия коррупции на 2018-2020годы, утвержденного Указом Президента РФ от 29.06.2018 № 378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005" y="0"/>
            <a:ext cx="5506995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497" y="2550695"/>
            <a:ext cx="6598508" cy="606391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dirty="0" smtClean="0"/>
              <a:t>Совершенствование муниципального управления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81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787" y="4762"/>
            <a:ext cx="7159375" cy="1227272"/>
          </a:xfrm>
          <a:solidFill>
            <a:srgbClr val="FFCC99"/>
          </a:solidFill>
        </p:spPr>
        <p:txBody>
          <a:bodyPr tIns="0" anchor="t" anchorCtr="0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2800" dirty="0">
                <a:latin typeface="+mn-lt"/>
              </a:rPr>
              <a:t>Правовое обеспечение противодействия коррупции и повышению результативности антикоррупционной экспертизы</a:t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3568" y="1495168"/>
            <a:ext cx="2557848" cy="518983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целях обеспечения участия независимых экспертов в проведении независимой антикоррупционной экспертизы проектов нормативных правовых актов городского округа Верхняя  Пышма данные проекты размещаются на сайте </a:t>
            </a:r>
            <a:r>
              <a:rPr lang="en-US" dirty="0">
                <a:hlinkClick r:id="rId4"/>
              </a:rPr>
              <a:t>http://movp.ru/anticorruption/anticorruptionexpert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pPr algn="ctr"/>
            <a:r>
              <a:rPr lang="ru-RU" dirty="0" smtClean="0"/>
              <a:t>в информационно-телекоммуникационной сети «Интернет» 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804984" y="3565587"/>
            <a:ext cx="790832" cy="677137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791" y="1495168"/>
            <a:ext cx="2022387" cy="518983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</a:t>
            </a:r>
            <a:r>
              <a:rPr lang="en-US" dirty="0" smtClean="0"/>
              <a:t>I </a:t>
            </a:r>
            <a:r>
              <a:rPr lang="ru-RU" dirty="0" smtClean="0"/>
              <a:t>полугодии 2020 года проведена экспертиза 105 проектов нормативных правовых актов.</a:t>
            </a:r>
            <a:r>
              <a:rPr lang="ru-RU" dirty="0"/>
              <a:t> </a:t>
            </a:r>
            <a:r>
              <a:rPr lang="ru-RU" dirty="0" err="1"/>
              <a:t>Коррупциогенные</a:t>
            </a:r>
            <a:r>
              <a:rPr lang="ru-RU" dirty="0"/>
              <a:t> факторы </a:t>
            </a:r>
            <a:r>
              <a:rPr lang="ru-RU" dirty="0" smtClean="0"/>
              <a:t>не выявлены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43601" y="1495168"/>
            <a:ext cx="2236572" cy="518983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Ежеквартально осуществляется анализ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вступивших в законную силу решений судов о признании недействительными ненормативных правовых актов в органе местного самоуправления, незаконными решений и действий (бездействий) должностных лиц органа местного самоуправления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596" y="1600200"/>
            <a:ext cx="3694668" cy="447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1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6786" y="365126"/>
            <a:ext cx="9987013" cy="712904"/>
          </a:xfrm>
          <a:solidFill>
            <a:srgbClr val="FFCC99"/>
          </a:solidFill>
        </p:spPr>
        <p:txBody>
          <a:bodyPr anchor="t" anchorCtr="0">
            <a:normAutofit fontScale="90000"/>
          </a:bodyPr>
          <a:lstStyle/>
          <a:p>
            <a:r>
              <a:rPr lang="ru-RU" sz="2800" dirty="0">
                <a:latin typeface="+mn-lt"/>
              </a:rPr>
              <a:t>Совершенствование муниципального управления </a:t>
            </a:r>
            <a:br>
              <a:rPr lang="ru-RU" sz="2800" dirty="0">
                <a:latin typeface="+mn-lt"/>
              </a:rPr>
            </a:br>
            <a:endParaRPr lang="ru-RU" sz="2800" dirty="0">
              <a:latin typeface="+mn-lt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366787" cy="139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2151" y="1927654"/>
            <a:ext cx="3888607" cy="15759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ctr"/>
            <a:r>
              <a:rPr lang="ru-RU" dirty="0" smtClean="0"/>
              <a:t>Подведомственными организациями разработаны и утверждены планы по противодействию коррупции </a:t>
            </a:r>
          </a:p>
          <a:p>
            <a:pPr algn="ctr"/>
            <a:r>
              <a:rPr lang="ru-RU" dirty="0" smtClean="0"/>
              <a:t>на 2020 год.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32396" y="1927654"/>
            <a:ext cx="5332396" cy="15759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Консультации с руководителями, заместителя руководителя и должностными лицами, ответственными за профилактику коррупционных и иных правонарушений в подведомственных учреждениях ведутся в рабочем порядке.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72151" y="4167739"/>
            <a:ext cx="9779268" cy="1443790"/>
          </a:xfrm>
          <a:prstGeom prst="rect">
            <a:avLst/>
          </a:prstGeom>
          <a:solidFill>
            <a:srgbClr val="FFCC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600" dirty="0">
                <a:latin typeface="Liberation Serif" panose="02020603050405020304" pitchFamily="18" charset="0"/>
              </a:rPr>
              <a:t>На основании пункта 3 Указа Президента Российской Федерации от 17 апреля 2020 года № 272 «О предоставлении сведений о доходах, расходах, об имуществе и обязательствах имущественного характера за отчетный период с 1 января по 31 декабря 2019»,  Постановлением администрации городского округа Верхняя Пышма от 06.05.2020 № 378 «О предоставлении сведений о доходах, расходах, об имуществе и обязательствах имущественного характера за отчетный период с 1 января по 31 декабря 2019», срок подачи сведений о доходах предоставляются до 1 августа 2020 года. </a:t>
            </a:r>
            <a:endParaRPr lang="ru-RU" sz="1700" dirty="0"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72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4914" y="365126"/>
            <a:ext cx="9938886" cy="568525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Мониторинг эффективности противодействия коррупции 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3"/>
            <a:ext cx="12192000" cy="6853238"/>
          </a:xfrm>
        </p:spPr>
      </p:pic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43276" y="1318661"/>
            <a:ext cx="10193153" cy="866908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В целях обеспечения оперативного сообщения информации о фактах коррупции в органах местного самоуправления граждане и организации имеют возможность: </a:t>
            </a: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1790299" y="2261937"/>
            <a:ext cx="484632" cy="44276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16530" y="3003082"/>
            <a:ext cx="195392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озвонить по «телефону доверия»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272589" y="3003082"/>
            <a:ext cx="195392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/>
              <a:t>з</a:t>
            </a:r>
            <a:r>
              <a:rPr lang="ru-RU" dirty="0" smtClean="0"/>
              <a:t>аписаться на личный прием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553777" y="3003082"/>
            <a:ext cx="3080084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dirty="0" smtClean="0"/>
              <a:t>Направить обращение, жалобу на действие (бездействие) сотрудников через официальный сайт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124748" y="3003082"/>
            <a:ext cx="2011679" cy="119353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«Ящик доверия»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6997566" y="2272197"/>
            <a:ext cx="484632" cy="50950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9721516" y="2272196"/>
            <a:ext cx="616018" cy="509505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061861" y="2261938"/>
            <a:ext cx="484632" cy="519764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16530" y="4803006"/>
            <a:ext cx="10019897" cy="1241659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85000" lnSpcReduction="10000"/>
          </a:bodyPr>
          <a:lstStyle/>
          <a:p>
            <a:r>
              <a:rPr lang="ru-RU" dirty="0"/>
              <a:t>Прием граждан руководством администрации городского округа Верхняя Пышма проводится согласно графику, который утверждается Главой городского округа Верхняя Пышма и размещается на </a:t>
            </a:r>
            <a:r>
              <a:rPr lang="ru-RU" dirty="0" smtClean="0"/>
              <a:t>официальном сайте городского округа Верхняя Пышма. </a:t>
            </a:r>
          </a:p>
          <a:p>
            <a:r>
              <a:rPr lang="ru-RU" dirty="0" smtClean="0"/>
              <a:t>На приемах было принято по личным вопросам в </a:t>
            </a:r>
            <a:r>
              <a:rPr lang="en-US" dirty="0" smtClean="0"/>
              <a:t>I </a:t>
            </a:r>
            <a:r>
              <a:rPr lang="ru-RU" dirty="0" smtClean="0"/>
              <a:t>полугодии 2020 года </a:t>
            </a:r>
            <a:r>
              <a:rPr lang="ru-RU" smtClean="0"/>
              <a:t>– 38 </a:t>
            </a:r>
            <a:r>
              <a:rPr lang="ru-RU" dirty="0" smtClean="0"/>
              <a:t>граждан, и 15 юридических лица. </a:t>
            </a:r>
          </a:p>
          <a:p>
            <a:r>
              <a:rPr lang="ru-RU" dirty="0" smtClean="0"/>
              <a:t>Обращений </a:t>
            </a:r>
            <a:r>
              <a:rPr lang="ru-RU" dirty="0"/>
              <a:t>по вопросам коррупции не поступало. </a:t>
            </a:r>
          </a:p>
        </p:txBody>
      </p:sp>
    </p:spTree>
    <p:extLst>
      <p:ext uri="{BB962C8B-B14F-4D97-AF65-F5344CB8AC3E}">
        <p14:creationId xmlns:p14="http://schemas.microsoft.com/office/powerpoint/2010/main" val="31376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2"/>
            <a:ext cx="12192000" cy="685323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0519" y="365125"/>
            <a:ext cx="10268464" cy="886159"/>
          </a:xfrm>
          <a:solidFill>
            <a:srgbClr val="FFCC99"/>
          </a:solidFill>
        </p:spPr>
        <p:txBody>
          <a:bodyPr anchor="t" anchorCtr="0">
            <a:noAutofit/>
          </a:bodyPr>
          <a:lstStyle/>
          <a:p>
            <a:r>
              <a:rPr lang="ru-RU" sz="2000" b="1" dirty="0" smtClean="0">
                <a:latin typeface="Liberation Serif" panose="02020603050405020304" pitchFamily="18" charset="0"/>
              </a:rPr>
              <a:t>За </a:t>
            </a:r>
            <a:r>
              <a:rPr lang="en-US" sz="2000" b="1" dirty="0">
                <a:latin typeface="Liberation Serif" panose="02020603050405020304" pitchFamily="18" charset="0"/>
              </a:rPr>
              <a:t>I</a:t>
            </a:r>
            <a:r>
              <a:rPr lang="ru-RU" sz="2000" b="1" dirty="0">
                <a:latin typeface="Liberation Serif" panose="02020603050405020304" pitchFamily="18" charset="0"/>
              </a:rPr>
              <a:t> полугодие 2020 года в органы местного самоуправления поступило 628 обращений из них: </a:t>
            </a:r>
            <a:br>
              <a:rPr lang="ru-RU" sz="2000" b="1" dirty="0">
                <a:latin typeface="Liberation Serif" panose="02020603050405020304" pitchFamily="18" charset="0"/>
              </a:rPr>
            </a:br>
            <a:endParaRPr lang="ru-RU" sz="2000" b="1" dirty="0">
              <a:latin typeface="Liberation Serif" panose="02020603050405020304" pitchFamily="18" charset="0"/>
            </a:endParaRPr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892378" y="2114201"/>
            <a:ext cx="3192161" cy="1293142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 anchorCtr="0"/>
          <a:lstStyle/>
          <a:p>
            <a:pPr algn="ctr"/>
            <a:r>
              <a:rPr lang="ru-RU" dirty="0" smtClean="0"/>
              <a:t>В администрацию городского округа Верхняя Пышма - 622 обращения </a:t>
            </a:r>
          </a:p>
          <a:p>
            <a:pPr algn="ctr"/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327557" y="2114200"/>
            <a:ext cx="2208434" cy="12931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Думу городского округа Верхняя Пышма – 6 обращений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79009" y="2114200"/>
            <a:ext cx="2169973" cy="1293143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 Счетную палату городского округа Верхняя Пышма – 0 обращений</a:t>
            </a:r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805880" y="3984859"/>
            <a:ext cx="8143103" cy="27248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>
            <a:normAutofit fontScale="70000" lnSpcReduction="20000"/>
          </a:bodyPr>
          <a:lstStyle/>
          <a:p>
            <a:r>
              <a:rPr lang="ru-RU" sz="2400" dirty="0" smtClean="0">
                <a:solidFill>
                  <a:srgbClr val="7030A0"/>
                </a:solidFill>
                <a:ea typeface="+mj-ea"/>
                <a:cs typeface="+mj-cs"/>
              </a:rPr>
              <a:t>Обращения граждан, </a:t>
            </a:r>
            <a:r>
              <a:rPr lang="ru-RU" sz="2400" dirty="0">
                <a:solidFill>
                  <a:srgbClr val="7030A0"/>
                </a:solidFill>
                <a:ea typeface="+mj-ea"/>
                <a:cs typeface="+mj-cs"/>
              </a:rPr>
              <a:t>содержащие информацию о противоправных действиях муниципальных служащих  органов местного самоуправления коррупционного характера при исполнении ими служебных обязанностей </a:t>
            </a:r>
            <a:r>
              <a:rPr lang="ru-RU" sz="2400" u="sng" dirty="0">
                <a:solidFill>
                  <a:srgbClr val="7030A0"/>
                </a:solidFill>
                <a:ea typeface="+mj-ea"/>
                <a:cs typeface="+mj-cs"/>
              </a:rPr>
              <a:t>не </a:t>
            </a:r>
            <a:r>
              <a:rPr lang="ru-RU" sz="2400" u="sng" dirty="0" smtClean="0">
                <a:solidFill>
                  <a:srgbClr val="7030A0"/>
                </a:solidFill>
                <a:ea typeface="+mj-ea"/>
                <a:cs typeface="+mj-cs"/>
              </a:rPr>
              <a:t>поступали. </a:t>
            </a:r>
          </a:p>
          <a:p>
            <a:r>
              <a:rPr lang="ru-RU" sz="2400" dirty="0" smtClean="0"/>
              <a:t>Мониторинг </a:t>
            </a:r>
            <a:r>
              <a:rPr lang="ru-RU" sz="2400" dirty="0"/>
              <a:t>обращений граждан ведется, информация размещается ежеквартально на сайте городского округа Верхняя Пышма в разделе Обращения граждан/ Обзор обращений http://movp.ru/lobby/lobbyoverview/.</a:t>
            </a:r>
          </a:p>
          <a:p>
            <a:r>
              <a:rPr lang="ru-RU" sz="2400" dirty="0"/>
              <a:t>Подведомственные учреждения администрации городского округа Верхняя Пышма ежеквартально предоставляют в Управление делами администрации городского округа Верхняя Пышма реестр обращений граждан по фактам коррупции. </a:t>
            </a:r>
          </a:p>
          <a:p>
            <a:pPr algn="ctr"/>
            <a:r>
              <a:rPr lang="ru-RU" sz="1600" u="sng" dirty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1600" u="sng" dirty="0">
                <a:solidFill>
                  <a:prstClr val="black"/>
                </a:solidFill>
                <a:ea typeface="+mj-ea"/>
                <a:cs typeface="+mj-cs"/>
              </a:rPr>
            </a:br>
            <a:endParaRPr lang="ru-RU" u="sng" dirty="0"/>
          </a:p>
        </p:txBody>
      </p:sp>
      <p:sp>
        <p:nvSpPr>
          <p:cNvPr id="9" name="Стрелка вниз 8"/>
          <p:cNvSpPr/>
          <p:nvPr/>
        </p:nvSpPr>
        <p:spPr>
          <a:xfrm>
            <a:off x="4856521" y="1448601"/>
            <a:ext cx="1263874" cy="535657"/>
          </a:xfrm>
          <a:prstGeom prst="downArrow">
            <a:avLst>
              <a:gd name="adj1" fmla="val 50000"/>
              <a:gd name="adj2" fmla="val 36159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7710616" y="1482291"/>
            <a:ext cx="1285103" cy="468279"/>
          </a:xfrm>
          <a:prstGeom prst="downArrow">
            <a:avLst>
              <a:gd name="adj1" fmla="val 50000"/>
              <a:gd name="adj2" fmla="val 37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9779009" y="1482291"/>
            <a:ext cx="1613922" cy="468279"/>
          </a:xfrm>
          <a:prstGeom prst="downArrow">
            <a:avLst>
              <a:gd name="adj1" fmla="val 50000"/>
              <a:gd name="adj2" fmla="val 26251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Скругленная соединительная линия 12"/>
          <p:cNvCxnSpPr/>
          <p:nvPr/>
        </p:nvCxnSpPr>
        <p:spPr>
          <a:xfrm rot="16200000" flipH="1">
            <a:off x="2589810" y="3522232"/>
            <a:ext cx="566662" cy="33688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/>
          <p:nvPr/>
        </p:nvCxnSpPr>
        <p:spPr>
          <a:xfrm rot="5400000">
            <a:off x="6485635" y="3587202"/>
            <a:ext cx="566664" cy="206943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кругленная соединительная линия 16"/>
          <p:cNvCxnSpPr/>
          <p:nvPr/>
        </p:nvCxnSpPr>
        <p:spPr>
          <a:xfrm rot="5400000">
            <a:off x="9582563" y="3652171"/>
            <a:ext cx="566665" cy="77002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0" y="2273643"/>
            <a:ext cx="3647677" cy="375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4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3"/>
            <a:ext cx="12192000" cy="685323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6038" y="307374"/>
            <a:ext cx="9967762" cy="626277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r>
              <a:rPr lang="ru-RU" sz="2000" dirty="0" smtClean="0"/>
              <a:t>В целях обеспечения эффективного взаимодействия и институтами гражданского общества и СМИ на официальном сайте городского округа Верхняя Пышма функционируют разделы </a:t>
            </a:r>
            <a:endParaRPr lang="ru-RU" sz="2000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низ 4"/>
          <p:cNvSpPr/>
          <p:nvPr/>
        </p:nvSpPr>
        <p:spPr>
          <a:xfrm>
            <a:off x="1925053" y="1318662"/>
            <a:ext cx="484632" cy="413252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39527" y="1837791"/>
            <a:ext cx="3234089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/>
            <a:r>
              <a:rPr lang="ru-RU" dirty="0" smtClean="0"/>
              <a:t>«Новости», «Объявления», «Региональные новости» 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5727032" y="1318662"/>
            <a:ext cx="442762" cy="413252"/>
          </a:xfrm>
          <a:prstGeom prst="downArrow">
            <a:avLst>
              <a:gd name="adj1" fmla="val 50000"/>
              <a:gd name="adj2" fmla="val 4130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04622" y="1837792"/>
            <a:ext cx="3224464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algn="ctr"/>
            <a:r>
              <a:rPr lang="ru-RU" dirty="0" smtClean="0"/>
              <a:t>«Документы», «Полезные ресурсы</a:t>
            </a:r>
            <a:r>
              <a:rPr lang="ru-RU" dirty="0"/>
              <a:t>», «Баннеры» 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39528" y="2636690"/>
            <a:ext cx="10068026" cy="75140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 fontScale="92500" lnSpcReduction="20000"/>
          </a:bodyPr>
          <a:lstStyle/>
          <a:p>
            <a:pPr algn="ctr"/>
            <a:r>
              <a:rPr lang="ru-RU" dirty="0" smtClean="0"/>
              <a:t>В целях обеспечения размещения информации об антикоррупционной деятельности и прозрачности органов местного самоуправления на официальном сайте городского округа Верхняя Пышма в информационно-телекоммуникационной сети «Интернет» функционируют разделы: </a:t>
            </a: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5650029" y="3513220"/>
            <a:ext cx="519765" cy="500515"/>
          </a:xfrm>
          <a:prstGeom prst="downArrow">
            <a:avLst>
              <a:gd name="adj1" fmla="val 50000"/>
              <a:gd name="adj2" fmla="val 303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06905" y="4138861"/>
            <a:ext cx="10000649" cy="82777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lnSpcReduction="10000"/>
          </a:bodyPr>
          <a:lstStyle/>
          <a:p>
            <a:pPr marL="342900" indent="-342900">
              <a:buAutoNum type="arabicPeriod"/>
            </a:pPr>
            <a:r>
              <a:rPr lang="ru-RU" sz="1700" dirty="0" smtClean="0"/>
              <a:t>«Противодействие коррупции»                              4. «Муниципальный контроль»</a:t>
            </a:r>
          </a:p>
          <a:p>
            <a:pPr marL="342900" indent="-342900">
              <a:buAutoNum type="arabicPeriod"/>
            </a:pPr>
            <a:r>
              <a:rPr lang="ru-RU" sz="1700" dirty="0" smtClean="0"/>
              <a:t>« Нормативные документы»                                   5.  « Обращение граждан»</a:t>
            </a:r>
          </a:p>
          <a:p>
            <a:pPr marL="342900" indent="-342900">
              <a:buAutoNum type="arabicPeriod"/>
            </a:pPr>
            <a:r>
              <a:rPr lang="ru-RU" sz="1700" dirty="0" smtClean="0"/>
              <a:t>«Муниципальные услуги»                                        6. «Общественная безопасность» </a:t>
            </a:r>
            <a:endParaRPr lang="ru-RU" sz="1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06905" y="5505651"/>
            <a:ext cx="10000649" cy="914400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А</a:t>
            </a:r>
            <a:r>
              <a:rPr lang="ru-RU" dirty="0" smtClean="0">
                <a:solidFill>
                  <a:srgbClr val="002060"/>
                </a:solidFill>
              </a:rPr>
              <a:t>ктуализация информации данных разделов осуществляется по мере необходимости на постоянной основе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53168" y="1837791"/>
            <a:ext cx="2479589" cy="577517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dirty="0" smtClean="0"/>
              <a:t>Конкурс </a:t>
            </a:r>
            <a:r>
              <a:rPr lang="ru-RU" sz="1700" dirty="0"/>
              <a:t>«Вместе против коррупции</a:t>
            </a:r>
            <a:r>
              <a:rPr lang="ru-RU" sz="1700" dirty="0" smtClean="0"/>
              <a:t>!» </a:t>
            </a:r>
            <a:endParaRPr lang="ru-RU" sz="1700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9240254" y="1318660"/>
            <a:ext cx="567890" cy="404261"/>
          </a:xfrm>
          <a:prstGeom prst="downArrow">
            <a:avLst>
              <a:gd name="adj1" fmla="val 50000"/>
              <a:gd name="adj2" fmla="val 59524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6412" y="365125"/>
            <a:ext cx="9977387" cy="809157"/>
          </a:xfrm>
          <a:solidFill>
            <a:srgbClr val="FFCC99"/>
          </a:solidFill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Профилактика коррупционных правонарушений при прохождении муниципальной службы в органах местного самоуправления </a:t>
            </a:r>
            <a:br>
              <a:rPr lang="ru-RU" sz="24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ru-RU" sz="2400" dirty="0"/>
          </a:p>
        </p:txBody>
      </p:sp>
      <p:pic>
        <p:nvPicPr>
          <p:cNvPr id="4" name="Рисунок 20" descr="Герб МО 'Верхняя Пышма'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2"/>
            <a:ext cx="1241659" cy="1313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14401" y="1386038"/>
            <a:ext cx="10337532" cy="712270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Муниципальные служащие органов местного самоуправления, руководители муниципальных учреждений  приняли участие: </a:t>
            </a:r>
            <a:endParaRPr lang="ru-RU" dirty="0"/>
          </a:p>
        </p:txBody>
      </p:sp>
      <p:sp>
        <p:nvSpPr>
          <p:cNvPr id="14" name="Стрелка вниз 13"/>
          <p:cNvSpPr/>
          <p:nvPr/>
        </p:nvSpPr>
        <p:spPr>
          <a:xfrm>
            <a:off x="7747727" y="2310063"/>
            <a:ext cx="484632" cy="902043"/>
          </a:xfrm>
          <a:prstGeom prst="down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116594" y="3299254"/>
            <a:ext cx="5795319" cy="323746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С 26 февраля – 19 марта 2020 года в </a:t>
            </a:r>
            <a:r>
              <a:rPr lang="ru-RU" dirty="0" smtClean="0">
                <a:solidFill>
                  <a:srgbClr val="0000FF"/>
                </a:solidFill>
                <a:latin typeface="Liberation Serif" panose="02020603050405020304" pitchFamily="18" charset="0"/>
              </a:rPr>
              <a:t>Администрации </a:t>
            </a:r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городского округа Верхняя Пышма прошли курсы повышения квалификации   по программе: «Вопросы представления сведений о доходах, расходах, об имуществе и обязательствах имущественного характера и заполнения соответствующей формы справки в 2020 году (за отчетный период 2019 год</a:t>
            </a:r>
            <a:r>
              <a:rPr lang="ru-RU" dirty="0" smtClean="0">
                <a:solidFill>
                  <a:srgbClr val="0000FF"/>
                </a:solidFill>
                <a:latin typeface="Liberation Serif" panose="02020603050405020304" pitchFamily="18" charset="0"/>
              </a:rPr>
              <a:t>)».</a:t>
            </a:r>
          </a:p>
          <a:p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Обучение прошли 108 слушателей:</a:t>
            </a:r>
          </a:p>
          <a:p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 - 44 муниципальных служащих;</a:t>
            </a:r>
          </a:p>
          <a:p>
            <a:r>
              <a:rPr lang="ru-RU" dirty="0">
                <a:solidFill>
                  <a:srgbClr val="0000FF"/>
                </a:solidFill>
                <a:latin typeface="Liberation Serif" panose="02020603050405020304" pitchFamily="18" charset="0"/>
              </a:rPr>
              <a:t>- 64 руководителя муниципальных учреждений.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2" y="2421924"/>
            <a:ext cx="5857102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3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</TotalTime>
  <Words>1338</Words>
  <Application>Microsoft Office PowerPoint</Application>
  <PresentationFormat>Широкоэкранный</PresentationFormat>
  <Paragraphs>81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Liberation Serif</vt:lpstr>
      <vt:lpstr>Times New Roman</vt:lpstr>
      <vt:lpstr>Тема Office</vt:lpstr>
      <vt:lpstr>Презентация  О ходе исполнения Плана противодействия коррупции в городском округе Верхняя Пышма  на 2018-2020 годы</vt:lpstr>
      <vt:lpstr>НОРМАТИВНЫЕ ПРАВОВЫЕ АКТЫ:   Указ Президента РФ от 29.06.2018 № 378  «О национальном плане противодействия коррупции на 2018-2020 годы»   </vt:lpstr>
      <vt:lpstr>Мероприятия, предусмотренные Планом</vt:lpstr>
      <vt:lpstr>Правовое обеспечение противодействия коррупции и повышению результативности антикоррупционной экспертизы </vt:lpstr>
      <vt:lpstr>Совершенствование муниципального управления  </vt:lpstr>
      <vt:lpstr>Мониторинг эффективности противодействия коррупции  </vt:lpstr>
      <vt:lpstr>За I полугодие 2020 года в органы местного самоуправления поступило 628 обращений из них:  </vt:lpstr>
      <vt:lpstr>В целях обеспечения эффективного взаимодействия и институтами гражданского общества и СМИ на официальном сайте городского округа Верхняя Пышма функционируют разделы </vt:lpstr>
      <vt:lpstr>Профилактика коррупционных правонарушений при прохождении муниципальной службы в органах местного самоуправления  </vt:lpstr>
      <vt:lpstr>Обеспечение предоставления муниципальными служащими органов местного самоуправления сведений о своих доходах, расходах, об имуществе и обязательствах имущественного характера, а также сведений о доходах, расходах, об имуществе и обязательствах имущественного характера своих супруги (супруга) и несовершеннолетних детей </vt:lpstr>
      <vt:lpstr>Осуществление комплекса организационных, разъяснительных и иных мер по соблюдению муниципальными служащими законодательства Российской Федерации </vt:lpstr>
      <vt:lpstr>Деятельность комиссии по соблюдению к служебному поведению муниципальных служащих, замещающих должности в администрации  городского округа Верхняя Пышма, и урегулированию конфликта интересов</vt:lpstr>
      <vt:lpstr>Выполнение Национального плана противодействия коррупции на 2018-2020 годы,  утвержденного Указом Президента РФ от 29.06.2018 № 378 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О ходе исполнения Плана противодействия коррупции в городском округе Верхняя Пышма на 2018-2020 годы</dc:title>
  <dc:creator>Лукашова Алена Леонидовна</dc:creator>
  <cp:lastModifiedBy>Хусаинова Маргарита Маратовна</cp:lastModifiedBy>
  <cp:revision>79</cp:revision>
  <dcterms:created xsi:type="dcterms:W3CDTF">2019-06-08T08:28:30Z</dcterms:created>
  <dcterms:modified xsi:type="dcterms:W3CDTF">2020-08-03T09:23:38Z</dcterms:modified>
</cp:coreProperties>
</file>