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3" r:id="rId2"/>
    <p:sldId id="1635" r:id="rId3"/>
    <p:sldId id="1189" r:id="rId4"/>
    <p:sldId id="1637" r:id="rId5"/>
    <p:sldId id="1191" r:id="rId6"/>
    <p:sldId id="1069" r:id="rId7"/>
    <p:sldId id="1245" r:id="rId8"/>
    <p:sldId id="1042" r:id="rId9"/>
    <p:sldId id="1792" r:id="rId10"/>
    <p:sldId id="1684" r:id="rId11"/>
    <p:sldId id="1040" r:id="rId12"/>
    <p:sldId id="349" r:id="rId13"/>
    <p:sldId id="1516" r:id="rId14"/>
    <p:sldId id="1658" r:id="rId15"/>
    <p:sldId id="1638" r:id="rId16"/>
    <p:sldId id="1640" r:id="rId17"/>
    <p:sldId id="1672" r:id="rId18"/>
    <p:sldId id="1400" r:id="rId19"/>
    <p:sldId id="1657" r:id="rId20"/>
    <p:sldId id="342" r:id="rId21"/>
    <p:sldId id="258" r:id="rId22"/>
    <p:sldId id="1795" r:id="rId23"/>
    <p:sldId id="1794" r:id="rId24"/>
    <p:sldId id="1074" r:id="rId25"/>
    <p:sldId id="262" r:id="rId26"/>
    <p:sldId id="267" r:id="rId27"/>
    <p:sldId id="26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D8956-F70F-4954-83C1-5480281AECA0}" v="6" dt="2022-08-05T07:13:22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66CBD-3C2A-4E8B-99F0-58AB711787E8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75FCC-243E-424E-A271-74FB41AB7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5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того чтобы заменить изображение:</a:t>
            </a:r>
          </a:p>
          <a:p>
            <a:endParaRPr lang="ru-RU" dirty="0"/>
          </a:p>
          <a:p>
            <a:r>
              <a:rPr lang="ru-RU" dirty="0"/>
              <a:t>Вариант 1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Нажмите правой кнопкой мыши на рисунок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Выберите «Изменить рисунок»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Выберите «Из файла»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Выберите необходимый файл из папки «Изображения»</a:t>
            </a:r>
          </a:p>
          <a:p>
            <a:endParaRPr lang="ru-RU" dirty="0"/>
          </a:p>
          <a:p>
            <a:r>
              <a:rPr lang="ru-RU" dirty="0"/>
              <a:t>Вариант 2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Нажмите правой кнопкой мыши на блок с изображением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Выберите «Формат рисунка»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Выберите «Заливка»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Выберите «Рисунок или текстура»</a:t>
            </a:r>
          </a:p>
          <a:p>
            <a:pPr marL="171450" indent="-171450">
              <a:buFontTx/>
              <a:buChar char="-"/>
            </a:pPr>
            <a:r>
              <a:rPr lang="ru-RU" dirty="0"/>
              <a:t>Выберите необходимый рисунок из папки «Изображения»</a:t>
            </a:r>
          </a:p>
          <a:p>
            <a:pPr marL="171450" indent="-171450">
              <a:buFontTx/>
              <a:buChar char="-"/>
            </a:pPr>
            <a:r>
              <a:rPr lang="ru-RU" dirty="0"/>
              <a:t>Нажмите «Вставить»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FontTx/>
              <a:buNone/>
            </a:pPr>
            <a:r>
              <a:rPr lang="ru-RU" dirty="0"/>
              <a:t>Вариант 3</a:t>
            </a:r>
          </a:p>
          <a:p>
            <a:pPr marL="0" indent="0">
              <a:buFontTx/>
              <a:buNone/>
            </a:pPr>
            <a:r>
              <a:rPr lang="ru-RU" dirty="0"/>
              <a:t>Копируйте изображение со слайдов ниже через буфер обмена</a:t>
            </a:r>
            <a:r>
              <a:rPr lang="en-US" dirty="0"/>
              <a:t> </a:t>
            </a:r>
            <a:r>
              <a:rPr lang="ru-RU" dirty="0"/>
              <a:t>и вставьте на свой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3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8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5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0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9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567A3-BBF3-40C3-9B0E-EE7FDE90F57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9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4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38301-4228-417A-8B0D-124E21BC3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2BB13-E1BC-4490-AE35-9AF53511A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F53AF-89A4-4268-BA87-2C66EC13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2E80D-68A8-492A-9E1C-A42EA484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8144C-D09B-4CC1-8DB2-738E51C9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2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DEF86-70B7-42D1-BF1F-85D6C55F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27A609-4B90-415C-95AA-545D86A9F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DB75B-854F-4B4C-9FBE-BFE465B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AB6D3-BC27-4B39-B33B-412DA9C8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94FF6-8BAF-427D-8FE6-87B6A3AB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7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84626A-8F06-4E53-A189-35A9B41A7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BDAB70-F0F2-4A1A-B8B2-86E285475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F7B1E-3C52-4DC0-B90E-971A38CB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13B7-7EA6-46F9-B020-94C1C1CD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68319-F513-4A27-B897-501C5408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3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3906052-BB93-4A9D-83D9-844459518E4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id="{F88B0A4A-81C2-4AF4-8CDF-D8E32859945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Copyright" hidden="1">
            <a:extLst>
              <a:ext uri="{FF2B5EF4-FFF2-40B4-BE49-F238E27FC236}">
                <a16:creationId xmlns:a16="http://schemas.microsoft.com/office/drawing/2014/main" id="{1858C75B-F07A-482D-9831-0E1B64875A66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reserved.</a:t>
            </a:r>
          </a:p>
        </p:txBody>
      </p:sp>
      <p:sp>
        <p:nvSpPr>
          <p:cNvPr id="15" name="FooterSimple" hidden="1">
            <a:extLst>
              <a:ext uri="{FF2B5EF4-FFF2-40B4-BE49-F238E27FC236}">
                <a16:creationId xmlns:a16="http://schemas.microsoft.com/office/drawing/2014/main" id="{A721DD66-78CF-4C71-9C53-DDE41B927AE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20181031_Обзор проекта маркировки_Добродеев ВГТРК_v1.pptx</a:t>
            </a:r>
          </a:p>
        </p:txBody>
      </p:sp>
    </p:spTree>
    <p:extLst>
      <p:ext uri="{BB962C8B-B14F-4D97-AF65-F5344CB8AC3E}">
        <p14:creationId xmlns:p14="http://schemas.microsoft.com/office/powerpoint/2010/main" val="19930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42D499EF-F77F-4566-8D9F-EE2002539E3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2473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394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493"/>
            <a:ext cx="5133975" cy="989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98"/>
              </a:spcAft>
            </a:pP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Boston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Consulting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698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reserved</a:t>
            </a:r>
            <a:r>
              <a:rPr lang="ru-RU" sz="698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6880"/>
            <a:ext cx="2743200" cy="989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98"/>
              </a:spcAft>
            </a:pPr>
            <a:r>
              <a:rPr lang="ru-RU" sz="698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Рус_Маркировка товаров в РФ для АЕБ.pptx</a:t>
            </a:r>
            <a:endParaRPr lang="ru-RU" sz="698" dirty="0">
              <a:solidFill>
                <a:schemeClr val="bg1">
                  <a:lumMod val="50000"/>
                </a:schemeClr>
              </a:solidFill>
              <a:latin typeface="PT Sans Caption" panose="020B0603020203020204" charset="0"/>
              <a:sym typeface="PT Sans Caption" panose="020B06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A393C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Segoe UI"/>
                <a:cs typeface="Segoe UI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681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0AC40-101B-4DF2-8A97-455BB2BE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EC9B9-80B2-4218-B9D9-6AAF342A6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81490-088B-4BB4-8CA1-9A216710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18D29-8B84-4CFA-9FD9-78260AD4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26CF3-C413-4BF3-85A1-D9D3804E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3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9C0FC-6AF3-497B-A042-A7BB6CC4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AEFC3-338A-4FE3-A5CB-2A88030CC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39523-46DE-43D5-8376-B1225027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8BAEA-0982-40EA-BC10-2274B280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5E34C3-E4A5-4CBA-B142-8649A0EF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6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29E6A-0E92-4F6E-8328-FF4FACAB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B00EF-A7ED-46DD-A5D0-B3F4A7F8F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E3BE29-E7B3-480C-B8D7-DC9296506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9AF30-F09C-4D5C-BFB5-A2A0D6E7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1CB6C8-0CCF-47AB-99F0-B5B3846E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07945A-E3B7-4334-9082-8F317118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5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0F4D7-D645-4583-9738-455E3348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227CE-8101-4CB6-8D86-490E7BB85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1D61DA-DC1C-4E8E-B131-8E55BDA88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A5C50B-75AE-4163-9196-94AFA9A63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9B244C-AD31-4F2D-A426-8AD2C451F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B754CB-8283-48CF-ABF0-38F1C05C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6EC05D-C646-40B5-AF17-8C122D05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0F34B9-FFD8-4605-A104-CC447DBB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0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F9369-FB8A-41B7-94FA-DC85F4C4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697C8-B84E-4E85-8898-F6C2FBE7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D3E56F-26A1-4C9F-8776-2D4820DE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9ADB7-5329-45F2-A2E2-336ED8CE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8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0FBAB0-D663-42C4-92D8-EB98115F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5BE11C-AD66-4436-A0EB-89C85C77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E2C60-E730-4033-B9B9-F0993043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3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32094-A528-4FCE-9576-60831B12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F1A8B-E222-4ADD-A866-690FFF2F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C52807-4FB5-4FC9-886F-34EFF77B0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92264-FE09-474B-A481-4CCBBC87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AC5318-7AF0-4B8A-9A67-0EDB04ED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4D628-8434-4328-8024-ED285AC7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9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65074-A116-4F27-A654-7D8FDE19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DCCCA8-ADA9-4346-9D80-45FE0416D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25631-CCA2-43F7-B98C-2C02DD193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1B899B-7CB4-4E70-AD12-8EC237C1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F79430-260A-46AF-814B-1740F27B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FB0BA4-7D3D-4865-94A7-B99503A0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6038B-4CEA-494B-953D-2CD30F2A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5C4B46-BE08-46CD-94C1-74363F148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065D4-F6A3-4D8A-9F83-B7EFF5A67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CF3E-37BA-48E0-9C1B-6498E0093FD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B4971-871B-4106-8748-A716617AA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94AD5-7C7F-4BBD-8767-E29BEB5A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1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mobile_business/" TargetMode="External"/><Relationship Id="rId2" Type="http://schemas.openxmlformats.org/officeDocument/2006/relationships/hyperlink" Target="https://&#1095;&#1077;&#1089;&#1090;&#1085;&#1099;&#1081;&#1079;&#1085;&#1072;&#1082;.&#1088;&#1092;/edo_lit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upload/%D0%9C%D0%A0_%D0%9E%D1%84%D0%BE%D1%80%D0%BC%D0%BB%D0%B5%D0%BD%D0%B8%D0%B5_%D0%AE%D0%97_%D0%AD%D0%94%D0%9E_%D0%BF%D1%80%D0%B8_%D0%BF%D0%B5%D1%80%D0%B5%D0%B4%D0%B0%D1%87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e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6.png"/><Relationship Id="rId14" Type="http://schemas.openxmlformats.org/officeDocument/2006/relationships/hyperlink" Target="markirovka.ru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hyperlink" Target="https://www.youtube.com/channel/UCkEJSvm2kK7Fc8nznr-oVlQ" TargetMode="External"/><Relationship Id="rId7" Type="http://schemas.openxmlformats.org/officeDocument/2006/relationships/image" Target="../media/image62.emf"/><Relationship Id="rId2" Type="http://schemas.openxmlformats.org/officeDocument/2006/relationships/hyperlink" Target="https://t.me/crptbreaki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hyperlink" Target="https://vk.com/crptec" TargetMode="External"/><Relationship Id="rId10" Type="http://schemas.openxmlformats.org/officeDocument/2006/relationships/image" Target="../media/image65.emf"/><Relationship Id="rId4" Type="http://schemas.openxmlformats.org/officeDocument/2006/relationships/hyperlink" Target="mailto:support@crpt.ru" TargetMode="External"/><Relationship Id="rId9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&#1095;&#1077;&#1089;&#1090;&#1085;&#1099;&#1081;&#1079;&#1085;&#1072;&#1082;.&#1088;&#1092;/business/business-calc/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2.png"/><Relationship Id="rId21" Type="http://schemas.microsoft.com/office/2007/relationships/hdphoto" Target="../media/hdphoto7.wdp"/><Relationship Id="rId7" Type="http://schemas.openxmlformats.org/officeDocument/2006/relationships/image" Target="../media/image25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5" Type="http://schemas.microsoft.com/office/2007/relationships/hdphoto" Target="../media/hdphoto9.wdp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23" Type="http://schemas.microsoft.com/office/2007/relationships/hdphoto" Target="../media/hdphoto8.wdp"/><Relationship Id="rId10" Type="http://schemas.openxmlformats.org/officeDocument/2006/relationships/image" Target="../media/image27.png"/><Relationship Id="rId19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microsoft.com/office/2007/relationships/hdphoto" Target="../media/hdphoto4.wdp"/><Relationship Id="rId22" Type="http://schemas.openxmlformats.org/officeDocument/2006/relationships/image" Target="../media/image34.png"/><Relationship Id="rId27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C4E6B3-83D7-394A-A42D-0C7BBF95AA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5" y="5081"/>
            <a:ext cx="12182965" cy="685291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15B9719-8FC4-F74E-8E14-368DA42C506B}"/>
              </a:ext>
            </a:extLst>
          </p:cNvPr>
          <p:cNvSpPr/>
          <p:nvPr/>
        </p:nvSpPr>
        <p:spPr>
          <a:xfrm>
            <a:off x="9035" y="5081"/>
            <a:ext cx="6095999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highlight>
                <a:srgbClr val="595959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2A364B-D51B-1140-AD46-8A8DF86717A8}"/>
              </a:ext>
            </a:extLst>
          </p:cNvPr>
          <p:cNvSpPr/>
          <p:nvPr/>
        </p:nvSpPr>
        <p:spPr>
          <a:xfrm>
            <a:off x="678095" y="834213"/>
            <a:ext cx="5219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о обороте маркированных товаров</a:t>
            </a: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помощью ЭДО. 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ТГ Молоко и ТГ Упакованная Вода.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1FB577-86C7-C346-97FE-7C40E9BDF49D}"/>
              </a:ext>
            </a:extLst>
          </p:cNvPr>
          <p:cNvCxnSpPr>
            <a:cxnSpLocks/>
          </p:cNvCxnSpPr>
          <p:nvPr/>
        </p:nvCxnSpPr>
        <p:spPr>
          <a:xfrm flipH="1">
            <a:off x="769997" y="3311863"/>
            <a:ext cx="4096288" cy="0"/>
          </a:xfrm>
          <a:prstGeom prst="line">
            <a:avLst/>
          </a:prstGeom>
          <a:ln w="412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F63F70-3EDD-D341-94BE-EA31BA994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289" y="5295109"/>
            <a:ext cx="3920996" cy="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id="{37A3C90E-1357-436C-A387-7CF678DF5B0E}"/>
              </a:ext>
            </a:extLst>
          </p:cNvPr>
          <p:cNvSpPr/>
          <p:nvPr/>
        </p:nvSpPr>
        <p:spPr>
          <a:xfrm>
            <a:off x="202938" y="313762"/>
            <a:ext cx="11786123" cy="7166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 готовности функционала ОСУ у Операторов ЭДО</a:t>
            </a:r>
            <a:endParaRPr lang="x-none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78" y="1226633"/>
            <a:ext cx="9186266" cy="41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1F8C5B-8D78-5B42-8FED-DFD2552072BF}"/>
              </a:ext>
            </a:extLst>
          </p:cNvPr>
          <p:cNvSpPr/>
          <p:nvPr/>
        </p:nvSpPr>
        <p:spPr>
          <a:xfrm>
            <a:off x="6150900" y="1"/>
            <a:ext cx="6096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CBC58-562C-D74C-9D28-40B67C2D0CBF}"/>
              </a:ext>
            </a:extLst>
          </p:cNvPr>
          <p:cNvSpPr txBox="1"/>
          <p:nvPr/>
        </p:nvSpPr>
        <p:spPr>
          <a:xfrm>
            <a:off x="7039128" y="862103"/>
            <a:ext cx="363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Как работать с УПД</a:t>
            </a:r>
            <a:endParaRPr lang="ru-PT" sz="28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437322" y="475484"/>
            <a:ext cx="5415534" cy="5828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Личные кабинеты операторов ЭДО</a:t>
            </a: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— позволяют выполнять все действия по приемке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маркированной продукции. </a:t>
            </a: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 большинства приём документов бесплатный в базовых пакетах!</a:t>
            </a:r>
          </a:p>
          <a:p>
            <a:pPr fontAlgn="base"/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Оператора ЦРПТ – ЭДО </a:t>
            </a:r>
            <a:r>
              <a:rPr lang="ru-RU" b="1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лайт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(бесплатно, с ограничениями) - </a:t>
            </a:r>
            <a:r>
              <a:rPr lang="ru-RU" dirty="0">
                <a:hlinkClick r:id="rId2"/>
              </a:rPr>
              <a:t>https://xn--80ajghhoc2aj1c8b.xn--p1ai/edo_lite/</a:t>
            </a:r>
            <a:r>
              <a:rPr lang="ru-RU" dirty="0"/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Учетное и кассовое ПО</a:t>
            </a: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интегрированное с системами ЭДО — для настройки интеграции с ЭДО необходимо обратиться к поставщику программного продукта</a:t>
            </a:r>
          </a:p>
          <a:p>
            <a:pPr fontAlgn="base"/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мобильное приложение 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 </a:t>
            </a:r>
            <a:r>
              <a:rPr lang="ru-RU" b="1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Знак.Бизнес</a:t>
            </a:r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ru-RU" dirty="0">
                <a:hlinkClick r:id="rId3"/>
              </a:rPr>
              <a:t>https://xn--80ajghhoc2aj1c8b.xn--p1ai/mobile_business/</a:t>
            </a:r>
            <a:r>
              <a:rPr lang="ru-RU" dirty="0"/>
              <a:t> </a:t>
            </a:r>
          </a:p>
          <a:p>
            <a:pPr fontAlgn="base"/>
            <a:endParaRPr lang="ru-RU" b="1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C1A53E-2110-1045-82B5-98CB7806E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407" y="3298033"/>
            <a:ext cx="3700168" cy="27972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AEC5010-C933-0041-A23F-2B7479148832}"/>
              </a:ext>
            </a:extLst>
          </p:cNvPr>
          <p:cNvCxnSpPr>
            <a:cxnSpLocks/>
          </p:cNvCxnSpPr>
          <p:nvPr/>
        </p:nvCxnSpPr>
        <p:spPr>
          <a:xfrm>
            <a:off x="842457" y="4037241"/>
            <a:ext cx="4428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C6CAE637-6CA8-A54E-8CF0-E17ABBC7F252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Сортовой учет на базе виртуального склада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F646B-3DDD-3F4C-8905-84A7C91C7A48}"/>
              </a:ext>
            </a:extLst>
          </p:cNvPr>
          <p:cNvSpPr/>
          <p:nvPr/>
        </p:nvSpPr>
        <p:spPr>
          <a:xfrm>
            <a:off x="516000" y="1279244"/>
            <a:ext cx="10963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Сортовая прослеживаемость </a:t>
            </a:r>
            <a:r>
              <a:rPr lang="ru-RU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прослеживаемость оборота маркированных товаров по сведениям универсальных передаточных документов или других документов, содержащих как сведения об операциях с товарами при указании в них кода товаров и количества передаваемых единиц товара, так и 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экземплярном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разрезе с указанием КИ.</a:t>
            </a:r>
          </a:p>
          <a:p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Виртуальный склад –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 для участников оборота, позволяющий получить</a:t>
            </a:r>
            <a:r>
              <a:rPr lang="en-US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информацию о количественных показателях остатков на балансе и обороте в разрезе 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TIN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продукции</a:t>
            </a:r>
            <a:r>
              <a:rPr lang="en-US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детализацией до документа-регистратора прихода/расхода. (Доступен для ТГ, предусматривающих объёмно-сортовой период 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прослеживаемости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ru-RU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Даты старта:</a:t>
            </a:r>
          </a:p>
          <a:p>
            <a:endParaRPr lang="ru-RU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i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Молоко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с 1 сентября 2022 по 1 июня 2025 (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скоропорт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бессрочно)</a:t>
            </a:r>
          </a:p>
          <a:p>
            <a:r>
              <a:rPr lang="ru-RU" b="1" i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Вода 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с 1 ноября 2022 по 28 февраля 2025</a:t>
            </a:r>
          </a:p>
          <a:p>
            <a:endParaRPr lang="ru-RU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8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id="{37A3C90E-1357-436C-A387-7CF678DF5B0E}"/>
              </a:ext>
            </a:extLst>
          </p:cNvPr>
          <p:cNvSpPr/>
          <p:nvPr/>
        </p:nvSpPr>
        <p:spPr>
          <a:xfrm>
            <a:off x="202938" y="313762"/>
            <a:ext cx="11786123" cy="7166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Демо</a:t>
            </a: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контур: Обработка документов в комбинированном учете, отражение на балансе ВС</a:t>
            </a:r>
            <a:endParaRPr lang="x-none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Рисунок 15" descr="Воспроизвести со сплошной заливкой">
            <a:extLst>
              <a:ext uri="{FF2B5EF4-FFF2-40B4-BE49-F238E27FC236}">
                <a16:creationId xmlns:a16="http://schemas.microsoft.com/office/drawing/2014/main" id="{EAE8AFCB-C741-1144-9FCE-B5A7FCB07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824" y="1327466"/>
            <a:ext cx="300445" cy="251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5F05C6B-2A54-4A93-B1F8-5718F720F785}"/>
              </a:ext>
            </a:extLst>
          </p:cNvPr>
          <p:cNvSpPr txBox="1"/>
          <p:nvPr/>
        </p:nvSpPr>
        <p:spPr>
          <a:xfrm>
            <a:off x="801253" y="1178951"/>
            <a:ext cx="10589489" cy="18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Демо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контур: Склад – реализовано изменение баланса по данным из универсальных документов, в которых одновременно используется объемно-сортовой учет и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экземплярный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но для разных товарных позиций. Если в одной товарной позиции (атрибут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НомСтр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указаны сведения в объемно сортовом и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экземплярном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разрезе, то такой документ будет обработан с ошибкой  (ошибка: 142). Требуется оформить УПД(и) или УКД к отправленному документу, указав сведения в одном виде.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1254" y="4092642"/>
            <a:ext cx="10589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период перевода учёта продукции с объёмно-сортового на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экземплярный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будет поддержана функциональность приёма документов УКД / УКД(и), оформленных к документам УПД / УПД(и), с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экземплярным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указанием КИ, и содержащим объёмно-сортовые показатели по передаче / реализации маркированной продукции.</a:t>
            </a:r>
          </a:p>
        </p:txBody>
      </p:sp>
      <p:pic>
        <p:nvPicPr>
          <p:cNvPr id="20" name="Рисунок 19" descr="Воспроизвести со сплошной заливкой">
            <a:extLst>
              <a:ext uri="{FF2B5EF4-FFF2-40B4-BE49-F238E27FC236}">
                <a16:creationId xmlns:a16="http://schemas.microsoft.com/office/drawing/2014/main" id="{9E5DC4DA-9FB9-49C3-9EBE-21B264F0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007" y="4196748"/>
            <a:ext cx="300445" cy="2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id="{37A3C90E-1357-436C-A387-7CF678DF5B0E}"/>
              </a:ext>
            </a:extLst>
          </p:cNvPr>
          <p:cNvSpPr/>
          <p:nvPr/>
        </p:nvSpPr>
        <p:spPr>
          <a:xfrm>
            <a:off x="202938" y="313762"/>
            <a:ext cx="11786123" cy="7166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Продуктивный контур: включение функционала обработки универсальных документов с ОСУ</a:t>
            </a:r>
            <a:endParaRPr lang="x-none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15496-85C1-354E-A8FB-375E8C48AEC6}"/>
              </a:ext>
            </a:extLst>
          </p:cNvPr>
          <p:cNvSpPr txBox="1"/>
          <p:nvPr/>
        </p:nvSpPr>
        <p:spPr>
          <a:xfrm>
            <a:off x="772269" y="1151806"/>
            <a:ext cx="10889934" cy="83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1 июля 2022 года для участников будет доступен функционал обработки документов  и изменение баланса на виртуальном складе в объемно-сортовом разрезе</a:t>
            </a:r>
            <a:r>
              <a:rPr lang="ru-RU" b="0" i="0" dirty="0">
                <a:solidFill>
                  <a:srgbClr val="172B4D"/>
                </a:solidFill>
                <a:effectLst/>
                <a:latin typeface="-apple-system"/>
              </a:rPr>
              <a:t>. </a:t>
            </a:r>
            <a:endParaRPr lang="ru-RU" dirty="0"/>
          </a:p>
        </p:txBody>
      </p:sp>
      <p:pic>
        <p:nvPicPr>
          <p:cNvPr id="16" name="Рисунок 15" descr="Воспроизвести со сплошной заливкой">
            <a:extLst>
              <a:ext uri="{FF2B5EF4-FFF2-40B4-BE49-F238E27FC236}">
                <a16:creationId xmlns:a16="http://schemas.microsoft.com/office/drawing/2014/main" id="{EAE8AFCB-C741-1144-9FCE-B5A7FCB07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824" y="1327466"/>
            <a:ext cx="300445" cy="2510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9D3F134-AF4D-4788-9328-8D83E471D32D}"/>
              </a:ext>
            </a:extLst>
          </p:cNvPr>
          <p:cNvSpPr txBox="1"/>
          <p:nvPr/>
        </p:nvSpPr>
        <p:spPr>
          <a:xfrm>
            <a:off x="772269" y="2190158"/>
            <a:ext cx="10889934" cy="83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1 сентября для ТГ «Молочная продукция»  и к 1 ноября для ТГ «Вода» накопленные остатки на балансе участников ранее даты обязательной подачи сведений будут обнулены и будет произведен перерасчет</a:t>
            </a:r>
            <a:r>
              <a:rPr lang="ru-RU" dirty="0">
                <a:solidFill>
                  <a:srgbClr val="172B4D"/>
                </a:solidFill>
                <a:latin typeface="-apple-system"/>
              </a:rPr>
              <a:t>. </a:t>
            </a:r>
          </a:p>
        </p:txBody>
      </p:sp>
      <p:pic>
        <p:nvPicPr>
          <p:cNvPr id="28" name="Рисунок 27" descr="Воспроизвести со сплошной заливкой">
            <a:extLst>
              <a:ext uri="{FF2B5EF4-FFF2-40B4-BE49-F238E27FC236}">
                <a16:creationId xmlns:a16="http://schemas.microsoft.com/office/drawing/2014/main" id="{5E27619D-8D1C-4C2E-B8D1-433769202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823" y="2355471"/>
            <a:ext cx="300445" cy="2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6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C6CAE637-6CA8-A54E-8CF0-E17ABBC7F252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/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Передача товара в рамках объемно-сортового разреза учета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F646B-3DDD-3F4C-8905-84A7C91C7A48}"/>
              </a:ext>
            </a:extLst>
          </p:cNvPr>
          <p:cNvSpPr/>
          <p:nvPr/>
        </p:nvSpPr>
        <p:spPr>
          <a:xfrm>
            <a:off x="516000" y="1347469"/>
            <a:ext cx="1075475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В одном документе УПД, УПД(и),УКД,УКД(и) допускается указание сведений о маркированных товарах как 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поэкземплярно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так и в сортовом разрезе; </a:t>
            </a: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По товарной позиции в регулярном выражении необходимо указывать GTIN минимальной потребительской упаковки доступной к реализации. При указании GTIN наборов на баланс виртуального склада будет зачислен GTIN без пересчёта вложенных GTIN, что может повлечь отрицательный остаток на балансе при реализации вложений;</a:t>
            </a: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Для одной товарной позиции в УПД, УПД(и), УКД, УКД(и) допускается указание не более чем одного регулярного выражения;</a:t>
            </a: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•Для отражения в документе информации о маркированной продукции в объёмно-сортовом разрезе учёта используется регулярное выражение: [02][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][37][количество] в единице, подлежащей маркировке. Идентификаторы применения указываются без заключающих скобок;</a:t>
            </a: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заполнения: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присутствует в МЕТОДИЧЕСКИХ РЕКОМЕНДАЦИЯХ ПО ОПИСАНИЮ СВЕДЕНИЙ О ПЕРЕДАЧЕ МАРКИРОВАННЫХ ТОВАРОВ ПРИ ОФОРМЛЕНИИ ЭЛЕКТРОННЫХ ДОКУМЕНТОВ ДЛЯ УВЕДОМЛЕНИЯ ГИС МТ ОБ ОБОРОТЕ МАРКИРОВАННОЙ ПРОДУКЦИИ. Глава 3.5  Стр. 23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D81EAA-E4CB-8592-27DB-B7B3AD8C3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" t="3974"/>
          <a:stretch/>
        </p:blipFill>
        <p:spPr>
          <a:xfrm>
            <a:off x="3369364" y="5148468"/>
            <a:ext cx="5307497" cy="9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C6CAE637-6CA8-A54E-8CF0-E17ABBC7F252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/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Передача товара в рамках объемно-сортового разреза учета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F646B-3DDD-3F4C-8905-84A7C91C7A48}"/>
              </a:ext>
            </a:extLst>
          </p:cNvPr>
          <p:cNvSpPr/>
          <p:nvPr/>
        </p:nvSpPr>
        <p:spPr>
          <a:xfrm>
            <a:off x="516000" y="1347469"/>
            <a:ext cx="107547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По GTIN с признаком весового товара на балансе виртуального склада кол-во будет учитываться в двух ед. измерения: вес (в кг) и кол-во КМ. При этом вес будет заимствоваться из значения, переданного по товарной строке из атрибута &lt;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КолТов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/&gt;;</a:t>
            </a: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Для указания сведений о маркированном товаре в объемно–сортовом разрезе рекомендуется использовать тег «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НомУпак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». Использование атрибутов «КИЗ» и «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ИдентТрансУпак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может повлечь некорректную обработку документа контрагентом;</a:t>
            </a: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присутствует в МЕТОДИЧЕСКИХ РЕКОМЕНДАЦИЯХ ПО ОПИСАНИЮ СВЕДЕНИЙ О ПЕРЕДАЧЕ МАРКИРОВАННЫХ ТОВАРОВ ПРИ ОФОРМЛЕНИИ ЭЛЕКТРОННЫХ ДОКУМЕНТОВ ДЛЯ УВЕДОМЛЕНИЯ ГИС МТ ОБ ОБОРОТЕ МАРКИРОВАННОЙ ПРОДУКЦИИ. Глава 3.5  Стр. 23</a:t>
            </a:r>
          </a:p>
        </p:txBody>
      </p:sp>
    </p:spTree>
    <p:extLst>
      <p:ext uri="{BB962C8B-B14F-4D97-AF65-F5344CB8AC3E}">
        <p14:creationId xmlns:p14="http://schemas.microsoft.com/office/powerpoint/2010/main" val="413905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C6CAE637-6CA8-A54E-8CF0-E17ABBC7F252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указания сведений в </a:t>
            </a:r>
            <a:r>
              <a:rPr lang="en-US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xml</a:t>
            </a: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УПД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CF646B-3DDD-3F4C-8905-84A7C91C7A48}"/>
              </a:ext>
            </a:extLst>
          </p:cNvPr>
          <p:cNvSpPr/>
          <p:nvPr/>
        </p:nvSpPr>
        <p:spPr>
          <a:xfrm>
            <a:off x="516000" y="1279244"/>
            <a:ext cx="1096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экземплярном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разрезе:</a:t>
            </a:r>
            <a:endParaRPr lang="ru-RU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6" y="1847821"/>
            <a:ext cx="8661400" cy="182802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1CF646B-3DDD-3F4C-8905-84A7C91C7A48}"/>
              </a:ext>
            </a:extLst>
          </p:cNvPr>
          <p:cNvSpPr/>
          <p:nvPr/>
        </p:nvSpPr>
        <p:spPr>
          <a:xfrm>
            <a:off x="516000" y="4007576"/>
            <a:ext cx="10963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сортовом разрезе:</a:t>
            </a:r>
            <a:endParaRPr lang="ru-RU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76" y="4376908"/>
            <a:ext cx="104267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6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DDB08A3D-F2DE-2A4E-BAEB-47FA0BA07CE8}"/>
              </a:ext>
            </a:extLst>
          </p:cNvPr>
          <p:cNvSpPr/>
          <p:nvPr/>
        </p:nvSpPr>
        <p:spPr>
          <a:xfrm>
            <a:off x="457200" y="252503"/>
            <a:ext cx="11220450" cy="9441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F903C-0D91-0F43-97C6-E52E19580AA5}"/>
              </a:ext>
            </a:extLst>
          </p:cNvPr>
          <p:cNvSpPr txBox="1"/>
          <p:nvPr/>
        </p:nvSpPr>
        <p:spPr>
          <a:xfrm>
            <a:off x="894522" y="252503"/>
            <a:ext cx="9955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использовать форматы ЭДО для работы с кодами маркировки</a:t>
            </a:r>
            <a:endParaRPr lang="ru-PT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950CC-49D5-4BD0-8A11-8F075AB58F44}"/>
              </a:ext>
            </a:extLst>
          </p:cNvPr>
          <p:cNvSpPr txBox="1"/>
          <p:nvPr/>
        </p:nvSpPr>
        <p:spPr>
          <a:xfrm>
            <a:off x="810294" y="1548998"/>
            <a:ext cx="10335491" cy="5252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сайте Честный Знак опубликованы </a:t>
            </a: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методические рекомендации по работе с ЭДО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содержащие следующую информацию:</a:t>
            </a:r>
          </a:p>
          <a:p>
            <a:pPr>
              <a:spcBef>
                <a:spcPts val="1000"/>
              </a:spcBef>
            </a:pPr>
            <a:endParaRPr lang="ru-RU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Правила указания КМ и заполнение доп. сведений в ЭДО (УПД, УКД, 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УКДи</a:t>
            </a: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Описание требований к ОСУ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Описание  формата КМ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Описание кодов ошибок при обработке документов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указанию инф. о маркированных товарах в еТОРГ-2 (не передается в ГИС МТ)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указанию вида оборота 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ru-RU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указанию причин выбытия</a:t>
            </a:r>
          </a:p>
          <a:p>
            <a:pPr>
              <a:spcBef>
                <a:spcPts val="1000"/>
              </a:spcBef>
            </a:pPr>
            <a:endParaRPr lang="ru-RU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 разработан совместно с Операторами ЭДО, регулярно обновляется по мере изменений в НПА Маркировки и ЭДО, а также развития функциональности ГИС МТ</a:t>
            </a:r>
          </a:p>
        </p:txBody>
      </p:sp>
    </p:spTree>
    <p:extLst>
      <p:ext uri="{BB962C8B-B14F-4D97-AF65-F5344CB8AC3E}">
        <p14:creationId xmlns:p14="http://schemas.microsoft.com/office/powerpoint/2010/main" val="12470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id="{37A3C90E-1357-436C-A387-7CF678DF5B0E}"/>
              </a:ext>
            </a:extLst>
          </p:cNvPr>
          <p:cNvSpPr/>
          <p:nvPr/>
        </p:nvSpPr>
        <p:spPr>
          <a:xfrm>
            <a:off x="202938" y="313762"/>
            <a:ext cx="11786123" cy="7166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ФЛК ЭДО документов с ОСУ, описание возможных ошибок при обработке ГИС</a:t>
            </a:r>
            <a:endParaRPr lang="x-none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 descr="Воспроизвести со сплошной заливкой">
            <a:extLst>
              <a:ext uri="{FF2B5EF4-FFF2-40B4-BE49-F238E27FC236}">
                <a16:creationId xmlns:a16="http://schemas.microsoft.com/office/drawing/2014/main" id="{DDD9981B-7788-4998-A29F-3CB1E0038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563" y="1375894"/>
            <a:ext cx="300445" cy="251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6785" y="5817985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Регулярная ссылка на Методические рекомендации:</a:t>
            </a:r>
          </a:p>
          <a:p>
            <a:pPr algn="just"/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://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/?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ru-RU" sz="1600" b="1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Методические_рекомендации_по_оформлению_документов_ЭДО.html</a:t>
            </a:r>
            <a:endParaRPr lang="ru-RU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6563" y="2126170"/>
          <a:ext cx="10515600" cy="335695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2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3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Код ошибки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Описание ошибки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/>
                        <a:t>Рекомендации по исправлению</a:t>
                      </a:r>
                      <a:endParaRPr lang="ru-RU" sz="1400" kern="120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/>
                        <a:t>06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Код товара &lt;искомый </a:t>
                      </a:r>
                      <a:r>
                        <a:rPr lang="en-US" sz="1400" kern="1200" dirty="0"/>
                        <a:t>GTIN</a:t>
                      </a:r>
                      <a:r>
                        <a:rPr lang="ru-RU" sz="1400" kern="1200" dirty="0"/>
                        <a:t>&gt; не найден в базе данных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/>
                        <a:t>Указанный </a:t>
                      </a:r>
                      <a:r>
                        <a:rPr lang="en-US" sz="1400" kern="1200"/>
                        <a:t>GTIN</a:t>
                      </a:r>
                      <a:r>
                        <a:rPr lang="ru-RU" sz="1400" kern="1200"/>
                        <a:t> должен быть описан в карточке КМТ</a:t>
                      </a:r>
                      <a:endParaRPr lang="ru-RU" sz="1400" kern="120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141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Товарная группа в карточке товара $</a:t>
                      </a:r>
                      <a:r>
                        <a:rPr lang="ru-RU" sz="1400" kern="1200" dirty="0" err="1"/>
                        <a:t>gtin</a:t>
                      </a:r>
                      <a:r>
                        <a:rPr lang="ru-RU" sz="1400" kern="1200" dirty="0"/>
                        <a:t> не подходит для Объемно-сортового учёта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Использование объемно-сортовой вид передачи сведений для ТГ регламентируется  соответствующими Постановлениями Правительства РФ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71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В документе  для одной товарной позиции невозможно одновременно использовать </a:t>
                      </a:r>
                      <a:r>
                        <a:rPr lang="ru-RU" sz="1400" kern="1200" dirty="0" err="1"/>
                        <a:t>поэкземплярный</a:t>
                      </a:r>
                      <a:r>
                        <a:rPr lang="ru-RU" sz="1400" kern="1200" dirty="0"/>
                        <a:t> и сортовой разрез сведений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kern="1200" dirty="0"/>
                        <a:t>Временное ограничение </a:t>
                      </a:r>
                      <a:r>
                        <a:rPr lang="ru-RU" sz="1400" kern="1200" dirty="0"/>
                        <a:t>до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наступления переходного периода подачи сведений от сортового к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экземплярному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разрезу. 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143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Сведения о маркированных товарах в документе должны передаваться аналогично родительскому УПД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Для УКД необходимо использовать такой же разрез сведений как в родительском УПД. Например: если в исходном УПД сведения в сортовом разрезе, то УКД оформляется в сортовом разрезе</a:t>
                      </a:r>
                      <a:endParaRPr lang="ru-RU" sz="1400" kern="1200" dirty="0">
                        <a:solidFill>
                          <a:srgbClr val="172B4D"/>
                        </a:solidFill>
                        <a:latin typeface="-apple-system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3763" y="1206538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 6.3 Методических рекомендаций:  Проверка документа УПД в объемно-сортовом виде сведений и описание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123382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7">
            <a:extLst>
              <a:ext uri="{FF2B5EF4-FFF2-40B4-BE49-F238E27FC236}">
                <a16:creationId xmlns:a16="http://schemas.microsoft.com/office/drawing/2014/main" id="{1466B919-37EC-4A92-A141-E8DEDEDE3533}"/>
              </a:ext>
            </a:extLst>
          </p:cNvPr>
          <p:cNvCxnSpPr>
            <a:cxnSpLocks/>
          </p:cNvCxnSpPr>
          <p:nvPr/>
        </p:nvCxnSpPr>
        <p:spPr>
          <a:xfrm flipV="1">
            <a:off x="1388257" y="2835514"/>
            <a:ext cx="9267752" cy="92224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40">
            <a:extLst>
              <a:ext uri="{FF2B5EF4-FFF2-40B4-BE49-F238E27FC236}">
                <a16:creationId xmlns:a16="http://schemas.microsoft.com/office/drawing/2014/main" id="{8FDB78E9-A58C-4DF4-8A44-83D4F24BDBD6}"/>
              </a:ext>
            </a:extLst>
          </p:cNvPr>
          <p:cNvSpPr/>
          <p:nvPr/>
        </p:nvSpPr>
        <p:spPr>
          <a:xfrm>
            <a:off x="2734137" y="2695814"/>
            <a:ext cx="2989836" cy="279400"/>
          </a:xfrm>
          <a:custGeom>
            <a:avLst/>
            <a:gdLst/>
            <a:ahLst/>
            <a:cxnLst/>
            <a:rect l="l" t="t" r="r" b="b"/>
            <a:pathLst>
              <a:path w="1504315" h="279400">
                <a:moveTo>
                  <a:pt x="1441450" y="0"/>
                </a:moveTo>
                <a:lnTo>
                  <a:pt x="62737" y="0"/>
                </a:lnTo>
                <a:lnTo>
                  <a:pt x="38308" y="4927"/>
                </a:lnTo>
                <a:lnTo>
                  <a:pt x="18367" y="18367"/>
                </a:lnTo>
                <a:lnTo>
                  <a:pt x="4927" y="38308"/>
                </a:lnTo>
                <a:lnTo>
                  <a:pt x="0" y="62737"/>
                </a:lnTo>
                <a:lnTo>
                  <a:pt x="0" y="216153"/>
                </a:lnTo>
                <a:lnTo>
                  <a:pt x="4927" y="240583"/>
                </a:lnTo>
                <a:lnTo>
                  <a:pt x="18367" y="260524"/>
                </a:lnTo>
                <a:lnTo>
                  <a:pt x="38308" y="273964"/>
                </a:lnTo>
                <a:lnTo>
                  <a:pt x="62737" y="278891"/>
                </a:lnTo>
                <a:lnTo>
                  <a:pt x="1441450" y="278891"/>
                </a:lnTo>
                <a:lnTo>
                  <a:pt x="1465879" y="273964"/>
                </a:lnTo>
                <a:lnTo>
                  <a:pt x="1485820" y="260524"/>
                </a:lnTo>
                <a:lnTo>
                  <a:pt x="1499260" y="240583"/>
                </a:lnTo>
                <a:lnTo>
                  <a:pt x="1504188" y="216153"/>
                </a:lnTo>
                <a:lnTo>
                  <a:pt x="1504188" y="62737"/>
                </a:lnTo>
                <a:lnTo>
                  <a:pt x="1499260" y="38308"/>
                </a:lnTo>
                <a:lnTo>
                  <a:pt x="1485820" y="18367"/>
                </a:lnTo>
                <a:lnTo>
                  <a:pt x="1465879" y="4927"/>
                </a:lnTo>
                <a:lnTo>
                  <a:pt x="1441450" y="0"/>
                </a:lnTo>
                <a:close/>
              </a:path>
            </a:pathLst>
          </a:custGeom>
          <a:solidFill>
            <a:srgbClr val="F6F5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38F909F-F8D9-C243-9B93-0EB69F36DBE6}"/>
              </a:ext>
            </a:extLst>
          </p:cNvPr>
          <p:cNvSpPr/>
          <p:nvPr/>
        </p:nvSpPr>
        <p:spPr>
          <a:xfrm>
            <a:off x="338163" y="329756"/>
            <a:ext cx="10743967" cy="593376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67500" rIns="67500" bIns="67500" rtlCol="0" anchor="ctr"/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Прослеживаемость движения маркированного товара в ТГ Молоко и ТГ Упакованная вода</a:t>
            </a:r>
            <a:endParaRPr lang="en-RU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05B62B99-A0B9-49A4-A5AC-F842F2C65703}"/>
              </a:ext>
            </a:extLst>
          </p:cNvPr>
          <p:cNvSpPr txBox="1"/>
          <p:nvPr/>
        </p:nvSpPr>
        <p:spPr>
          <a:xfrm>
            <a:off x="2119268" y="2718173"/>
            <a:ext cx="4300855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6C6D70"/>
                </a:solidFill>
                <a:latin typeface="Arial"/>
                <a:cs typeface="Arial"/>
              </a:rPr>
              <a:t>С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1 </a:t>
            </a:r>
            <a:r>
              <a:rPr sz="1200" b="1" spc="-30" dirty="0" err="1">
                <a:solidFill>
                  <a:srgbClr val="6C6D70"/>
                </a:solidFill>
                <a:latin typeface="Arial"/>
                <a:cs typeface="Arial"/>
              </a:rPr>
              <a:t>сентября</a:t>
            </a:r>
            <a:r>
              <a:rPr sz="1200" b="1" spc="-3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2022</a:t>
            </a:r>
            <a:r>
              <a:rPr lang="ru-RU" sz="1200" b="1" spc="20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Объемно-сортовой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учет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в </a:t>
            </a:r>
            <a:r>
              <a:rPr sz="1000" spc="-35" dirty="0">
                <a:solidFill>
                  <a:srgbClr val="6C6D70"/>
                </a:solidFill>
                <a:latin typeface="Arial"/>
                <a:cs typeface="Arial"/>
              </a:rPr>
              <a:t>эУПД </a:t>
            </a:r>
            <a:r>
              <a:rPr sz="1000" spc="15" dirty="0">
                <a:solidFill>
                  <a:srgbClr val="6C6D70"/>
                </a:solidFill>
                <a:latin typeface="Arial"/>
                <a:cs typeface="Arial"/>
              </a:rPr>
              <a:t>(нужно </a:t>
            </a:r>
            <a:r>
              <a:rPr sz="1000" spc="-25" dirty="0">
                <a:solidFill>
                  <a:srgbClr val="6C6D70"/>
                </a:solidFill>
                <a:latin typeface="Arial"/>
                <a:cs typeface="Arial"/>
              </a:rPr>
              <a:t>подавать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электронный документ  </a:t>
            </a:r>
            <a:r>
              <a:rPr sz="1000" spc="-30" dirty="0">
                <a:solidFill>
                  <a:srgbClr val="6C6D70"/>
                </a:solidFill>
                <a:latin typeface="Arial"/>
                <a:cs typeface="Arial"/>
              </a:rPr>
              <a:t>УПД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в </a:t>
            </a:r>
            <a:r>
              <a:rPr sz="1000" spc="-35" dirty="0">
                <a:solidFill>
                  <a:srgbClr val="6C6D70"/>
                </a:solidFill>
                <a:latin typeface="Arial"/>
                <a:cs typeface="Arial"/>
              </a:rPr>
              <a:t>формате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доп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или </a:t>
            </a:r>
            <a:r>
              <a:rPr sz="1000" spc="-25" dirty="0">
                <a:solidFill>
                  <a:srgbClr val="6C6D70"/>
                </a:solidFill>
                <a:latin typeface="Arial"/>
                <a:cs typeface="Arial"/>
              </a:rPr>
              <a:t>счфдоп) </a:t>
            </a:r>
            <a:r>
              <a:rPr sz="1000" spc="20" dirty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вывод </a:t>
            </a: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из оборота </a:t>
            </a:r>
            <a:r>
              <a:rPr sz="1000" spc="25" dirty="0">
                <a:solidFill>
                  <a:srgbClr val="6C6D70"/>
                </a:solidFill>
                <a:latin typeface="Arial"/>
                <a:cs typeface="Arial"/>
              </a:rPr>
              <a:t>по </a:t>
            </a: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причинам,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не  </a:t>
            </a:r>
            <a:r>
              <a:rPr sz="1000" spc="-15" dirty="0">
                <a:solidFill>
                  <a:srgbClr val="6C6D70"/>
                </a:solidFill>
                <a:latin typeface="Arial"/>
                <a:cs typeface="Arial"/>
              </a:rPr>
              <a:t>связанным </a:t>
            </a:r>
            <a:r>
              <a:rPr sz="1000" spc="-40" dirty="0">
                <a:solidFill>
                  <a:srgbClr val="6C6D70"/>
                </a:solidFill>
                <a:latin typeface="Arial"/>
                <a:cs typeface="Arial"/>
              </a:rPr>
              <a:t>с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продажей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через </a:t>
            </a:r>
            <a:r>
              <a:rPr sz="1000" spc="-40" dirty="0">
                <a:solidFill>
                  <a:srgbClr val="6C6D70"/>
                </a:solidFill>
                <a:latin typeface="Arial"/>
                <a:cs typeface="Arial"/>
              </a:rPr>
              <a:t>ККТ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в </a:t>
            </a:r>
            <a:r>
              <a:rPr sz="1000" spc="5" dirty="0" err="1">
                <a:solidFill>
                  <a:srgbClr val="6C6D70"/>
                </a:solidFill>
                <a:latin typeface="Arial"/>
                <a:cs typeface="Arial"/>
              </a:rPr>
              <a:t>объемно-сортовом</a:t>
            </a:r>
            <a:r>
              <a:rPr sz="1000" spc="12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00" spc="-20" dirty="0" err="1">
                <a:solidFill>
                  <a:srgbClr val="6C6D70"/>
                </a:solidFill>
                <a:latin typeface="Arial"/>
                <a:cs typeface="Arial"/>
              </a:rPr>
              <a:t>виде</a:t>
            </a:r>
            <a:r>
              <a:rPr lang="ru-RU" sz="1000" spc="-20" dirty="0">
                <a:solidFill>
                  <a:srgbClr val="6C6D70"/>
                </a:solidFill>
                <a:latin typeface="Arial"/>
                <a:cs typeface="Arial"/>
              </a:rPr>
              <a:t>.    </a:t>
            </a: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1000" b="1" spc="-20" dirty="0">
                <a:solidFill>
                  <a:srgbClr val="6C6D70"/>
                </a:solidFill>
                <a:latin typeface="Arial"/>
                <a:cs typeface="Arial"/>
              </a:rPr>
              <a:t>С 1 декабря 2023  для </a:t>
            </a:r>
            <a:r>
              <a:rPr lang="ru-RU" sz="1000" b="1" i="0" dirty="0">
                <a:solidFill>
                  <a:srgbClr val="363634"/>
                </a:solidFill>
                <a:effectLst/>
                <a:latin typeface="Circe"/>
              </a:rPr>
              <a:t>сегмента </a:t>
            </a:r>
            <a:r>
              <a:rPr lang="ru-RU" sz="1000" b="1" i="0" dirty="0" err="1">
                <a:solidFill>
                  <a:srgbClr val="363634"/>
                </a:solidFill>
                <a:effectLst/>
                <a:latin typeface="Circe"/>
              </a:rPr>
              <a:t>HoReCa</a:t>
            </a:r>
            <a:r>
              <a:rPr lang="ru-RU" sz="1000" b="1" i="0" dirty="0">
                <a:solidFill>
                  <a:srgbClr val="363634"/>
                </a:solidFill>
                <a:effectLst/>
                <a:latin typeface="Circe"/>
              </a:rPr>
              <a:t> и фермеры.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8FDF529A-85F2-4CEA-9A1C-6B1080EE4F2C}"/>
              </a:ext>
            </a:extLst>
          </p:cNvPr>
          <p:cNvSpPr/>
          <p:nvPr/>
        </p:nvSpPr>
        <p:spPr>
          <a:xfrm>
            <a:off x="7461397" y="2685787"/>
            <a:ext cx="2982595" cy="279400"/>
          </a:xfrm>
          <a:custGeom>
            <a:avLst/>
            <a:gdLst/>
            <a:ahLst/>
            <a:cxnLst/>
            <a:rect l="l" t="t" r="r" b="b"/>
            <a:pathLst>
              <a:path w="2982595" h="279400">
                <a:moveTo>
                  <a:pt x="2919729" y="0"/>
                </a:moveTo>
                <a:lnTo>
                  <a:pt x="62737" y="0"/>
                </a:lnTo>
                <a:lnTo>
                  <a:pt x="38308" y="4927"/>
                </a:lnTo>
                <a:lnTo>
                  <a:pt x="18367" y="18367"/>
                </a:lnTo>
                <a:lnTo>
                  <a:pt x="4927" y="38308"/>
                </a:lnTo>
                <a:lnTo>
                  <a:pt x="0" y="62738"/>
                </a:lnTo>
                <a:lnTo>
                  <a:pt x="0" y="216154"/>
                </a:lnTo>
                <a:lnTo>
                  <a:pt x="4927" y="240583"/>
                </a:lnTo>
                <a:lnTo>
                  <a:pt x="18367" y="260524"/>
                </a:lnTo>
                <a:lnTo>
                  <a:pt x="38308" y="273964"/>
                </a:lnTo>
                <a:lnTo>
                  <a:pt x="62737" y="278892"/>
                </a:lnTo>
                <a:lnTo>
                  <a:pt x="2919729" y="278892"/>
                </a:lnTo>
                <a:lnTo>
                  <a:pt x="2944159" y="273964"/>
                </a:lnTo>
                <a:lnTo>
                  <a:pt x="2964100" y="260524"/>
                </a:lnTo>
                <a:lnTo>
                  <a:pt x="2977540" y="240583"/>
                </a:lnTo>
                <a:lnTo>
                  <a:pt x="2982467" y="216154"/>
                </a:lnTo>
                <a:lnTo>
                  <a:pt x="2982467" y="62738"/>
                </a:lnTo>
                <a:lnTo>
                  <a:pt x="2977540" y="38308"/>
                </a:lnTo>
                <a:lnTo>
                  <a:pt x="2964100" y="18367"/>
                </a:lnTo>
                <a:lnTo>
                  <a:pt x="2944159" y="4927"/>
                </a:lnTo>
                <a:lnTo>
                  <a:pt x="2919729" y="0"/>
                </a:lnTo>
                <a:close/>
              </a:path>
            </a:pathLst>
          </a:custGeom>
          <a:solidFill>
            <a:srgbClr val="F6F5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2CA5B692-208D-4853-8872-234A3372B664}"/>
              </a:ext>
            </a:extLst>
          </p:cNvPr>
          <p:cNvSpPr txBox="1"/>
          <p:nvPr/>
        </p:nvSpPr>
        <p:spPr>
          <a:xfrm>
            <a:off x="7010420" y="2718173"/>
            <a:ext cx="3883660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6C6D70"/>
                </a:solidFill>
                <a:latin typeface="Arial"/>
                <a:cs typeface="Arial"/>
              </a:rPr>
              <a:t>С 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1 </a:t>
            </a:r>
            <a:r>
              <a:rPr lang="ru-RU" sz="1200" b="1" spc="-5" dirty="0">
                <a:solidFill>
                  <a:srgbClr val="6C6D70"/>
                </a:solidFill>
                <a:latin typeface="Arial"/>
                <a:cs typeface="Arial"/>
              </a:rPr>
              <a:t>июня</a:t>
            </a:r>
            <a:r>
              <a:rPr sz="1200" b="1" spc="-155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6C6D70"/>
                </a:solidFill>
                <a:latin typeface="Arial"/>
                <a:cs typeface="Arial"/>
              </a:rPr>
              <a:t>202</a:t>
            </a:r>
            <a:r>
              <a:rPr lang="ru-RU" sz="1200" b="1" spc="20" dirty="0">
                <a:solidFill>
                  <a:srgbClr val="6C6D70"/>
                </a:solidFill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Поэкземплярный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учет </a:t>
            </a:r>
            <a:r>
              <a:rPr sz="1000" spc="-50" dirty="0">
                <a:solidFill>
                  <a:srgbClr val="6C6D70"/>
                </a:solidFill>
                <a:latin typeface="Arial"/>
                <a:cs typeface="Arial"/>
              </a:rPr>
              <a:t>для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продукции, </a:t>
            </a:r>
            <a:r>
              <a:rPr sz="1000" spc="-95" dirty="0">
                <a:solidFill>
                  <a:srgbClr val="6C6D70"/>
                </a:solidFill>
                <a:latin typeface="Arial"/>
                <a:cs typeface="Arial"/>
              </a:rPr>
              <a:t>СГ </a:t>
            </a:r>
            <a:r>
              <a:rPr sz="1000" spc="15" dirty="0">
                <a:solidFill>
                  <a:srgbClr val="6C6D70"/>
                </a:solidFill>
                <a:latin typeface="Arial"/>
                <a:cs typeface="Arial"/>
              </a:rPr>
              <a:t>которой </a:t>
            </a:r>
            <a:r>
              <a:rPr sz="1000" spc="-25" dirty="0">
                <a:solidFill>
                  <a:srgbClr val="6C6D70"/>
                </a:solidFill>
                <a:latin typeface="Arial"/>
                <a:cs typeface="Arial"/>
              </a:rPr>
              <a:t>более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40 </a:t>
            </a:r>
            <a:r>
              <a:rPr sz="1000" spc="-15" dirty="0">
                <a:solidFill>
                  <a:srgbClr val="6C6D70"/>
                </a:solidFill>
                <a:latin typeface="Arial"/>
                <a:cs typeface="Arial"/>
              </a:rPr>
              <a:t>суток.  </a:t>
            </a:r>
            <a:r>
              <a:rPr sz="1000" spc="-30" dirty="0">
                <a:solidFill>
                  <a:srgbClr val="6C6D70"/>
                </a:solidFill>
                <a:latin typeface="Arial"/>
                <a:cs typeface="Arial"/>
              </a:rPr>
              <a:t>Для </a:t>
            </a:r>
            <a:r>
              <a:rPr sz="1000" spc="5" dirty="0">
                <a:solidFill>
                  <a:srgbClr val="6C6D70"/>
                </a:solidFill>
                <a:latin typeface="Arial"/>
                <a:cs typeface="Arial"/>
              </a:rPr>
              <a:t>продукции,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со </a:t>
            </a:r>
            <a:r>
              <a:rPr sz="1000" spc="-95" dirty="0">
                <a:solidFill>
                  <a:srgbClr val="6C6D70"/>
                </a:solidFill>
                <a:latin typeface="Arial"/>
                <a:cs typeface="Arial"/>
              </a:rPr>
              <a:t>СГ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40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суток </a:t>
            </a:r>
            <a:r>
              <a:rPr sz="1000" spc="20" dirty="0">
                <a:solidFill>
                  <a:srgbClr val="6C6D70"/>
                </a:solidFill>
                <a:latin typeface="Arial"/>
                <a:cs typeface="Arial"/>
              </a:rPr>
              <a:t>и </a:t>
            </a:r>
            <a:r>
              <a:rPr sz="1000" spc="-20" dirty="0">
                <a:solidFill>
                  <a:srgbClr val="6C6D70"/>
                </a:solidFill>
                <a:latin typeface="Arial"/>
                <a:cs typeface="Arial"/>
              </a:rPr>
              <a:t>менее </a:t>
            </a:r>
            <a:r>
              <a:rPr sz="1000" spc="-5" dirty="0">
                <a:solidFill>
                  <a:srgbClr val="6C6D70"/>
                </a:solidFill>
                <a:latin typeface="Arial"/>
                <a:cs typeface="Arial"/>
              </a:rPr>
              <a:t>поэкземплярный </a:t>
            </a:r>
            <a:r>
              <a:rPr sz="1000" spc="15" dirty="0">
                <a:solidFill>
                  <a:srgbClr val="6C6D70"/>
                </a:solidFill>
                <a:latin typeface="Arial"/>
                <a:cs typeface="Arial"/>
              </a:rPr>
              <a:t>режим  </a:t>
            </a:r>
            <a:r>
              <a:rPr sz="1000" spc="-10" dirty="0">
                <a:solidFill>
                  <a:srgbClr val="6C6D70"/>
                </a:solidFill>
                <a:latin typeface="Arial"/>
                <a:cs typeface="Arial"/>
              </a:rPr>
              <a:t>не </a:t>
            </a:r>
            <a:r>
              <a:rPr sz="1000" spc="-35" dirty="0">
                <a:solidFill>
                  <a:srgbClr val="6C6D70"/>
                </a:solidFill>
                <a:latin typeface="Arial"/>
                <a:cs typeface="Arial"/>
              </a:rPr>
              <a:t>наступает (действует</a:t>
            </a:r>
            <a:r>
              <a:rPr sz="1000" spc="114" dirty="0">
                <a:solidFill>
                  <a:srgbClr val="6C6D7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C6D70"/>
                </a:solidFill>
                <a:latin typeface="Arial"/>
                <a:cs typeface="Arial"/>
              </a:rPr>
              <a:t>объемно-сортовой)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9" name="object 43">
            <a:extLst>
              <a:ext uri="{FF2B5EF4-FFF2-40B4-BE49-F238E27FC236}">
                <a16:creationId xmlns:a16="http://schemas.microsoft.com/office/drawing/2014/main" id="{54BB8801-192E-406A-959D-81A27A6C5C84}"/>
              </a:ext>
            </a:extLst>
          </p:cNvPr>
          <p:cNvSpPr txBox="1">
            <a:spLocks noGrp="1"/>
          </p:cNvSpPr>
          <p:nvPr/>
        </p:nvSpPr>
        <p:spPr>
          <a:xfrm>
            <a:off x="11200828" y="6471839"/>
            <a:ext cx="151765" cy="1892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rgbClr val="7E7E7E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pc="35" dirty="0"/>
              <a:t>2</a:t>
            </a:r>
          </a:p>
        </p:txBody>
      </p:sp>
      <p:sp>
        <p:nvSpPr>
          <p:cNvPr id="49" name="Rounded Rectangle 31">
            <a:extLst>
              <a:ext uri="{FF2B5EF4-FFF2-40B4-BE49-F238E27FC236}">
                <a16:creationId xmlns:a16="http://schemas.microsoft.com/office/drawing/2014/main" id="{B68B9F5A-6B11-4C81-A6F0-99A8305F7938}"/>
              </a:ext>
            </a:extLst>
          </p:cNvPr>
          <p:cNvSpPr/>
          <p:nvPr/>
        </p:nvSpPr>
        <p:spPr>
          <a:xfrm>
            <a:off x="202329" y="1714124"/>
            <a:ext cx="2789349" cy="512239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67500" rIns="67500" bIns="67500" rtlCol="0" anchor="ctr"/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ТГ Молоко</a:t>
            </a:r>
            <a:endParaRPr lang="en-RU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ounded Rectangle 31">
            <a:extLst>
              <a:ext uri="{FF2B5EF4-FFF2-40B4-BE49-F238E27FC236}">
                <a16:creationId xmlns:a16="http://schemas.microsoft.com/office/drawing/2014/main" id="{9EACD6BC-B140-4C0C-9D52-A0B037F56E79}"/>
              </a:ext>
            </a:extLst>
          </p:cNvPr>
          <p:cNvSpPr/>
          <p:nvPr/>
        </p:nvSpPr>
        <p:spPr>
          <a:xfrm>
            <a:off x="212268" y="4492262"/>
            <a:ext cx="2789349" cy="595097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67500" rIns="67500" bIns="67500" rtlCol="0" anchor="ctr"/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ТГ Упакованная вода</a:t>
            </a:r>
            <a:endParaRPr lang="en-RU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ounded Rectangle 167">
            <a:extLst>
              <a:ext uri="{FF2B5EF4-FFF2-40B4-BE49-F238E27FC236}">
                <a16:creationId xmlns:a16="http://schemas.microsoft.com/office/drawing/2014/main" id="{51EC61BC-CF83-4271-94BA-851159A2AC04}"/>
              </a:ext>
            </a:extLst>
          </p:cNvPr>
          <p:cNvSpPr/>
          <p:nvPr/>
        </p:nvSpPr>
        <p:spPr>
          <a:xfrm>
            <a:off x="487250" y="5213356"/>
            <a:ext cx="1262555" cy="1280887"/>
          </a:xfrm>
          <a:prstGeom prst="roundRect">
            <a:avLst>
              <a:gd name="adj" fmla="val 7708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id="{2D1BA31D-BC8E-4F50-95F2-2592710F2134}"/>
              </a:ext>
            </a:extLst>
          </p:cNvPr>
          <p:cNvSpPr/>
          <p:nvPr/>
        </p:nvSpPr>
        <p:spPr>
          <a:xfrm>
            <a:off x="2081929" y="5843926"/>
            <a:ext cx="4928491" cy="923330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spc="-5" dirty="0">
                <a:solidFill>
                  <a:srgbClr val="6C6D70"/>
                </a:solidFill>
                <a:latin typeface="Arial"/>
                <a:cs typeface="Arial"/>
              </a:rPr>
              <a:t>Обязательный электронный документооборот - объёмно-сортовой учёт по УПД. </a:t>
            </a:r>
          </a:p>
          <a:p>
            <a:pPr algn="ctr"/>
            <a:r>
              <a:rPr lang="ru-RU" sz="1000" spc="-5" dirty="0">
                <a:solidFill>
                  <a:srgbClr val="6C6D70"/>
                </a:solidFill>
                <a:latin typeface="Arial"/>
                <a:cs typeface="Arial"/>
              </a:rPr>
              <a:t>Для сегмента </a:t>
            </a:r>
            <a:r>
              <a:rPr lang="ru-RU" sz="1000" spc="-5" dirty="0" err="1">
                <a:solidFill>
                  <a:srgbClr val="6C6D70"/>
                </a:solidFill>
                <a:latin typeface="Arial"/>
                <a:cs typeface="Arial"/>
              </a:rPr>
              <a:t>HoReCa</a:t>
            </a:r>
            <a:r>
              <a:rPr lang="ru-RU" sz="1000" spc="-5" dirty="0">
                <a:solidFill>
                  <a:srgbClr val="6C6D70"/>
                </a:solidFill>
                <a:latin typeface="Arial"/>
                <a:cs typeface="Arial"/>
              </a:rPr>
              <a:t> и Госучреждений, приобретающих</a:t>
            </a:r>
          </a:p>
          <a:p>
            <a:pPr algn="ctr"/>
            <a:r>
              <a:rPr lang="ru-RU" sz="1000" spc="-5" dirty="0">
                <a:solidFill>
                  <a:srgbClr val="6C6D70"/>
                </a:solidFill>
                <a:latin typeface="Arial"/>
                <a:cs typeface="Arial"/>
              </a:rPr>
              <a:t>упакованную воду для использования в целях, не связанных с ее</a:t>
            </a:r>
          </a:p>
          <a:p>
            <a:pPr algn="ctr"/>
            <a:r>
              <a:rPr lang="ru-RU" sz="1000" spc="-5" dirty="0">
                <a:solidFill>
                  <a:srgbClr val="6C6D70"/>
                </a:solidFill>
                <a:latin typeface="Arial"/>
                <a:cs typeface="Arial"/>
              </a:rPr>
              <a:t>последующей реализацией (продажей), передача сведений в</a:t>
            </a:r>
          </a:p>
          <a:p>
            <a:pPr algn="ctr"/>
            <a:r>
              <a:rPr lang="ru-RU" sz="1000" spc="-5" dirty="0">
                <a:solidFill>
                  <a:srgbClr val="6C6D70"/>
                </a:solidFill>
                <a:latin typeface="Arial"/>
                <a:cs typeface="Arial"/>
              </a:rPr>
              <a:t>систему маркировки об обороте упакованной воды посредством</a:t>
            </a:r>
          </a:p>
          <a:p>
            <a:pPr algn="ctr"/>
            <a:r>
              <a:rPr lang="ru-RU" sz="1000" spc="-5" dirty="0">
                <a:solidFill>
                  <a:srgbClr val="6C6D70"/>
                </a:solidFill>
                <a:latin typeface="Arial"/>
                <a:cs typeface="Arial"/>
              </a:rPr>
              <a:t>ЭДО становится обязательной c 1 декабря 2023 года</a:t>
            </a:r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67" name="Straight Connector 7">
            <a:extLst>
              <a:ext uri="{FF2B5EF4-FFF2-40B4-BE49-F238E27FC236}">
                <a16:creationId xmlns:a16="http://schemas.microsoft.com/office/drawing/2014/main" id="{F5E9935D-8872-435E-A3C1-BF35CC0210F3}"/>
              </a:ext>
            </a:extLst>
          </p:cNvPr>
          <p:cNvCxnSpPr>
            <a:cxnSpLocks/>
          </p:cNvCxnSpPr>
          <p:nvPr/>
        </p:nvCxnSpPr>
        <p:spPr>
          <a:xfrm flipV="1">
            <a:off x="1327361" y="5575861"/>
            <a:ext cx="9267752" cy="92224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89">
            <a:extLst>
              <a:ext uri="{FF2B5EF4-FFF2-40B4-BE49-F238E27FC236}">
                <a16:creationId xmlns:a16="http://schemas.microsoft.com/office/drawing/2014/main" id="{F13C525B-6523-4798-A54C-124DC43A3DE8}"/>
              </a:ext>
            </a:extLst>
          </p:cNvPr>
          <p:cNvSpPr/>
          <p:nvPr/>
        </p:nvSpPr>
        <p:spPr>
          <a:xfrm>
            <a:off x="2831250" y="5553900"/>
            <a:ext cx="2789348" cy="21544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ноября 2022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ounded Rectangle 92">
            <a:extLst>
              <a:ext uri="{FF2B5EF4-FFF2-40B4-BE49-F238E27FC236}">
                <a16:creationId xmlns:a16="http://schemas.microsoft.com/office/drawing/2014/main" id="{1312E8FE-6C5F-4895-AE44-8FE201F5D988}"/>
              </a:ext>
            </a:extLst>
          </p:cNvPr>
          <p:cNvSpPr/>
          <p:nvPr/>
        </p:nvSpPr>
        <p:spPr>
          <a:xfrm>
            <a:off x="7734507" y="5506620"/>
            <a:ext cx="2323577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2025</a:t>
            </a:r>
            <a:endParaRPr lang="en-RU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Rectangle 93">
            <a:extLst>
              <a:ext uri="{FF2B5EF4-FFF2-40B4-BE49-F238E27FC236}">
                <a16:creationId xmlns:a16="http://schemas.microsoft.com/office/drawing/2014/main" id="{49C0055D-01A9-4713-BB33-98FC1960BC9F}"/>
              </a:ext>
            </a:extLst>
          </p:cNvPr>
          <p:cNvSpPr/>
          <p:nvPr/>
        </p:nvSpPr>
        <p:spPr>
          <a:xfrm>
            <a:off x="7678453" y="6017553"/>
            <a:ext cx="2431618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spc="-10" dirty="0">
                <a:solidFill>
                  <a:srgbClr val="6C6D70"/>
                </a:solidFill>
                <a:latin typeface="Arial"/>
                <a:cs typeface="Arial"/>
              </a:rPr>
              <a:t>Обязательный электронный документооборот - </a:t>
            </a:r>
            <a:r>
              <a:rPr lang="ru-RU" sz="1000" spc="-10" dirty="0" err="1">
                <a:solidFill>
                  <a:srgbClr val="6C6D70"/>
                </a:solidFill>
                <a:latin typeface="Arial"/>
                <a:cs typeface="Arial"/>
              </a:rPr>
              <a:t>поэкземплярный</a:t>
            </a:r>
            <a:r>
              <a:rPr lang="ru-RU" sz="1000" spc="-10" dirty="0">
                <a:solidFill>
                  <a:srgbClr val="6C6D70"/>
                </a:solidFill>
                <a:latin typeface="Arial"/>
                <a:cs typeface="Arial"/>
              </a:rPr>
              <a:t> учёт по УПД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E18840-A7E6-460D-AE60-FD6BA2D9243D}"/>
              </a:ext>
            </a:extLst>
          </p:cNvPr>
          <p:cNvSpPr txBox="1"/>
          <p:nvPr/>
        </p:nvSpPr>
        <p:spPr>
          <a:xfrm>
            <a:off x="630916" y="6064833"/>
            <a:ext cx="1029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участники</a:t>
            </a:r>
          </a:p>
        </p:txBody>
      </p:sp>
      <p:pic>
        <p:nvPicPr>
          <p:cNvPr id="72" name="Picture 43">
            <a:extLst>
              <a:ext uri="{FF2B5EF4-FFF2-40B4-BE49-F238E27FC236}">
                <a16:creationId xmlns:a16="http://schemas.microsoft.com/office/drawing/2014/main" id="{74158102-CDE3-488E-B4C4-1B8CF1611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022" y="5447782"/>
            <a:ext cx="569283" cy="569283"/>
          </a:xfrm>
          <a:prstGeom prst="rect">
            <a:avLst/>
          </a:prstGeom>
        </p:spPr>
      </p:pic>
      <p:pic>
        <p:nvPicPr>
          <p:cNvPr id="87" name="Picture 70">
            <a:extLst>
              <a:ext uri="{FF2B5EF4-FFF2-40B4-BE49-F238E27FC236}">
                <a16:creationId xmlns:a16="http://schemas.microsoft.com/office/drawing/2014/main" id="{2D86A688-CBD1-474D-A9D1-86EF7CCA22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294" y="5085648"/>
            <a:ext cx="426962" cy="426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8" name="Picture 71">
            <a:extLst>
              <a:ext uri="{FF2B5EF4-FFF2-40B4-BE49-F238E27FC236}">
                <a16:creationId xmlns:a16="http://schemas.microsoft.com/office/drawing/2014/main" id="{FBC584E7-394B-441A-9AF5-D74618672D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5591" y="5038368"/>
            <a:ext cx="426962" cy="4269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3" name="Rounded Rectangle 167">
            <a:extLst>
              <a:ext uri="{FF2B5EF4-FFF2-40B4-BE49-F238E27FC236}">
                <a16:creationId xmlns:a16="http://schemas.microsoft.com/office/drawing/2014/main" id="{5CB1405B-84EA-4511-82EA-7E9B158AEB1D}"/>
              </a:ext>
            </a:extLst>
          </p:cNvPr>
          <p:cNvSpPr/>
          <p:nvPr/>
        </p:nvSpPr>
        <p:spPr>
          <a:xfrm>
            <a:off x="518908" y="2434750"/>
            <a:ext cx="1262555" cy="1280887"/>
          </a:xfrm>
          <a:prstGeom prst="roundRect">
            <a:avLst>
              <a:gd name="adj" fmla="val 7708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4A985DD-185D-47D4-933D-2D2CE209012B}"/>
              </a:ext>
            </a:extLst>
          </p:cNvPr>
          <p:cNvSpPr txBox="1"/>
          <p:nvPr/>
        </p:nvSpPr>
        <p:spPr>
          <a:xfrm>
            <a:off x="662574" y="3286227"/>
            <a:ext cx="1029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участники</a:t>
            </a:r>
          </a:p>
        </p:txBody>
      </p:sp>
      <p:pic>
        <p:nvPicPr>
          <p:cNvPr id="99" name="Picture 43">
            <a:extLst>
              <a:ext uri="{FF2B5EF4-FFF2-40B4-BE49-F238E27FC236}">
                <a16:creationId xmlns:a16="http://schemas.microsoft.com/office/drawing/2014/main" id="{DB4B1C47-37F5-4DFC-942C-14CC79873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680" y="2669176"/>
            <a:ext cx="569283" cy="5692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1B3AF2-1E1D-1BB1-A3AE-7B8298526A27}"/>
              </a:ext>
            </a:extLst>
          </p:cNvPr>
          <p:cNvSpPr txBox="1"/>
          <p:nvPr/>
        </p:nvSpPr>
        <p:spPr>
          <a:xfrm>
            <a:off x="202329" y="1008512"/>
            <a:ext cx="11247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</a:rPr>
              <a:t>Постановление Правительств РФ от 15 декабря 2020 г. №2099 (в ред. Постановлений Правительства РФ от 31.05.2021 N 843, от 26.03.2022 N 477, от 22.04.2022 N 741)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9ADE98-D197-AAC7-4870-128050552631}"/>
              </a:ext>
            </a:extLst>
          </p:cNvPr>
          <p:cNvSpPr txBox="1"/>
          <p:nvPr/>
        </p:nvSpPr>
        <p:spPr>
          <a:xfrm>
            <a:off x="207102" y="3996481"/>
            <a:ext cx="10826991" cy="36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Постановление Правительства РФ от 31.05.2021 N 841 (ред. от 26.03.2022)</a:t>
            </a:r>
          </a:p>
        </p:txBody>
      </p:sp>
    </p:spTree>
    <p:extLst>
      <p:ext uri="{BB962C8B-B14F-4D97-AF65-F5344CB8AC3E}">
        <p14:creationId xmlns:p14="http://schemas.microsoft.com/office/powerpoint/2010/main" val="1568445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7">
            <a:extLst>
              <a:ext uri="{FF2B5EF4-FFF2-40B4-BE49-F238E27FC236}">
                <a16:creationId xmlns:a16="http://schemas.microsoft.com/office/drawing/2014/main" id="{D15A2EE4-503D-CC42-A4AE-9EC6696BEC76}"/>
              </a:ext>
            </a:extLst>
          </p:cNvPr>
          <p:cNvSpPr/>
          <p:nvPr/>
        </p:nvSpPr>
        <p:spPr>
          <a:xfrm>
            <a:off x="8077486" y="0"/>
            <a:ext cx="4114513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highlight>
                <a:srgbClr val="595959"/>
              </a:highlight>
            </a:endParaRP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C6CAE637-6CA8-A54E-8CF0-E17ABBC7F252}"/>
              </a:ext>
            </a:extLst>
          </p:cNvPr>
          <p:cNvSpPr/>
          <p:nvPr/>
        </p:nvSpPr>
        <p:spPr>
          <a:xfrm>
            <a:off x="516000" y="359999"/>
            <a:ext cx="7084013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GB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</a:t>
            </a: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Условия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480D95-64B0-9A40-89CC-C4D9D1CFA727}"/>
              </a:ext>
            </a:extLst>
          </p:cNvPr>
          <p:cNvSpPr/>
          <p:nvPr/>
        </p:nvSpPr>
        <p:spPr>
          <a:xfrm>
            <a:off x="248998" y="1209165"/>
            <a:ext cx="782848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 ЭДО Лайт – бесплатный сертифицированный ФНС провайдер электронного документооборота (ЭДО), интегрированный в личный кабинет Государственной информационной системы мониторинга оборота товара (ГИС МТ).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с контрагентами, зарегистрированными в ГИС МТ в качестве участников оборота маркируемой продукции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Участникам оборота маркируемой продукции доступен обмен формализованными документами, содержащими коды маркировки:</a:t>
            </a: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(СЧФДОП, ДОП)</a:t>
            </a: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 (КСЧФДИС, ДИС)</a:t>
            </a: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Аннулирование по формату РОСЭУ</a:t>
            </a:r>
            <a:endParaRPr lang="en-US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работы с входящими неформализованными документами (Договора, акты и т.д.)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сервиса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невозможен обмен формализованными документами, которые не содержат кодов маркировки</a:t>
            </a:r>
          </a:p>
          <a:p>
            <a:pPr marL="285750" indent="-285750">
              <a:spcBef>
                <a:spcPts val="10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работе через 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присутствует ограничение на 1000 исходящих документов в год (остаток кол-ва не переходит на следующий год), через веб-интерфейс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документов не ограничивается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2D05A-D697-C64C-B8F5-477286108F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34925" y="1486950"/>
            <a:ext cx="4114512" cy="38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56615"/>
            <a:ext cx="289560" cy="721360"/>
          </a:xfrm>
          <a:custGeom>
            <a:avLst/>
            <a:gdLst/>
            <a:ahLst/>
            <a:cxnLst/>
            <a:rect l="l" t="t" r="r" b="b"/>
            <a:pathLst>
              <a:path w="289560" h="721360">
                <a:moveTo>
                  <a:pt x="190500" y="0"/>
                </a:moveTo>
                <a:lnTo>
                  <a:pt x="0" y="0"/>
                </a:lnTo>
                <a:lnTo>
                  <a:pt x="0" y="720851"/>
                </a:lnTo>
                <a:lnTo>
                  <a:pt x="190500" y="720851"/>
                </a:lnTo>
                <a:lnTo>
                  <a:pt x="229059" y="713071"/>
                </a:lnTo>
                <a:lnTo>
                  <a:pt x="260546" y="691848"/>
                </a:lnTo>
                <a:lnTo>
                  <a:pt x="281775" y="660362"/>
                </a:lnTo>
                <a:lnTo>
                  <a:pt x="289560" y="621792"/>
                </a:lnTo>
                <a:lnTo>
                  <a:pt x="289560" y="99060"/>
                </a:lnTo>
                <a:lnTo>
                  <a:pt x="281775" y="60489"/>
                </a:lnTo>
                <a:lnTo>
                  <a:pt x="260546" y="29003"/>
                </a:lnTo>
                <a:lnTo>
                  <a:pt x="229059" y="7780"/>
                </a:lnTo>
                <a:lnTo>
                  <a:pt x="190500" y="0"/>
                </a:lnTo>
                <a:close/>
              </a:path>
            </a:pathLst>
          </a:custGeom>
          <a:solidFill>
            <a:srgbClr val="F6F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510" y="1339088"/>
            <a:ext cx="3484245" cy="2106295"/>
          </a:xfrm>
          <a:custGeom>
            <a:avLst/>
            <a:gdLst/>
            <a:ahLst/>
            <a:cxnLst/>
            <a:rect l="l" t="t" r="r" b="b"/>
            <a:pathLst>
              <a:path w="3484245" h="2106295">
                <a:moveTo>
                  <a:pt x="3408806" y="0"/>
                </a:moveTo>
                <a:lnTo>
                  <a:pt x="75057" y="0"/>
                </a:lnTo>
                <a:lnTo>
                  <a:pt x="45862" y="5905"/>
                </a:lnTo>
                <a:lnTo>
                  <a:pt x="22002" y="22002"/>
                </a:lnTo>
                <a:lnTo>
                  <a:pt x="5905" y="45862"/>
                </a:lnTo>
                <a:lnTo>
                  <a:pt x="0" y="75057"/>
                </a:lnTo>
                <a:lnTo>
                  <a:pt x="0" y="2031111"/>
                </a:lnTo>
                <a:lnTo>
                  <a:pt x="5905" y="2060305"/>
                </a:lnTo>
                <a:lnTo>
                  <a:pt x="22002" y="2084165"/>
                </a:lnTo>
                <a:lnTo>
                  <a:pt x="45862" y="2100262"/>
                </a:lnTo>
                <a:lnTo>
                  <a:pt x="75057" y="2106168"/>
                </a:lnTo>
                <a:lnTo>
                  <a:pt x="3408806" y="2106168"/>
                </a:lnTo>
                <a:lnTo>
                  <a:pt x="3438001" y="2100262"/>
                </a:lnTo>
                <a:lnTo>
                  <a:pt x="3461861" y="2084165"/>
                </a:lnTo>
                <a:lnTo>
                  <a:pt x="3477958" y="2060305"/>
                </a:lnTo>
                <a:lnTo>
                  <a:pt x="3483864" y="2031111"/>
                </a:lnTo>
                <a:lnTo>
                  <a:pt x="3483864" y="75057"/>
                </a:lnTo>
                <a:lnTo>
                  <a:pt x="3477958" y="45862"/>
                </a:lnTo>
                <a:lnTo>
                  <a:pt x="3461861" y="22002"/>
                </a:lnTo>
                <a:lnTo>
                  <a:pt x="3438001" y="5905"/>
                </a:lnTo>
                <a:lnTo>
                  <a:pt x="3408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7221" y="1389125"/>
            <a:ext cx="19856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3A393C"/>
                </a:solidFill>
                <a:latin typeface="Segoe UI"/>
                <a:cs typeface="Segoe UI"/>
              </a:rPr>
              <a:t>Работа</a:t>
            </a:r>
            <a:r>
              <a:rPr sz="1400" b="1" spc="-5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с</a:t>
            </a:r>
            <a:r>
              <a:rPr sz="1400" b="1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документами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221" y="1603476"/>
            <a:ext cx="2865755" cy="17481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Ввод</a:t>
            </a:r>
            <a:r>
              <a:rPr sz="1400" spc="-4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в</a:t>
            </a:r>
            <a:r>
              <a:rPr sz="1400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оборот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Вывод</a:t>
            </a:r>
            <a:r>
              <a:rPr sz="1400" spc="-4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из</a:t>
            </a:r>
            <a:r>
              <a:rPr sz="1400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оборота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Агрегирование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Расформирование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УПД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(отгрузка)</a:t>
            </a:r>
            <a:endParaRPr sz="1400">
              <a:latin typeface="Segoe UI"/>
              <a:cs typeface="Segoe UI"/>
            </a:endParaRPr>
          </a:p>
          <a:p>
            <a:pPr marL="228600" indent="-216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8600" algn="l"/>
                <a:tab pos="229235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УПД</a:t>
            </a:r>
            <a:r>
              <a:rPr sz="1400" spc="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(приёмка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и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формирование</a:t>
            </a:r>
            <a:endParaRPr sz="1400">
              <a:latin typeface="Segoe UI"/>
              <a:cs typeface="Segoe UI"/>
            </a:endParaRPr>
          </a:p>
          <a:p>
            <a:pPr marL="228600">
              <a:lnSpc>
                <a:spcPct val="100000"/>
              </a:lnSpc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акта</a:t>
            </a:r>
            <a:r>
              <a:rPr sz="1400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о</a:t>
            </a:r>
            <a:r>
              <a:rPr sz="1400" spc="-1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расхождении)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6510" y="3529075"/>
            <a:ext cx="3484245" cy="559435"/>
          </a:xfrm>
          <a:custGeom>
            <a:avLst/>
            <a:gdLst/>
            <a:ahLst/>
            <a:cxnLst/>
            <a:rect l="l" t="t" r="r" b="b"/>
            <a:pathLst>
              <a:path w="3484245" h="559435">
                <a:moveTo>
                  <a:pt x="3415283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80"/>
                </a:lnTo>
                <a:lnTo>
                  <a:pt x="0" y="490728"/>
                </a:lnTo>
                <a:lnTo>
                  <a:pt x="5393" y="517409"/>
                </a:lnTo>
                <a:lnTo>
                  <a:pt x="20097" y="539210"/>
                </a:lnTo>
                <a:lnTo>
                  <a:pt x="41898" y="553914"/>
                </a:lnTo>
                <a:lnTo>
                  <a:pt x="68580" y="559308"/>
                </a:lnTo>
                <a:lnTo>
                  <a:pt x="3415283" y="559308"/>
                </a:lnTo>
                <a:lnTo>
                  <a:pt x="3441965" y="553914"/>
                </a:lnTo>
                <a:lnTo>
                  <a:pt x="3463766" y="539210"/>
                </a:lnTo>
                <a:lnTo>
                  <a:pt x="3478470" y="517409"/>
                </a:lnTo>
                <a:lnTo>
                  <a:pt x="3483864" y="490728"/>
                </a:lnTo>
                <a:lnTo>
                  <a:pt x="3483864" y="68580"/>
                </a:lnTo>
                <a:lnTo>
                  <a:pt x="3478470" y="41898"/>
                </a:lnTo>
                <a:lnTo>
                  <a:pt x="3463766" y="20097"/>
                </a:lnTo>
                <a:lnTo>
                  <a:pt x="3441965" y="5393"/>
                </a:lnTo>
                <a:lnTo>
                  <a:pt x="341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510" y="4152392"/>
            <a:ext cx="3484245" cy="1071880"/>
          </a:xfrm>
          <a:custGeom>
            <a:avLst/>
            <a:gdLst/>
            <a:ahLst/>
            <a:cxnLst/>
            <a:rect l="l" t="t" r="r" b="b"/>
            <a:pathLst>
              <a:path w="3484245" h="1071879">
                <a:moveTo>
                  <a:pt x="3409696" y="0"/>
                </a:moveTo>
                <a:lnTo>
                  <a:pt x="74168" y="0"/>
                </a:lnTo>
                <a:lnTo>
                  <a:pt x="45273" y="5820"/>
                </a:lnTo>
                <a:lnTo>
                  <a:pt x="21701" y="21701"/>
                </a:lnTo>
                <a:lnTo>
                  <a:pt x="5820" y="45273"/>
                </a:lnTo>
                <a:lnTo>
                  <a:pt x="0" y="74167"/>
                </a:lnTo>
                <a:lnTo>
                  <a:pt x="0" y="997203"/>
                </a:lnTo>
                <a:lnTo>
                  <a:pt x="5820" y="1026098"/>
                </a:lnTo>
                <a:lnTo>
                  <a:pt x="21701" y="1049670"/>
                </a:lnTo>
                <a:lnTo>
                  <a:pt x="45273" y="1065551"/>
                </a:lnTo>
                <a:lnTo>
                  <a:pt x="74168" y="1071371"/>
                </a:lnTo>
                <a:lnTo>
                  <a:pt x="3409696" y="1071371"/>
                </a:lnTo>
                <a:lnTo>
                  <a:pt x="3438590" y="1065551"/>
                </a:lnTo>
                <a:lnTo>
                  <a:pt x="3462162" y="1049670"/>
                </a:lnTo>
                <a:lnTo>
                  <a:pt x="3478043" y="1026098"/>
                </a:lnTo>
                <a:lnTo>
                  <a:pt x="3483864" y="997203"/>
                </a:lnTo>
                <a:lnTo>
                  <a:pt x="3483864" y="74167"/>
                </a:lnTo>
                <a:lnTo>
                  <a:pt x="3478043" y="45273"/>
                </a:lnTo>
                <a:lnTo>
                  <a:pt x="3462162" y="21701"/>
                </a:lnTo>
                <a:lnTo>
                  <a:pt x="3438590" y="5820"/>
                </a:lnTo>
                <a:lnTo>
                  <a:pt x="3409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510" y="5298439"/>
            <a:ext cx="3484245" cy="559435"/>
          </a:xfrm>
          <a:custGeom>
            <a:avLst/>
            <a:gdLst/>
            <a:ahLst/>
            <a:cxnLst/>
            <a:rect l="l" t="t" r="r" b="b"/>
            <a:pathLst>
              <a:path w="3484245" h="559435">
                <a:moveTo>
                  <a:pt x="3415283" y="0"/>
                </a:moveTo>
                <a:lnTo>
                  <a:pt x="68580" y="0"/>
                </a:ln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0" y="490727"/>
                </a:lnTo>
                <a:lnTo>
                  <a:pt x="5393" y="517420"/>
                </a:lnTo>
                <a:lnTo>
                  <a:pt x="20097" y="539219"/>
                </a:lnTo>
                <a:lnTo>
                  <a:pt x="41898" y="553918"/>
                </a:lnTo>
                <a:lnTo>
                  <a:pt x="68580" y="559307"/>
                </a:lnTo>
                <a:lnTo>
                  <a:pt x="3415283" y="559307"/>
                </a:lnTo>
                <a:lnTo>
                  <a:pt x="3441965" y="553918"/>
                </a:lnTo>
                <a:lnTo>
                  <a:pt x="3463766" y="539219"/>
                </a:lnTo>
                <a:lnTo>
                  <a:pt x="3478470" y="517420"/>
                </a:lnTo>
                <a:lnTo>
                  <a:pt x="3483864" y="490727"/>
                </a:lnTo>
                <a:lnTo>
                  <a:pt x="3483864" y="68579"/>
                </a:lnTo>
                <a:lnTo>
                  <a:pt x="3478470" y="41898"/>
                </a:lnTo>
                <a:lnTo>
                  <a:pt x="3463766" y="20097"/>
                </a:lnTo>
                <a:lnTo>
                  <a:pt x="3441965" y="5393"/>
                </a:lnTo>
                <a:lnTo>
                  <a:pt x="3415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5316" y="3578860"/>
            <a:ext cx="3199130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6672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Подсказки</a:t>
            </a:r>
            <a:r>
              <a:rPr sz="1400" b="1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на</a:t>
            </a:r>
            <a:r>
              <a:rPr sz="1400" b="1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основных</a:t>
            </a:r>
            <a:r>
              <a:rPr sz="1400" b="1" spc="-5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этапах </a:t>
            </a:r>
            <a:r>
              <a:rPr sz="1400" b="1" spc="-37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работы</a:t>
            </a:r>
            <a:r>
              <a:rPr sz="1400" b="1" spc="-5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с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приложением</a:t>
            </a:r>
            <a:endParaRPr sz="1400">
              <a:latin typeface="Segoe UI"/>
              <a:cs typeface="Segoe UI"/>
            </a:endParaRPr>
          </a:p>
          <a:p>
            <a:pPr marL="13970">
              <a:lnSpc>
                <a:spcPct val="100000"/>
              </a:lnSpc>
              <a:spcBef>
                <a:spcPts val="1555"/>
              </a:spcBef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Универсальный</a:t>
            </a:r>
            <a:r>
              <a:rPr sz="1400" b="1" spc="-3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сканер</a:t>
            </a:r>
            <a:endParaRPr sz="1400">
              <a:latin typeface="Segoe UI"/>
              <a:cs typeface="Segoe UI"/>
            </a:endParaRPr>
          </a:p>
          <a:p>
            <a:pPr marL="230504" indent="-21717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30504" algn="l"/>
                <a:tab pos="231140" algn="l"/>
              </a:tabLst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Информация</a:t>
            </a:r>
            <a:r>
              <a:rPr sz="1400" spc="-3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о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товаре</a:t>
            </a:r>
            <a:r>
              <a:rPr sz="1400" spc="-2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или</a:t>
            </a:r>
            <a:r>
              <a:rPr sz="1400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агрегате,</a:t>
            </a:r>
            <a:endParaRPr sz="1400">
              <a:latin typeface="Segoe UI"/>
              <a:cs typeface="Segoe UI"/>
            </a:endParaRPr>
          </a:p>
          <a:p>
            <a:pPr marL="230504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в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том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числе</a:t>
            </a:r>
            <a:r>
              <a:rPr sz="1400" spc="-1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о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владельце</a:t>
            </a:r>
            <a:endParaRPr sz="1400">
              <a:latin typeface="Segoe UI"/>
              <a:cs typeface="Segoe UI"/>
            </a:endParaRPr>
          </a:p>
          <a:p>
            <a:pPr marL="230504" indent="-21717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30504" algn="l"/>
                <a:tab pos="231140" algn="l"/>
              </a:tabLst>
            </a:pP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Просмотр</a:t>
            </a:r>
            <a:r>
              <a:rPr sz="1400" spc="-2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3A393C"/>
                </a:solidFill>
                <a:latin typeface="Segoe UI"/>
                <a:cs typeface="Segoe UI"/>
              </a:rPr>
              <a:t>состава</a:t>
            </a:r>
            <a:r>
              <a:rPr sz="1400" spc="-3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3A393C"/>
                </a:solidFill>
                <a:latin typeface="Segoe UI"/>
                <a:cs typeface="Segoe UI"/>
              </a:rPr>
              <a:t>агрегата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Segoe UI"/>
              <a:cs typeface="Segoe UI"/>
            </a:endParaRPr>
          </a:p>
          <a:p>
            <a:pPr marL="12700" marR="669290">
              <a:lnSpc>
                <a:spcPct val="100000"/>
              </a:lnSpc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Взаимодействие </a:t>
            </a:r>
            <a:r>
              <a:rPr sz="1400" b="1" dirty="0">
                <a:solidFill>
                  <a:srgbClr val="3A393C"/>
                </a:solidFill>
                <a:latin typeface="Segoe UI"/>
                <a:cs typeface="Segoe UI"/>
              </a:rPr>
              <a:t>со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службой </a:t>
            </a:r>
            <a:r>
              <a:rPr sz="1400" b="1" spc="-375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поддержки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6510" y="5941568"/>
            <a:ext cx="3484245" cy="356870"/>
          </a:xfrm>
          <a:custGeom>
            <a:avLst/>
            <a:gdLst/>
            <a:ahLst/>
            <a:cxnLst/>
            <a:rect l="l" t="t" r="r" b="b"/>
            <a:pathLst>
              <a:path w="3484245" h="356870">
                <a:moveTo>
                  <a:pt x="3401441" y="0"/>
                </a:moveTo>
                <a:lnTo>
                  <a:pt x="82423" y="0"/>
                </a:lnTo>
                <a:lnTo>
                  <a:pt x="50309" y="6473"/>
                </a:lnTo>
                <a:lnTo>
                  <a:pt x="24114" y="24128"/>
                </a:lnTo>
                <a:lnTo>
                  <a:pt x="6467" y="50315"/>
                </a:lnTo>
                <a:lnTo>
                  <a:pt x="0" y="82384"/>
                </a:lnTo>
                <a:lnTo>
                  <a:pt x="0" y="274231"/>
                </a:lnTo>
                <a:lnTo>
                  <a:pt x="6467" y="306300"/>
                </a:lnTo>
                <a:lnTo>
                  <a:pt x="24114" y="332487"/>
                </a:lnTo>
                <a:lnTo>
                  <a:pt x="50309" y="350142"/>
                </a:lnTo>
                <a:lnTo>
                  <a:pt x="82423" y="356615"/>
                </a:lnTo>
                <a:lnTo>
                  <a:pt x="3401441" y="356615"/>
                </a:lnTo>
                <a:lnTo>
                  <a:pt x="3433554" y="350142"/>
                </a:lnTo>
                <a:lnTo>
                  <a:pt x="3459749" y="332487"/>
                </a:lnTo>
                <a:lnTo>
                  <a:pt x="3477396" y="306300"/>
                </a:lnTo>
                <a:lnTo>
                  <a:pt x="3483864" y="274231"/>
                </a:lnTo>
                <a:lnTo>
                  <a:pt x="3483864" y="82384"/>
                </a:lnTo>
                <a:lnTo>
                  <a:pt x="3477396" y="50315"/>
                </a:lnTo>
                <a:lnTo>
                  <a:pt x="3459749" y="24128"/>
                </a:lnTo>
                <a:lnTo>
                  <a:pt x="3433554" y="6473"/>
                </a:lnTo>
                <a:lnTo>
                  <a:pt x="340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9379" y="5995314"/>
            <a:ext cx="22663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Справочная</a:t>
            </a:r>
            <a:r>
              <a:rPr sz="1400" b="1" spc="-40" dirty="0">
                <a:solidFill>
                  <a:srgbClr val="3A393C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3A393C"/>
                </a:solidFill>
                <a:latin typeface="Segoe UI"/>
                <a:cs typeface="Segoe UI"/>
              </a:rPr>
              <a:t>информация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45723" y="-85852"/>
            <a:ext cx="5346700" cy="6384290"/>
            <a:chOff x="6845807" y="0"/>
            <a:chExt cx="5346700" cy="63842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935" y="3107435"/>
              <a:ext cx="4322064" cy="30251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1079" y="2369820"/>
              <a:ext cx="3550920" cy="22341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4467" y="0"/>
              <a:ext cx="4637532" cy="35554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1667" y="2380488"/>
              <a:ext cx="1795272" cy="3886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807" y="2180844"/>
              <a:ext cx="4203192" cy="4203192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4" name="Скругленный прямоугольник 29">
            <a:extLst>
              <a:ext uri="{FF2B5EF4-FFF2-40B4-BE49-F238E27FC236}">
                <a16:creationId xmlns:a16="http://schemas.microsoft.com/office/drawing/2014/main" id="{2FD35EF1-B389-471C-A43E-23CCFBBF97A8}"/>
              </a:ext>
            </a:extLst>
          </p:cNvPr>
          <p:cNvSpPr/>
          <p:nvPr/>
        </p:nvSpPr>
        <p:spPr>
          <a:xfrm>
            <a:off x="-1" y="377349"/>
            <a:ext cx="11953875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Мобильное приложение «Честный </a:t>
            </a:r>
            <a:r>
              <a:rPr lang="ru-RU" sz="2600" b="1" dirty="0" err="1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ЗНАК.Бизнес</a:t>
            </a:r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54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19880" y="1269669"/>
            <a:ext cx="7056781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01E9210-B242-9347-9FBB-779BF82D0AED}"/>
              </a:ext>
            </a:extLst>
          </p:cNvPr>
          <p:cNvSpPr/>
          <p:nvPr/>
        </p:nvSpPr>
        <p:spPr>
          <a:xfrm>
            <a:off x="581734" y="176592"/>
            <a:ext cx="11054257" cy="9403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162F7-58F8-C84D-912B-DEB592473971}"/>
              </a:ext>
            </a:extLst>
          </p:cNvPr>
          <p:cNvSpPr txBox="1"/>
          <p:nvPr/>
        </p:nvSpPr>
        <p:spPr>
          <a:xfrm>
            <a:off x="713138" y="378769"/>
            <a:ext cx="10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Новый раздел сайта посвященный вопросам ЭДО и ОСУ</a:t>
            </a:r>
            <a:endParaRPr lang="ru-PT" sz="2800" b="1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DC18E-284D-1101-1F3D-7C621F15EC88}"/>
              </a:ext>
            </a:extLst>
          </p:cNvPr>
          <p:cNvSpPr txBox="1"/>
          <p:nvPr/>
        </p:nvSpPr>
        <p:spPr>
          <a:xfrm>
            <a:off x="1054782" y="2218614"/>
            <a:ext cx="5542816" cy="357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00" b="1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7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разделы:</a:t>
            </a:r>
          </a:p>
          <a:p>
            <a:endParaRPr lang="ru-RU" sz="1700" b="1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Как подключиться к ЭДО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Сроки подключения к ЭДО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Операторы ЭДО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Бесплатный сервис ЭДО Лайт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Вопрос-ответ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Обучающие видео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Нормативная документация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ED73C1-A1D1-AD3D-2364-05624AAD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55" y="2493626"/>
            <a:ext cx="5562663" cy="371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86651E-E1EB-4AFB-F5D6-FF1AA571C7EC}"/>
              </a:ext>
            </a:extLst>
          </p:cNvPr>
          <p:cNvSpPr txBox="1"/>
          <p:nvPr/>
        </p:nvSpPr>
        <p:spPr>
          <a:xfrm>
            <a:off x="689451" y="1420976"/>
            <a:ext cx="108130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Опубликован раздел сайта посвященный вопросам подготовки участников оборота к старту объемно-сортового учета (ОСУ) с использованием ЭДО.</a:t>
            </a:r>
          </a:p>
        </p:txBody>
      </p:sp>
    </p:spTree>
    <p:extLst>
      <p:ext uri="{BB962C8B-B14F-4D97-AF65-F5344CB8AC3E}">
        <p14:creationId xmlns:p14="http://schemas.microsoft.com/office/powerpoint/2010/main" val="617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8">
            <a:extLst>
              <a:ext uri="{FF2B5EF4-FFF2-40B4-BE49-F238E27FC236}">
                <a16:creationId xmlns:a16="http://schemas.microsoft.com/office/drawing/2014/main" id="{DD58872C-E923-D844-B2AB-B44979C3BCF6}"/>
              </a:ext>
            </a:extLst>
          </p:cNvPr>
          <p:cNvSpPr/>
          <p:nvPr/>
        </p:nvSpPr>
        <p:spPr>
          <a:xfrm>
            <a:off x="516000" y="4222588"/>
            <a:ext cx="11160000" cy="2291356"/>
          </a:xfrm>
          <a:prstGeom prst="roundRect">
            <a:avLst>
              <a:gd name="adj" fmla="val 5144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PT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AFCB3B52-1DEC-4006-AF31-033E74C922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FB29F4F6-52F6-894A-9C3B-62DB0B332034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«Честное сообщество» – новое единое пространство «Честного Знака»</a:t>
            </a:r>
            <a:endParaRPr lang="ru-PT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5B05AA-6450-3542-871C-A4DF79E3AE5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1020750" y="5316938"/>
            <a:ext cx="567999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5209D13-96C7-BB49-89BD-50346FA1E777}"/>
              </a:ext>
            </a:extLst>
          </p:cNvPr>
          <p:cNvSpPr txBox="1"/>
          <p:nvPr/>
        </p:nvSpPr>
        <p:spPr>
          <a:xfrm flipH="1">
            <a:off x="2892401" y="5591567"/>
            <a:ext cx="154878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Заполните профиль участника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BFCEEE-476A-FE46-A73F-D606ECC73C38}"/>
              </a:ext>
            </a:extLst>
          </p:cNvPr>
          <p:cNvSpPr txBox="1"/>
          <p:nvPr/>
        </p:nvSpPr>
        <p:spPr>
          <a:xfrm flipH="1">
            <a:off x="4726471" y="5591567"/>
            <a:ext cx="212406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Публикуйте статьи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общайтесь с участниками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режиме онлайн!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86D0F-F1B6-E448-B4E3-FE99ABF3E2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0750" y="4498632"/>
            <a:ext cx="720000" cy="720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E0A130-EAB9-C74A-BBE5-64F89F04056F}"/>
              </a:ext>
            </a:extLst>
          </p:cNvPr>
          <p:cNvSpPr>
            <a:spLocks noChangeAspect="1"/>
          </p:cNvSpPr>
          <p:nvPr/>
        </p:nvSpPr>
        <p:spPr>
          <a:xfrm>
            <a:off x="660750" y="5136938"/>
            <a:ext cx="360000" cy="360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RU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E4738E5-B468-DB43-8BB8-5852226636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92401" y="4498632"/>
            <a:ext cx="720000" cy="720000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71BA2B4-F792-C245-A730-B7CD69D49D9D}"/>
              </a:ext>
            </a:extLst>
          </p:cNvPr>
          <p:cNvSpPr>
            <a:spLocks noChangeAspect="1"/>
          </p:cNvSpPr>
          <p:nvPr/>
        </p:nvSpPr>
        <p:spPr>
          <a:xfrm>
            <a:off x="2733723" y="5136938"/>
            <a:ext cx="360000" cy="360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RU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C7EDBD5-0058-8C46-8D44-5D941433718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26471" y="4498632"/>
            <a:ext cx="720000" cy="72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DEC37EDB-EEE9-5D4F-B810-8C9D567CA8A6}"/>
              </a:ext>
            </a:extLst>
          </p:cNvPr>
          <p:cNvSpPr>
            <a:spLocks noChangeAspect="1"/>
          </p:cNvSpPr>
          <p:nvPr/>
        </p:nvSpPr>
        <p:spPr>
          <a:xfrm>
            <a:off x="4570092" y="5136938"/>
            <a:ext cx="360000" cy="360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RU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A55623-6253-4E45-B0CB-A5E26BF05201}"/>
              </a:ext>
            </a:extLst>
          </p:cNvPr>
          <p:cNvGrpSpPr/>
          <p:nvPr/>
        </p:nvGrpSpPr>
        <p:grpSpPr>
          <a:xfrm>
            <a:off x="516000" y="2753371"/>
            <a:ext cx="2880000" cy="1298951"/>
            <a:chOff x="516000" y="2377371"/>
            <a:chExt cx="2880000" cy="1298951"/>
          </a:xfrm>
        </p:grpSpPr>
        <p:sp>
          <p:nvSpPr>
            <p:cNvPr id="48" name="Rectangle 86">
              <a:extLst>
                <a:ext uri="{FF2B5EF4-FFF2-40B4-BE49-F238E27FC236}">
                  <a16:creationId xmlns:a16="http://schemas.microsoft.com/office/drawing/2014/main" id="{5AD47007-C793-F34F-B8C3-6BBB4292372C}"/>
                </a:ext>
              </a:extLst>
            </p:cNvPr>
            <p:cNvSpPr/>
            <p:nvPr/>
          </p:nvSpPr>
          <p:spPr>
            <a:xfrm>
              <a:off x="516000" y="3122324"/>
              <a:ext cx="2880000" cy="55399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200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Можно найти ответ на любой возникающий вопрос </a:t>
              </a:r>
            </a:p>
            <a:p>
              <a:r>
                <a:rPr lang="ru-RU" sz="1200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по маркировке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4EFE7BC-D1DA-404E-9EA2-FB4E21423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516000" y="2377371"/>
              <a:ext cx="540000" cy="540000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1F4C364-797A-9043-AAFC-7CC39BF30EA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5740" y="2773223"/>
              <a:ext cx="0" cy="53948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F0EA36-718E-C240-A959-8BDAFC12DEE8}"/>
              </a:ext>
            </a:extLst>
          </p:cNvPr>
          <p:cNvGrpSpPr/>
          <p:nvPr/>
        </p:nvGrpSpPr>
        <p:grpSpPr>
          <a:xfrm>
            <a:off x="3570597" y="2753891"/>
            <a:ext cx="2880000" cy="1298431"/>
            <a:chOff x="3975649" y="2377891"/>
            <a:chExt cx="2880000" cy="1298431"/>
          </a:xfrm>
        </p:grpSpPr>
        <p:sp>
          <p:nvSpPr>
            <p:cNvPr id="36" name="Rectangle 86">
              <a:extLst>
                <a:ext uri="{FF2B5EF4-FFF2-40B4-BE49-F238E27FC236}">
                  <a16:creationId xmlns:a16="http://schemas.microsoft.com/office/drawing/2014/main" id="{66FE6121-7113-5B40-A3E8-AC84EA81812B}"/>
                </a:ext>
              </a:extLst>
            </p:cNvPr>
            <p:cNvSpPr/>
            <p:nvPr/>
          </p:nvSpPr>
          <p:spPr>
            <a:xfrm>
              <a:off x="3975649" y="3122324"/>
              <a:ext cx="2880000" cy="553998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200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Любой участник платформы может задать вопрос, поделиться опытом </a:t>
              </a:r>
            </a:p>
            <a:p>
              <a:r>
                <a:rPr lang="ru-RU" sz="1200" dirty="0">
                  <a:solidFill>
                    <a:srgbClr val="6D6E7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или выступить с предложением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3A4BF5-2B9F-9B48-90CF-396CB55A69F4}"/>
                </a:ext>
              </a:extLst>
            </p:cNvPr>
            <p:cNvGrpSpPr/>
            <p:nvPr/>
          </p:nvGrpSpPr>
          <p:grpSpPr>
            <a:xfrm>
              <a:off x="3975650" y="2377891"/>
              <a:ext cx="540000" cy="665072"/>
              <a:chOff x="3975650" y="2377891"/>
              <a:chExt cx="540000" cy="66507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E2B25BF-CDCA-054B-8B92-33F42077A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3975650" y="2377891"/>
                <a:ext cx="540000" cy="539480"/>
              </a:xfrm>
              <a:prstGeom prst="rect">
                <a:avLst/>
              </a:prstGeom>
            </p:spPr>
          </p:pic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5C82768-EC3F-D54D-9E1A-7BB0BA757DA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245390" y="2773223"/>
                <a:ext cx="0" cy="539480"/>
              </a:xfrm>
              <a:prstGeom prst="line">
                <a:avLst/>
              </a:prstGeom>
              <a:ln w="50800">
                <a:solidFill>
                  <a:srgbClr val="F6F4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86">
            <a:extLst>
              <a:ext uri="{FF2B5EF4-FFF2-40B4-BE49-F238E27FC236}">
                <a16:creationId xmlns:a16="http://schemas.microsoft.com/office/drawing/2014/main" id="{EC5D1124-645A-6A46-BA62-B33EE046063C}"/>
              </a:ext>
            </a:extLst>
          </p:cNvPr>
          <p:cNvSpPr/>
          <p:nvPr/>
        </p:nvSpPr>
        <p:spPr>
          <a:xfrm>
            <a:off x="516000" y="1955961"/>
            <a:ext cx="3149694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Общение и взаимопомощь </a:t>
            </a:r>
          </a:p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Между бизнесом и интеграторами</a:t>
            </a:r>
          </a:p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режиме онлайн</a:t>
            </a:r>
            <a:endParaRPr lang="en-US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417309-21E4-6A41-9BDF-0218C28F85B2}"/>
              </a:ext>
            </a:extLst>
          </p:cNvPr>
          <p:cNvCxnSpPr>
            <a:cxnSpLocks/>
          </p:cNvCxnSpPr>
          <p:nvPr/>
        </p:nvCxnSpPr>
        <p:spPr>
          <a:xfrm rot="5400000">
            <a:off x="785740" y="160686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86">
            <a:extLst>
              <a:ext uri="{FF2B5EF4-FFF2-40B4-BE49-F238E27FC236}">
                <a16:creationId xmlns:a16="http://schemas.microsoft.com/office/drawing/2014/main" id="{C9332124-0B60-544E-895D-F5BB466A6964}"/>
              </a:ext>
            </a:extLst>
          </p:cNvPr>
          <p:cNvSpPr/>
          <p:nvPr/>
        </p:nvSpPr>
        <p:spPr>
          <a:xfrm>
            <a:off x="3570596" y="1955961"/>
            <a:ext cx="3149695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Удобная база знаний, каталог </a:t>
            </a:r>
          </a:p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интеграторов и база технических </a:t>
            </a:r>
          </a:p>
          <a:p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решений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02013FF-7BC2-5D47-B5BB-1E1110C97285}"/>
              </a:ext>
            </a:extLst>
          </p:cNvPr>
          <p:cNvCxnSpPr>
            <a:cxnSpLocks/>
          </p:cNvCxnSpPr>
          <p:nvPr/>
        </p:nvCxnSpPr>
        <p:spPr>
          <a:xfrm rot="5400000">
            <a:off x="3840337" y="160686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9DB51EFB-0D27-7449-8393-71C169A2A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6000" y="1211008"/>
            <a:ext cx="540000" cy="540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44D7B0F-55C6-744A-B061-342F816E18F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570597" y="1211008"/>
            <a:ext cx="540000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D5EA0A-314F-3746-BE13-B2F5A266840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7560"/>
          <a:stretch/>
        </p:blipFill>
        <p:spPr>
          <a:xfrm>
            <a:off x="7509225" y="1333040"/>
            <a:ext cx="3616554" cy="497538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59A4808-657C-F945-2CCF-13BA786FC477}"/>
              </a:ext>
            </a:extLst>
          </p:cNvPr>
          <p:cNvSpPr/>
          <p:nvPr/>
        </p:nvSpPr>
        <p:spPr>
          <a:xfrm>
            <a:off x="707761" y="5999010"/>
            <a:ext cx="1602889" cy="3397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9AB4A9-D85E-3C7D-3E27-DDBCEA1CF42D}"/>
              </a:ext>
            </a:extLst>
          </p:cNvPr>
          <p:cNvSpPr txBox="1"/>
          <p:nvPr/>
        </p:nvSpPr>
        <p:spPr>
          <a:xfrm flipH="1">
            <a:off x="840750" y="5591567"/>
            <a:ext cx="180975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Зарегистрируйтесь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Честном сообществе: </a:t>
            </a: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14" action="ppaction://hlinkfile"/>
              </a:rPr>
              <a:t>markirovka.ru</a:t>
            </a:r>
            <a:endParaRPr lang="ru-RU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FB0A5B0-9B6A-AA41-AEB8-D92A624A9F96}"/>
              </a:ext>
            </a:extLst>
          </p:cNvPr>
          <p:cNvSpPr txBox="1"/>
          <p:nvPr/>
        </p:nvSpPr>
        <p:spPr>
          <a:xfrm>
            <a:off x="7071616" y="4851708"/>
            <a:ext cx="460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Регулярные обучающие вебинары на сайте </a:t>
            </a:r>
          </a:p>
          <a:p>
            <a:r>
              <a:rPr lang="ru-RU" sz="1400" b="1" u="sng" dirty="0" err="1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400" b="1" u="sng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Раздел мероприятия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расписания вебинаров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Записи мероприятий в разделе мероприятия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видеоархив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BC16AD-5571-8247-9958-6DBEA1092F1A}"/>
              </a:ext>
            </a:extLst>
          </p:cNvPr>
          <p:cNvSpPr txBox="1"/>
          <p:nvPr/>
        </p:nvSpPr>
        <p:spPr>
          <a:xfrm>
            <a:off x="7071616" y="2118049"/>
            <a:ext cx="4730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новости маркировки в режиме реального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времени в канале телеграмм</a:t>
            </a:r>
          </a:p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https://t.me/crptbreaking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F7CC8A-CA17-DF42-8C37-A594269EE51F}"/>
              </a:ext>
            </a:extLst>
          </p:cNvPr>
          <p:cNvSpPr txBox="1"/>
          <p:nvPr/>
        </p:nvSpPr>
        <p:spPr>
          <a:xfrm>
            <a:off x="7057478" y="3107575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Видео-инструкции и опыт участников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канале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YouTube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</a:t>
            </a:r>
            <a:endParaRPr lang="ru-RU" sz="11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91CFBB-3D1A-E942-B4F2-1E8028C3B148}"/>
              </a:ext>
            </a:extLst>
          </p:cNvPr>
          <p:cNvSpPr txBox="1"/>
          <p:nvPr/>
        </p:nvSpPr>
        <p:spPr>
          <a:xfrm>
            <a:off x="1629445" y="3107575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66992E-4DFD-C042-A069-209911403CB5}"/>
              </a:ext>
            </a:extLst>
          </p:cNvPr>
          <p:cNvSpPr txBox="1"/>
          <p:nvPr/>
        </p:nvSpPr>
        <p:spPr>
          <a:xfrm>
            <a:off x="1629445" y="2225771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046A59-47DF-BD49-9B21-7FAA3B39E432}"/>
              </a:ext>
            </a:extLst>
          </p:cNvPr>
          <p:cNvSpPr txBox="1"/>
          <p:nvPr/>
        </p:nvSpPr>
        <p:spPr>
          <a:xfrm>
            <a:off x="1716673" y="5231284"/>
            <a:ext cx="4600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https://vk.com/crptec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1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7255E8-CA71-B441-9754-546063E74BEF}"/>
              </a:ext>
            </a:extLst>
          </p:cNvPr>
          <p:cNvSpPr txBox="1"/>
          <p:nvPr/>
        </p:nvSpPr>
        <p:spPr>
          <a:xfrm>
            <a:off x="579227" y="4078296"/>
            <a:ext cx="4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кругленный прямоугольник 58">
            <a:extLst>
              <a:ext uri="{FF2B5EF4-FFF2-40B4-BE49-F238E27FC236}">
                <a16:creationId xmlns:a16="http://schemas.microsoft.com/office/drawing/2014/main" id="{CD298B0D-DD0D-B240-96AB-1EBF85CB4E3C}"/>
              </a:ext>
            </a:extLst>
          </p:cNvPr>
          <p:cNvSpPr/>
          <p:nvPr/>
        </p:nvSpPr>
        <p:spPr>
          <a:xfrm>
            <a:off x="675039" y="430171"/>
            <a:ext cx="9171605" cy="115249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ответы на вопросы онлайн</a:t>
            </a:r>
          </a:p>
        </p:txBody>
      </p:sp>
      <p:pic>
        <p:nvPicPr>
          <p:cNvPr id="52" name="Picture 44">
            <a:extLst>
              <a:ext uri="{FF2B5EF4-FFF2-40B4-BE49-F238E27FC236}">
                <a16:creationId xmlns:a16="http://schemas.microsoft.com/office/drawing/2014/main" id="{6D554563-0837-894E-AA72-4D69BFCF1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3018659"/>
            <a:ext cx="720000" cy="701053"/>
          </a:xfrm>
          <a:prstGeom prst="rect">
            <a:avLst/>
          </a:prstGeom>
        </p:spPr>
      </p:pic>
      <p:pic>
        <p:nvPicPr>
          <p:cNvPr id="53" name="Picture 45">
            <a:extLst>
              <a:ext uri="{FF2B5EF4-FFF2-40B4-BE49-F238E27FC236}">
                <a16:creationId xmlns:a16="http://schemas.microsoft.com/office/drawing/2014/main" id="{81D42D2A-FA0A-214A-B01F-8C682B8BDB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2136855"/>
            <a:ext cx="720000" cy="701053"/>
          </a:xfrm>
          <a:prstGeom prst="rect">
            <a:avLst/>
          </a:prstGeom>
        </p:spPr>
      </p:pic>
      <p:pic>
        <p:nvPicPr>
          <p:cNvPr id="54" name="Picture 46">
            <a:extLst>
              <a:ext uri="{FF2B5EF4-FFF2-40B4-BE49-F238E27FC236}">
                <a16:creationId xmlns:a16="http://schemas.microsoft.com/office/drawing/2014/main" id="{38CBD917-188D-BD42-A78D-15219CD5B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876" y="3018658"/>
            <a:ext cx="720000" cy="701053"/>
          </a:xfrm>
          <a:prstGeom prst="rect">
            <a:avLst/>
          </a:prstGeom>
        </p:spPr>
      </p:pic>
      <p:pic>
        <p:nvPicPr>
          <p:cNvPr id="55" name="Picture 47">
            <a:extLst>
              <a:ext uri="{FF2B5EF4-FFF2-40B4-BE49-F238E27FC236}">
                <a16:creationId xmlns:a16="http://schemas.microsoft.com/office/drawing/2014/main" id="{B058E385-77F6-4A47-838B-D14BD49BF8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876" y="2136855"/>
            <a:ext cx="720000" cy="701053"/>
          </a:xfrm>
          <a:prstGeom prst="rect">
            <a:avLst/>
          </a:prstGeom>
        </p:spPr>
      </p:pic>
      <p:pic>
        <p:nvPicPr>
          <p:cNvPr id="73" name="Picture 49">
            <a:extLst>
              <a:ext uri="{FF2B5EF4-FFF2-40B4-BE49-F238E27FC236}">
                <a16:creationId xmlns:a16="http://schemas.microsoft.com/office/drawing/2014/main" id="{A2E6CF71-401F-9146-9572-E2D52103EC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60" y="5084330"/>
            <a:ext cx="720000" cy="70105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1FA1761-F113-D64A-BCCD-21357CCA2A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5034" y="4774706"/>
            <a:ext cx="778374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1964872" y="1988058"/>
            <a:ext cx="8188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Отсутствие регистрации в системе маркировки в установленные сроки</a:t>
            </a:r>
            <a:endParaRPr lang="en-US" sz="15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9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900" dirty="0">
                <a:solidFill>
                  <a:srgbClr val="363634"/>
                </a:solidFill>
                <a:latin typeface="Circe" panose="020B0502020203020203" pitchFamily="34" charset="77"/>
              </a:rPr>
              <a:t>Для каждой группы товаров установлены определенные сроки регистрации в системе маркировки. Для регистрации требуется усиленная квалифицированная электронная подпись.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DB668-B2B6-9344-B6CE-AE2886EF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42" y="3333851"/>
            <a:ext cx="1453515" cy="660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584" y="3334141"/>
            <a:ext cx="1760220" cy="453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AC39B-85DD-6847-BE60-624B3623E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93311"/>
            <a:ext cx="9144000" cy="11620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A09949C-AECD-6B9A-B1A5-C404E970A9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86" t="-153"/>
          <a:stretch/>
        </p:blipFill>
        <p:spPr>
          <a:xfrm>
            <a:off x="2584173" y="1302026"/>
            <a:ext cx="1797517" cy="4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0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1964872" y="1988058"/>
            <a:ext cx="818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Передача товаров юридическому лицу без отправки информации о ней в систему маркировки</a:t>
            </a:r>
            <a:endParaRPr lang="en-US" sz="15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9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9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передаете маркированный товар другому участнику оборота или принимаете товар, то вы должны обязательно направить данные в систему маркировки при помощи электронного документооборота, отправив УПД (универсальный передаточный документ) с кодами маркировки товаров, которые передаете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84" y="3501533"/>
            <a:ext cx="1760220" cy="453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42" y="3501242"/>
            <a:ext cx="1453515" cy="66008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F4BDF53-C9BE-5F1C-936D-4356DC997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6" t="-153"/>
          <a:stretch/>
        </p:blipFill>
        <p:spPr>
          <a:xfrm>
            <a:off x="2584173" y="1302026"/>
            <a:ext cx="1797517" cy="4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4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1964872" y="1988058"/>
            <a:ext cx="8188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Продажа продукции в розницу без вывода из оборота</a:t>
            </a:r>
            <a:endParaRPr lang="en-US" sz="15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9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9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не сканируете коды на товарах при продаже или у вас не настроена касса для работы с маркированными товарами или вы не заключили доп. Соглашение с вашим ОФД на передачу данных в систему маркировки, то вас могут оштрафовать.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84" y="3334141"/>
            <a:ext cx="1760220" cy="453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42" y="3333851"/>
            <a:ext cx="1453515" cy="66008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4061231-7A74-30F8-0EA5-6FBD5DE59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6" t="-153"/>
          <a:stretch/>
        </p:blipFill>
        <p:spPr>
          <a:xfrm>
            <a:off x="2584173" y="1302026"/>
            <a:ext cx="1797517" cy="4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1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74ECF83D-4D9C-A04D-A782-894B18AF1A46}"/>
              </a:ext>
            </a:extLst>
          </p:cNvPr>
          <p:cNvSpPr/>
          <p:nvPr/>
        </p:nvSpPr>
        <p:spPr>
          <a:xfrm>
            <a:off x="675039" y="430171"/>
            <a:ext cx="9316993" cy="122827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6AE11E-996A-184F-A5D8-33ADD6F54EB6}"/>
              </a:ext>
            </a:extLst>
          </p:cNvPr>
          <p:cNvSpPr txBox="1"/>
          <p:nvPr/>
        </p:nvSpPr>
        <p:spPr>
          <a:xfrm>
            <a:off x="973440" y="592595"/>
            <a:ext cx="10543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</a:t>
            </a:r>
            <a:endParaRPr lang="en-US" sz="28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id="{B1766224-6907-3945-8037-C605051262D5}"/>
              </a:ext>
            </a:extLst>
          </p:cNvPr>
          <p:cNvCxnSpPr>
            <a:cxnSpLocks/>
            <a:stCxn id="24" idx="6"/>
            <a:endCxn id="28" idx="2"/>
          </p:cNvCxnSpPr>
          <p:nvPr/>
        </p:nvCxnSpPr>
        <p:spPr>
          <a:xfrm>
            <a:off x="1748386" y="4319038"/>
            <a:ext cx="869522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8">
            <a:extLst>
              <a:ext uri="{FF2B5EF4-FFF2-40B4-BE49-F238E27FC236}">
                <a16:creationId xmlns:a16="http://schemas.microsoft.com/office/drawing/2014/main" id="{A616737D-FEA1-A144-809D-7C532E8D0924}"/>
              </a:ext>
            </a:extLst>
          </p:cNvPr>
          <p:cNvSpPr/>
          <p:nvPr/>
        </p:nvSpPr>
        <p:spPr>
          <a:xfrm>
            <a:off x="1391547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  <a:endParaRPr lang="en-RU" dirty="0">
              <a:solidFill>
                <a:schemeClr val="bg1"/>
              </a:solidFill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1280EF95-3671-0F46-A7EE-38B90653EF7F}"/>
              </a:ext>
            </a:extLst>
          </p:cNvPr>
          <p:cNvSpPr/>
          <p:nvPr/>
        </p:nvSpPr>
        <p:spPr>
          <a:xfrm>
            <a:off x="10443614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</a:t>
            </a:r>
            <a:endParaRPr lang="en-RU" dirty="0">
              <a:solidFill>
                <a:schemeClr val="bg1"/>
              </a:solidFill>
            </a:endParaRPr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AB6B0DC5-1008-824A-8C63-416A6CC8BB76}"/>
              </a:ext>
            </a:extLst>
          </p:cNvPr>
          <p:cNvSpPr/>
          <p:nvPr/>
        </p:nvSpPr>
        <p:spPr>
          <a:xfrm>
            <a:off x="8217553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  <a:endParaRPr lang="en-RU" dirty="0">
              <a:solidFill>
                <a:schemeClr val="bg1"/>
              </a:solidFill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A874E259-F3A7-714B-BD22-CD5A29C0F636}"/>
              </a:ext>
            </a:extLst>
          </p:cNvPr>
          <p:cNvSpPr/>
          <p:nvPr/>
        </p:nvSpPr>
        <p:spPr>
          <a:xfrm>
            <a:off x="5991492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  <a:endParaRPr lang="en-RU" dirty="0">
              <a:solidFill>
                <a:schemeClr val="bg1"/>
              </a:solidFill>
            </a:endParaRPr>
          </a:p>
        </p:txBody>
      </p:sp>
      <p:sp>
        <p:nvSpPr>
          <p:cNvPr id="31" name="Oval 8">
            <a:extLst>
              <a:ext uri="{FF2B5EF4-FFF2-40B4-BE49-F238E27FC236}">
                <a16:creationId xmlns:a16="http://schemas.microsoft.com/office/drawing/2014/main" id="{36D4A8D9-F4AA-BB44-8A1B-C6F1212453B4}"/>
              </a:ext>
            </a:extLst>
          </p:cNvPr>
          <p:cNvSpPr/>
          <p:nvPr/>
        </p:nvSpPr>
        <p:spPr>
          <a:xfrm>
            <a:off x="3765431" y="4140618"/>
            <a:ext cx="356839" cy="356839"/>
          </a:xfrm>
          <a:prstGeom prst="ellipse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  <a:endParaRPr lang="en-RU" dirty="0">
              <a:solidFill>
                <a:schemeClr val="bg1"/>
              </a:solidFill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BE91E2F1-D7BE-FA4D-A075-2273734ECC11}"/>
              </a:ext>
            </a:extLst>
          </p:cNvPr>
          <p:cNvSpPr txBox="1"/>
          <p:nvPr/>
        </p:nvSpPr>
        <p:spPr>
          <a:xfrm>
            <a:off x="348684" y="4688796"/>
            <a:ext cx="2426092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Производитель или импортер наносит цифровой код на товар</a:t>
            </a: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41AC5B1C-236B-354B-894C-C3EEF091A8B3}"/>
              </a:ext>
            </a:extLst>
          </p:cNvPr>
          <p:cNvSpPr txBox="1"/>
          <p:nvPr/>
        </p:nvSpPr>
        <p:spPr>
          <a:xfrm>
            <a:off x="5188449" y="4688796"/>
            <a:ext cx="196292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 магазине сканируют </a:t>
            </a:r>
            <a:b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</a:b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товара и размещают его на полке</a:t>
            </a: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235E4539-4AF9-4949-8271-A4D6C9395BAA}"/>
              </a:ext>
            </a:extLst>
          </p:cNvPr>
          <p:cNvSpPr txBox="1"/>
          <p:nvPr/>
        </p:nvSpPr>
        <p:spPr>
          <a:xfrm>
            <a:off x="9894013" y="4688796"/>
            <a:ext cx="147251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Вся правда о товаре в мобильном приложении</a:t>
            </a: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89B407E0-FF1C-AB40-9E61-E6D31F9ED525}"/>
              </a:ext>
            </a:extLst>
          </p:cNvPr>
          <p:cNvSpPr txBox="1"/>
          <p:nvPr/>
        </p:nvSpPr>
        <p:spPr>
          <a:xfrm>
            <a:off x="2939006" y="4688796"/>
            <a:ext cx="200286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Весь путь товара фиксируется на каждом этапе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66523B22-C225-4944-B956-918F15C6CD45}"/>
              </a:ext>
            </a:extLst>
          </p:cNvPr>
          <p:cNvSpPr txBox="1"/>
          <p:nvPr/>
        </p:nvSpPr>
        <p:spPr>
          <a:xfrm>
            <a:off x="7170569" y="4688883"/>
            <a:ext cx="2426092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Товар продали на кассе</a:t>
            </a:r>
            <a:b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</a:b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 системе “код вышел </a:t>
            </a:r>
            <a:b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</a:b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из оборота”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480753C-2DC6-C144-AB19-41B5B06F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7" y="2599279"/>
            <a:ext cx="1440000" cy="14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ED155F2-65E0-8644-BC73-1B36C0DA2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0" y="2599279"/>
            <a:ext cx="1440000" cy="1440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7735F15-41F4-4347-9519-769C10216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11" y="2599279"/>
            <a:ext cx="1440000" cy="144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5CD4CA9-2AC7-024A-A182-3263912D1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72" y="2689279"/>
            <a:ext cx="1260000" cy="126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мпьютер, часы&#10;&#10;Автоматически созданное описание">
            <a:extLst>
              <a:ext uri="{FF2B5EF4-FFF2-40B4-BE49-F238E27FC236}">
                <a16:creationId xmlns:a16="http://schemas.microsoft.com/office/drawing/2014/main" id="{8517F4A2-67F1-9844-983A-DD694C32C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33" y="277927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0380D6AA-B336-9B40-88B3-A5067E1E27A4}"/>
              </a:ext>
            </a:extLst>
          </p:cNvPr>
          <p:cNvSpPr/>
          <p:nvPr/>
        </p:nvSpPr>
        <p:spPr>
          <a:xfrm>
            <a:off x="675039" y="270372"/>
            <a:ext cx="9558022" cy="110701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52F66-7176-654C-8248-54CD7CE45EF5}"/>
              </a:ext>
            </a:extLst>
          </p:cNvPr>
          <p:cNvSpPr txBox="1"/>
          <p:nvPr/>
        </p:nvSpPr>
        <p:spPr>
          <a:xfrm>
            <a:off x="887471" y="380947"/>
            <a:ext cx="906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Виды электронных документов регистрирующие оборот маркированных товаров в ГИС МТ 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7B020-D92F-AA46-BE48-11E076B47043}"/>
              </a:ext>
            </a:extLst>
          </p:cNvPr>
          <p:cNvSpPr txBox="1"/>
          <p:nvPr/>
        </p:nvSpPr>
        <p:spPr>
          <a:xfrm>
            <a:off x="437341" y="1734228"/>
            <a:ext cx="6847263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Формат УПД\УПД(и)</a:t>
            </a:r>
            <a:r>
              <a:rPr lang="en-US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lt"/>
              </a:rPr>
              <a:t>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Приказ от 19.12.2018 № ММВ-7-15/820@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Функция </a:t>
            </a:r>
            <a:r>
              <a:rPr lang="ru-RU" sz="1600" b="0" i="0" dirty="0">
                <a:solidFill>
                  <a:srgbClr val="363634"/>
                </a:solidFill>
                <a:effectLst/>
                <a:latin typeface="Circe"/>
              </a:rPr>
              <a:t>ДОП, СЧФДОП</a:t>
            </a: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Формат УКД\УКД(и)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Приказ ФНС</a:t>
            </a:r>
            <a:r>
              <a:rPr lang="en-US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от 12 октября 2020г. N ЕД-7-26/736@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Функция </a:t>
            </a:r>
            <a:r>
              <a:rPr lang="ru-RU" sz="1600" b="0" i="0" dirty="0">
                <a:solidFill>
                  <a:srgbClr val="363634"/>
                </a:solidFill>
                <a:effectLst/>
                <a:latin typeface="Circe"/>
              </a:rPr>
              <a:t>ДИС, КСЧФДИС</a:t>
            </a: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Аннулирование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документов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 marL="171450" indent="-171450"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Признаки вида оборота в УПД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УПД с признаками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приобретения для собственных нужд и безвозмездной передачи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УПД с признаками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 panose="020B0603020203020204" charset="0"/>
              </a:rPr>
              <a:t>агентской и комиссионных схем</a:t>
            </a:r>
          </a:p>
          <a:p>
            <a:pPr>
              <a:spcBef>
                <a:spcPts val="1000"/>
              </a:spcBef>
              <a:spcAft>
                <a:spcPct val="0"/>
              </a:spcAft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  <a:p>
            <a:pPr>
              <a:spcBef>
                <a:spcPts val="1000"/>
              </a:spcBef>
              <a:spcAft>
                <a:spcPct val="0"/>
              </a:spcAft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 panose="020B0603020203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2279F-888B-3840-A808-72DD00F9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038" y="1471483"/>
            <a:ext cx="4222728" cy="41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31">
            <a:extLst>
              <a:ext uri="{FF2B5EF4-FFF2-40B4-BE49-F238E27FC236}">
                <a16:creationId xmlns:a16="http://schemas.microsoft.com/office/drawing/2014/main" id="{0380D6AA-B336-9B40-88B3-A5067E1E27A4}"/>
              </a:ext>
            </a:extLst>
          </p:cNvPr>
          <p:cNvSpPr/>
          <p:nvPr/>
        </p:nvSpPr>
        <p:spPr>
          <a:xfrm>
            <a:off x="675039" y="270372"/>
            <a:ext cx="9558022" cy="110701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352F66-7176-654C-8248-54CD7CE45EF5}"/>
              </a:ext>
            </a:extLst>
          </p:cNvPr>
          <p:cNvSpPr txBox="1"/>
          <p:nvPr/>
        </p:nvSpPr>
        <p:spPr>
          <a:xfrm>
            <a:off x="887471" y="380947"/>
            <a:ext cx="906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об обороте. Электронный документооборот ЭДО. </a:t>
            </a:r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F7B2E9-0BF0-244D-A3BE-28210A49309B}"/>
              </a:ext>
            </a:extLst>
          </p:cNvPr>
          <p:cNvSpPr txBox="1"/>
          <p:nvPr/>
        </p:nvSpPr>
        <p:spPr>
          <a:xfrm>
            <a:off x="458845" y="1490929"/>
            <a:ext cx="653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передаче права собственности 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маркированной продукции:</a:t>
            </a:r>
            <a:endParaRPr lang="en-US" sz="16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7B020-D92F-AA46-BE48-11E076B47043}"/>
              </a:ext>
            </a:extLst>
          </p:cNvPr>
          <p:cNvSpPr txBox="1"/>
          <p:nvPr/>
        </p:nvSpPr>
        <p:spPr>
          <a:xfrm>
            <a:off x="440648" y="2032652"/>
            <a:ext cx="6847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Формируется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УПД (универсальный передаточный документ с указанием вида сделки), УКД, УПД</a:t>
            </a:r>
            <a:r>
              <a:rPr lang="en-US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Подписывается УКЭП;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Передается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ЭДО покупателю;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Направляется в информационную систему мониторинга в срок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3 рабочих дней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со дня приемки маркированного товара, но не позднее дня передачи этих товаров третьим лицам;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Приемка (подписание УПД покупателем)  может осуществляться через интеграцию 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учётной системой\личным кабинетом оператора ЭДО</a:t>
            </a:r>
            <a:r>
              <a:rPr lang="ru-RU" sz="16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\</a:t>
            </a:r>
            <a:r>
              <a:rPr lang="ru-RU" sz="16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 кассой.</a:t>
            </a:r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2279F-888B-3840-A808-72DD00F9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038" y="1471483"/>
            <a:ext cx="4222728" cy="4129828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A4C2E23A-C632-4F6B-86F6-33C6479B2C4F}"/>
              </a:ext>
            </a:extLst>
          </p:cNvPr>
          <p:cNvSpPr/>
          <p:nvPr/>
        </p:nvSpPr>
        <p:spPr>
          <a:xfrm>
            <a:off x="458845" y="5053168"/>
            <a:ext cx="1734260" cy="47041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Продавец (Титул Продавца). Отгрузка продукции</a:t>
            </a:r>
          </a:p>
        </p:txBody>
      </p:sp>
      <p:cxnSp>
        <p:nvCxnSpPr>
          <p:cNvPr id="8" name="Straight Connector 52">
            <a:extLst>
              <a:ext uri="{FF2B5EF4-FFF2-40B4-BE49-F238E27FC236}">
                <a16:creationId xmlns:a16="http://schemas.microsoft.com/office/drawing/2014/main" id="{7C8A0328-891D-4B20-9C4F-C35124148C37}"/>
              </a:ext>
            </a:extLst>
          </p:cNvPr>
          <p:cNvCxnSpPr>
            <a:cxnSpLocks/>
          </p:cNvCxnSpPr>
          <p:nvPr/>
        </p:nvCxnSpPr>
        <p:spPr>
          <a:xfrm>
            <a:off x="209892" y="5880417"/>
            <a:ext cx="836565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4">
            <a:extLst>
              <a:ext uri="{FF2B5EF4-FFF2-40B4-BE49-F238E27FC236}">
                <a16:creationId xmlns:a16="http://schemas.microsoft.com/office/drawing/2014/main" id="{2C3C19E7-43FD-4140-8D7D-DADB8D145F21}"/>
              </a:ext>
            </a:extLst>
          </p:cNvPr>
          <p:cNvSpPr/>
          <p:nvPr/>
        </p:nvSpPr>
        <p:spPr>
          <a:xfrm>
            <a:off x="5073791" y="5701987"/>
            <a:ext cx="356839" cy="35683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B13D0234-4C95-42F5-8601-C70B38A87950}"/>
              </a:ext>
            </a:extLst>
          </p:cNvPr>
          <p:cNvSpPr/>
          <p:nvPr/>
        </p:nvSpPr>
        <p:spPr>
          <a:xfrm>
            <a:off x="4392717" y="5075948"/>
            <a:ext cx="1821536" cy="44763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6F8BBD-8655-4DF6-833A-933F591F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42361" y="5664874"/>
            <a:ext cx="437851" cy="437851"/>
          </a:xfrm>
          <a:prstGeom prst="rect">
            <a:avLst/>
          </a:prstGeom>
        </p:spPr>
      </p:pic>
      <p:sp>
        <p:nvSpPr>
          <p:cNvPr id="16" name="Облако 15">
            <a:extLst>
              <a:ext uri="{FF2B5EF4-FFF2-40B4-BE49-F238E27FC236}">
                <a16:creationId xmlns:a16="http://schemas.microsoft.com/office/drawing/2014/main" id="{8533A8D6-FCB1-48C5-B3B3-76F49E912488}"/>
              </a:ext>
            </a:extLst>
          </p:cNvPr>
          <p:cNvSpPr/>
          <p:nvPr/>
        </p:nvSpPr>
        <p:spPr>
          <a:xfrm>
            <a:off x="2796889" y="5629961"/>
            <a:ext cx="914400" cy="5778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ОЭДО</a:t>
            </a: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20682DB8-E4EF-438D-A87E-7C094613B3FF}"/>
              </a:ext>
            </a:extLst>
          </p:cNvPr>
          <p:cNvSpPr/>
          <p:nvPr/>
        </p:nvSpPr>
        <p:spPr>
          <a:xfrm>
            <a:off x="1097098" y="5675684"/>
            <a:ext cx="356839" cy="35683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8" name="Облако 17">
            <a:extLst>
              <a:ext uri="{FF2B5EF4-FFF2-40B4-BE49-F238E27FC236}">
                <a16:creationId xmlns:a16="http://schemas.microsoft.com/office/drawing/2014/main" id="{BFD36869-4B4A-4792-9DD8-C6E53240C03A}"/>
              </a:ext>
            </a:extLst>
          </p:cNvPr>
          <p:cNvSpPr/>
          <p:nvPr/>
        </p:nvSpPr>
        <p:spPr>
          <a:xfrm>
            <a:off x="6391707" y="5575914"/>
            <a:ext cx="914400" cy="5778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ОЭДО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B03F3C4A-ADFE-4843-AF6C-BC5DFA57D100}"/>
              </a:ext>
            </a:extLst>
          </p:cNvPr>
          <p:cNvSpPr/>
          <p:nvPr/>
        </p:nvSpPr>
        <p:spPr>
          <a:xfrm>
            <a:off x="7541597" y="5100001"/>
            <a:ext cx="1821536" cy="447630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Регистрация УПД в ГИС МТ и смена Владельца КМ</a:t>
            </a: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63FCAC47-7EF7-413B-AF9F-CE65C8C3FCEA}"/>
              </a:ext>
            </a:extLst>
          </p:cNvPr>
          <p:cNvCxnSpPr>
            <a:cxnSpLocks/>
            <a:stCxn id="18" idx="1"/>
            <a:endCxn id="17" idx="4"/>
          </p:cNvCxnSpPr>
          <p:nvPr/>
        </p:nvCxnSpPr>
        <p:spPr>
          <a:xfrm rot="5400000" flipH="1">
            <a:off x="4001883" y="3306159"/>
            <a:ext cx="120659" cy="5573389"/>
          </a:xfrm>
          <a:prstGeom prst="bentConnector3">
            <a:avLst>
              <a:gd name="adj1" fmla="val -276805"/>
            </a:avLst>
          </a:prstGeom>
          <a:ln w="22225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C8BFE0-D24F-469E-84DB-8543C7F3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922" y="5664874"/>
            <a:ext cx="437851" cy="4378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33BDA-0756-4187-B704-D10FF49E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13734" y="5675684"/>
            <a:ext cx="437851" cy="4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19880" y="1269669"/>
            <a:ext cx="7056781" cy="51821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необходимости внесения изменений в УПД в случае расхождения стоимости, количества товара, кодов маркировки и прочего, он направляет сообщение поставщику о выявленных несоответствиях.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Информацию о выявленных расхождениях Покупатель может сообщить Поставщику в форме ТОРГ-2, Уведомление об уточнение, </a:t>
            </a:r>
            <a:r>
              <a:rPr lang="en-US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email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иная форма сообщения, без подачи сведений в «Честный Знак»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Поставщик корректирует УКД</a:t>
            </a:r>
            <a:r>
              <a:rPr lang="en-US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1600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УКДи</a:t>
            </a:r>
            <a:r>
              <a:rPr lang="ru-RU" sz="160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исправляет УПД (УПДи) и направляет документ покупателю. После подписания с двух сторон, Оператор ЭДО передает документ в ГИС МТ, где ранее поданные на основании УПД сведения о маркированном товаре, корректируются согласно исправленному или корректировочному документу.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 возможна обработка УКД без наличия основания УПД в случае если поставка была оформлена до 01.01.22 (использовались прямые методы подачи сведений о передаче КМ)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случае возврата КМ выведенных в рамках передачи для собственных нужд, необходимо использовать функционал ЛК в ГИС МТ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01E9210-B242-9347-9FBB-779BF82D0AED}"/>
              </a:ext>
            </a:extLst>
          </p:cNvPr>
          <p:cNvSpPr/>
          <p:nvPr/>
        </p:nvSpPr>
        <p:spPr>
          <a:xfrm>
            <a:off x="581734" y="196689"/>
            <a:ext cx="10122709" cy="9403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162F7-58F8-C84D-912B-DEB592473971}"/>
              </a:ext>
            </a:extLst>
          </p:cNvPr>
          <p:cNvSpPr txBox="1"/>
          <p:nvPr/>
        </p:nvSpPr>
        <p:spPr>
          <a:xfrm>
            <a:off x="675039" y="182933"/>
            <a:ext cx="712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Корректировка и исправление сведений, поданных через ЭДО</a:t>
            </a:r>
            <a:endParaRPr lang="ru-PT" sz="28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47">
            <a:extLst>
              <a:ext uri="{FF2B5EF4-FFF2-40B4-BE49-F238E27FC236}">
                <a16:creationId xmlns:a16="http://schemas.microsoft.com/office/drawing/2014/main" id="{9DC17D86-E22B-F641-BAFF-F4346678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29747" y="1229913"/>
            <a:ext cx="4354747" cy="54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0" y="-148858"/>
            <a:ext cx="8278460" cy="15693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Необходимые решения и оборудование для работы с ЭДО и подачей сведений об обороте маркированной продукции в ГИС МТ,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6">
            <a:extLst>
              <a:ext uri="{FF2B5EF4-FFF2-40B4-BE49-F238E27FC236}">
                <a16:creationId xmlns:a16="http://schemas.microsoft.com/office/drawing/2014/main" id="{5C064DDE-98C0-584E-819C-46D6D4964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20" y="2550947"/>
            <a:ext cx="824404" cy="1080000"/>
          </a:xfrm>
          <a:prstGeom prst="rect">
            <a:avLst/>
          </a:prstGeom>
        </p:spPr>
      </p:pic>
      <p:pic>
        <p:nvPicPr>
          <p:cNvPr id="14" name="Picture 26">
            <a:extLst>
              <a:ext uri="{FF2B5EF4-FFF2-40B4-BE49-F238E27FC236}">
                <a16:creationId xmlns:a16="http://schemas.microsoft.com/office/drawing/2014/main" id="{AD36B8B5-FAC8-EC41-B9A5-84AC8BC6B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614" y="2380886"/>
            <a:ext cx="1440000" cy="1440000"/>
          </a:xfrm>
          <a:prstGeom prst="rect">
            <a:avLst/>
          </a:prstGeom>
        </p:spPr>
      </p:pic>
      <p:pic>
        <p:nvPicPr>
          <p:cNvPr id="15" name="Picture 26">
            <a:extLst>
              <a:ext uri="{FF2B5EF4-FFF2-40B4-BE49-F238E27FC236}">
                <a16:creationId xmlns:a16="http://schemas.microsoft.com/office/drawing/2014/main" id="{8B2C3D92-1E95-C745-AE62-BA4D60CBD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8158" y="2370947"/>
            <a:ext cx="1440000" cy="1440000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E644A490-A814-434F-8E11-7A1630257A75}"/>
              </a:ext>
            </a:extLst>
          </p:cNvPr>
          <p:cNvSpPr txBox="1"/>
          <p:nvPr/>
        </p:nvSpPr>
        <p:spPr>
          <a:xfrm>
            <a:off x="1535221" y="1847433"/>
            <a:ext cx="4226934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Что для этого нужно?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2433-B65D-C74D-8374-2F268997CEE3}"/>
              </a:ext>
            </a:extLst>
          </p:cNvPr>
          <p:cNvSpPr txBox="1"/>
          <p:nvPr/>
        </p:nvSpPr>
        <p:spPr>
          <a:xfrm>
            <a:off x="194213" y="3785788"/>
            <a:ext cx="25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2Д сканер (для</a:t>
            </a:r>
          </a:p>
          <a:p>
            <a:pPr algn="ctr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lang="ru-RU" sz="1600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поэкземплярного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учета)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B5643B-7CDB-0E41-9E34-58FA347402F8}"/>
              </a:ext>
            </a:extLst>
          </p:cNvPr>
          <p:cNvSpPr/>
          <p:nvPr/>
        </p:nvSpPr>
        <p:spPr>
          <a:xfrm>
            <a:off x="2679035" y="3833118"/>
            <a:ext cx="2694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Оформить УКЭП на руководителя организации или ИП.</a:t>
            </a:r>
          </a:p>
          <a:p>
            <a:pPr algn="ctr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Установить ПО для работы с УКЭП</a:t>
            </a:r>
            <a:endParaRPr lang="ru-RU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884F65A-9699-A942-A718-304455361E07}"/>
              </a:ext>
            </a:extLst>
          </p:cNvPr>
          <p:cNvSpPr/>
          <p:nvPr/>
        </p:nvSpPr>
        <p:spPr>
          <a:xfrm>
            <a:off x="5506167" y="3884753"/>
            <a:ext cx="2862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93566" hangingPunct="0">
              <a:spcBef>
                <a:spcPts val="1000"/>
              </a:spcBef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Выбор оператора ЭДО и заключение договора. Соглашение на передачу сведений в ГИС МТ с оператором ЭДО.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B5E33D74-4E8A-C241-A15F-95E96B74F9CB}"/>
              </a:ext>
            </a:extLst>
          </p:cNvPr>
          <p:cNvCxnSpPr>
            <a:cxnSpLocks/>
          </p:cNvCxnSpPr>
          <p:nvPr/>
        </p:nvCxnSpPr>
        <p:spPr>
          <a:xfrm>
            <a:off x="2679035" y="2669142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">
            <a:extLst>
              <a:ext uri="{FF2B5EF4-FFF2-40B4-BE49-F238E27FC236}">
                <a16:creationId xmlns:a16="http://schemas.microsoft.com/office/drawing/2014/main" id="{A2FB5E3D-9542-BB49-89D2-4B63B3496DEA}"/>
              </a:ext>
            </a:extLst>
          </p:cNvPr>
          <p:cNvCxnSpPr>
            <a:cxnSpLocks/>
          </p:cNvCxnSpPr>
          <p:nvPr/>
        </p:nvCxnSpPr>
        <p:spPr>
          <a:xfrm>
            <a:off x="5324310" y="2669142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542796-480F-4A97-A3F0-FDBBC9049CED}"/>
              </a:ext>
            </a:extLst>
          </p:cNvPr>
          <p:cNvSpPr txBox="1"/>
          <p:nvPr/>
        </p:nvSpPr>
        <p:spPr>
          <a:xfrm>
            <a:off x="365095" y="5534539"/>
            <a:ext cx="107941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600" b="1" dirty="0">
                <a:solidFill>
                  <a:srgbClr val="595959"/>
                </a:solidFill>
                <a:latin typeface="PT Sans Caption" panose="020B0603020203020204" pitchFamily="34" charset="-52"/>
                <a:cs typeface="Tahoma" panose="020B0604030504040204" pitchFamily="34" charset="0"/>
              </a:rPr>
              <a:t>Калькулятор решений </a:t>
            </a:r>
          </a:p>
          <a:p>
            <a:pPr algn="l" fontAlgn="base"/>
            <a:r>
              <a:rPr lang="ru-RU" sz="1600" dirty="0">
                <a:solidFill>
                  <a:srgbClr val="595959"/>
                </a:solidFill>
                <a:latin typeface="PT Sans Caption" panose="020B0603020203020204" pitchFamily="34" charset="-52"/>
                <a:cs typeface="Tahoma" panose="020B0604030504040204" pitchFamily="34" charset="0"/>
              </a:rPr>
              <a:t>Для того, чтобы узнать какое оборудование и программное обеспечение вам может понадобиться для маркировки  возможно воспользоваться ссылкой</a:t>
            </a:r>
            <a:r>
              <a:rPr lang="ru-RU" sz="1213" dirty="0">
                <a:solidFill>
                  <a:srgbClr val="595959"/>
                </a:solidFill>
                <a:latin typeface="PT Sans Caption" panose="020B0603020203020204" pitchFamily="34" charset="-52"/>
                <a:cs typeface="Tahoma" panose="020B0604030504040204" pitchFamily="34" charset="0"/>
              </a:rPr>
              <a:t>: </a:t>
            </a:r>
          </a:p>
          <a:p>
            <a:r>
              <a:rPr lang="ru-RU" dirty="0">
                <a:hlinkClick r:id="rId5"/>
              </a:rPr>
              <a:t>https://xn--80ajghhoc2aj1c8b.xn--p1ai/business/business-calc/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EDA84D-3D86-A580-89D5-B8984A490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0735" y="2649393"/>
            <a:ext cx="985589" cy="968448"/>
          </a:xfrm>
          <a:prstGeom prst="rect">
            <a:avLst/>
          </a:prstGeom>
        </p:spPr>
      </p:pic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DD533DE7-CF42-2EF8-4F98-542442685952}"/>
              </a:ext>
            </a:extLst>
          </p:cNvPr>
          <p:cNvCxnSpPr>
            <a:cxnSpLocks/>
          </p:cNvCxnSpPr>
          <p:nvPr/>
        </p:nvCxnSpPr>
        <p:spPr>
          <a:xfrm>
            <a:off x="8319295" y="2642640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EA6EAC-2486-7088-48C6-6659588599DC}"/>
              </a:ext>
            </a:extLst>
          </p:cNvPr>
          <p:cNvSpPr/>
          <p:nvPr/>
        </p:nvSpPr>
        <p:spPr>
          <a:xfrm>
            <a:off x="8368634" y="3774106"/>
            <a:ext cx="3135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Зарегистрироваться* в системе</a:t>
            </a:r>
          </a:p>
          <a:p>
            <a:pPr algn="l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маркировки Честный ЗНАК</a:t>
            </a:r>
            <a:endParaRPr lang="ru-RU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35608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43F1D02-1E0F-BD4D-9382-4972383EDD48}"/>
              </a:ext>
            </a:extLst>
          </p:cNvPr>
          <p:cNvSpPr/>
          <p:nvPr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6" name="Rectangle 179"/>
          <p:cNvSpPr/>
          <p:nvPr/>
        </p:nvSpPr>
        <p:spPr>
          <a:xfrm>
            <a:off x="6709550" y="954509"/>
            <a:ext cx="10592465" cy="5759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нужно сделать для получения </a:t>
            </a:r>
          </a:p>
          <a:p>
            <a:pPr fontAlgn="base"/>
            <a:r>
              <a:rPr lang="ru-RU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маркированной продукции по ЭДО:</a:t>
            </a:r>
          </a:p>
        </p:txBody>
      </p:sp>
      <p:sp>
        <p:nvSpPr>
          <p:cNvPr id="7" name="object 10"/>
          <p:cNvSpPr txBox="1"/>
          <p:nvPr/>
        </p:nvSpPr>
        <p:spPr>
          <a:xfrm>
            <a:off x="7580819" y="1856973"/>
            <a:ext cx="3847926" cy="49359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fontAlgn="base"/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Заключить договор с оператором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электронного документооборота, получить идентификатор участника ЭДО</a:t>
            </a: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Заключить дополнительное соглашение с поставщиком маркированной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продукции об использовании электронных документов (УПД)</a:t>
            </a: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Отправить приглашение поставщику </a:t>
            </a: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дальнейшего обмена с ним по ЭДО. </a:t>
            </a:r>
          </a:p>
          <a:p>
            <a:pPr fontAlgn="base"/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необходимости, обратитесь за консультацией в поддержку оператора ЭДО</a:t>
            </a:r>
          </a:p>
          <a:p>
            <a:pPr fontAlgn="base"/>
            <a:endParaRPr lang="ru-RU" sz="1600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ru-RU" sz="1600" b="1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Проинформировать Оператора ЭДО о необходимости отправки сведений в ГИС МТ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DAA7FF9-EA53-B34A-937A-726055AB5D8D}"/>
              </a:ext>
            </a:extLst>
          </p:cNvPr>
          <p:cNvGrpSpPr/>
          <p:nvPr/>
        </p:nvGrpSpPr>
        <p:grpSpPr>
          <a:xfrm>
            <a:off x="6709550" y="1850682"/>
            <a:ext cx="575920" cy="575920"/>
            <a:chOff x="6678629" y="1933571"/>
            <a:chExt cx="575920" cy="575920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9A6DC853-CBDB-C944-96DC-26889068AB69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0FAD156-A4B1-7741-B70F-D0479578A75D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5D5B5E-3C3B-E446-A13C-F9C9D6B90952}"/>
              </a:ext>
            </a:extLst>
          </p:cNvPr>
          <p:cNvGrpSpPr/>
          <p:nvPr/>
        </p:nvGrpSpPr>
        <p:grpSpPr>
          <a:xfrm>
            <a:off x="6709550" y="3022181"/>
            <a:ext cx="575920" cy="575920"/>
            <a:chOff x="6678629" y="1933571"/>
            <a:chExt cx="575920" cy="575920"/>
          </a:xfrm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B45038D3-C99E-A240-AB91-12426FB3F3B4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69ADDBE-0071-6744-A80F-2DEF1CAD56C0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9742096-47D0-9440-A7ED-BE708862E082}"/>
              </a:ext>
            </a:extLst>
          </p:cNvPr>
          <p:cNvGrpSpPr/>
          <p:nvPr/>
        </p:nvGrpSpPr>
        <p:grpSpPr>
          <a:xfrm>
            <a:off x="6755969" y="4585052"/>
            <a:ext cx="575920" cy="575920"/>
            <a:chOff x="6678629" y="1933571"/>
            <a:chExt cx="575920" cy="575920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7CA25986-0F6B-684A-B1AC-1E9E817CD03C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CCA4AE9-1807-D741-AD86-C9686749E796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E7CFD70-AEFD-CC4A-A930-985F11BD3E9B}"/>
              </a:ext>
            </a:extLst>
          </p:cNvPr>
          <p:cNvSpPr/>
          <p:nvPr/>
        </p:nvSpPr>
        <p:spPr>
          <a:xfrm>
            <a:off x="675040" y="699679"/>
            <a:ext cx="4196971" cy="126390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382ACD-D8E4-9245-A106-83854DB9866A}"/>
              </a:ext>
            </a:extLst>
          </p:cNvPr>
          <p:cNvSpPr txBox="1"/>
          <p:nvPr/>
        </p:nvSpPr>
        <p:spPr>
          <a:xfrm>
            <a:off x="888228" y="862103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Инструкция по </a:t>
            </a:r>
          </a:p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подключению к ЭДО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DD3945B-B188-FB40-8339-D288F94D738B}"/>
              </a:ext>
            </a:extLst>
          </p:cNvPr>
          <p:cNvCxnSpPr>
            <a:cxnSpLocks/>
          </p:cNvCxnSpPr>
          <p:nvPr/>
        </p:nvCxnSpPr>
        <p:spPr>
          <a:xfrm>
            <a:off x="6755969" y="1634896"/>
            <a:ext cx="4429102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9E267FD7-A018-6948-972A-CA03FA4E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7" y="3494791"/>
            <a:ext cx="2399170" cy="2354009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2F659D0-72D1-1210-CA0D-D52C1AB6AD7F}"/>
              </a:ext>
            </a:extLst>
          </p:cNvPr>
          <p:cNvGrpSpPr/>
          <p:nvPr/>
        </p:nvGrpSpPr>
        <p:grpSpPr>
          <a:xfrm>
            <a:off x="6741836" y="6037053"/>
            <a:ext cx="575920" cy="575920"/>
            <a:chOff x="6678629" y="1933571"/>
            <a:chExt cx="575920" cy="575920"/>
          </a:xfrm>
        </p:grpSpPr>
        <p:sp>
          <p:nvSpPr>
            <p:cNvPr id="28" name="Скругленный прямоугольник 24">
              <a:extLst>
                <a:ext uri="{FF2B5EF4-FFF2-40B4-BE49-F238E27FC236}">
                  <a16:creationId xmlns:a16="http://schemas.microsoft.com/office/drawing/2014/main" id="{50A2C14E-8E58-B8D7-71F9-2CF8A9F21236}"/>
                </a:ext>
              </a:extLst>
            </p:cNvPr>
            <p:cNvSpPr/>
            <p:nvPr/>
          </p:nvSpPr>
          <p:spPr>
            <a:xfrm>
              <a:off x="6678629" y="1933571"/>
              <a:ext cx="575920" cy="57592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A0368D3-13F0-8A09-FCF8-C7098767FCBD}"/>
                </a:ext>
              </a:extLst>
            </p:cNvPr>
            <p:cNvSpPr/>
            <p:nvPr/>
          </p:nvSpPr>
          <p:spPr>
            <a:xfrm>
              <a:off x="6775203" y="2045043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4B16D3-A8CA-437D-A54B-D0F0FEBCD2D2}"/>
              </a:ext>
            </a:extLst>
          </p:cNvPr>
          <p:cNvSpPr txBox="1"/>
          <p:nvPr/>
        </p:nvSpPr>
        <p:spPr>
          <a:xfrm>
            <a:off x="838201" y="1085126"/>
            <a:ext cx="5059675" cy="4992072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Тензор</a:t>
            </a:r>
          </a:p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Калуга Астрал</a:t>
            </a:r>
          </a:p>
          <a:p>
            <a:pPr algn="r" fontAlgn="base">
              <a:lnSpc>
                <a:spcPct val="200000"/>
              </a:lnSpc>
            </a:pP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СберКорус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Платформа ЭДО</a:t>
            </a:r>
          </a:p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СТ</a:t>
            </a:r>
          </a:p>
          <a:p>
            <a:pPr algn="r" fontAlgn="base">
              <a:lnSpc>
                <a:spcPct val="200000"/>
              </a:lnSpc>
            </a:pP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Сислинк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00000"/>
              </a:lnSpc>
            </a:pP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БИФИТ ЭДО</a:t>
            </a:r>
          </a:p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Русь-Телеком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01385B-53D9-44F3-83D6-1B4D3E5A6A63}"/>
              </a:ext>
            </a:extLst>
          </p:cNvPr>
          <p:cNvSpPr txBox="1"/>
          <p:nvPr/>
        </p:nvSpPr>
        <p:spPr>
          <a:xfrm>
            <a:off x="8113401" y="974648"/>
            <a:ext cx="3240398" cy="521303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СКБ Контур</a:t>
            </a:r>
            <a:b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Такском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Лайт</a:t>
            </a:r>
          </a:p>
          <a:p>
            <a:pPr algn="r" fontAlgn="base">
              <a:lnSpc>
                <a:spcPct val="200000"/>
              </a:lnSpc>
            </a:pPr>
            <a:r>
              <a:rPr lang="ru-RU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Э-КОМ</a:t>
            </a:r>
          </a:p>
          <a:p>
            <a:pPr algn="r" fontAlgn="base">
              <a:lnSpc>
                <a:spcPct val="200000"/>
              </a:lnSpc>
            </a:pP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Эдисофт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00000"/>
              </a:lnSpc>
            </a:pP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ФораПром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29000"/>
              </a:lnSpc>
            </a:pP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Сервионика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29000"/>
              </a:lnSpc>
            </a:pPr>
            <a:r>
              <a:rPr lang="ru-RU" dirty="0" err="1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Такснет</a:t>
            </a: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 fontAlgn="base">
              <a:lnSpc>
                <a:spcPct val="229000"/>
              </a:lnSpc>
            </a:pPr>
            <a:endParaRPr lang="ru-RU" dirty="0">
              <a:solidFill>
                <a:srgbClr val="595959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5E34-8AE8-41A8-B13B-6A8BA353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партнеров – операторов ЭДО</a:t>
            </a:r>
          </a:p>
        </p:txBody>
      </p:sp>
      <p:pic>
        <p:nvPicPr>
          <p:cNvPr id="4098" name="Picture 2" descr="Партнёры">
            <a:extLst>
              <a:ext uri="{FF2B5EF4-FFF2-40B4-BE49-F238E27FC236}">
                <a16:creationId xmlns:a16="http://schemas.microsoft.com/office/drawing/2014/main" id="{0982E718-D23A-402F-9C3F-064B7198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57" y="4565765"/>
            <a:ext cx="1143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артнёры">
            <a:extLst>
              <a:ext uri="{FF2B5EF4-FFF2-40B4-BE49-F238E27FC236}">
                <a16:creationId xmlns:a16="http://schemas.microsoft.com/office/drawing/2014/main" id="{6BB50248-774A-45E2-BB25-95EBCF91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0" y="1627166"/>
            <a:ext cx="1495932" cy="6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артнёры">
            <a:extLst>
              <a:ext uri="{FF2B5EF4-FFF2-40B4-BE49-F238E27FC236}">
                <a16:creationId xmlns:a16="http://schemas.microsoft.com/office/drawing/2014/main" id="{B76B061A-BCC9-48D6-B92E-E8EDFA53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44" l="1942" r="92233">
                        <a14:foregroundMark x1="9709" y1="15385" x2="9709" y2="15385"/>
                        <a14:foregroundMark x1="6311" y1="15385" x2="6311" y2="15385"/>
                        <a14:foregroundMark x1="3883" y1="23077" x2="3883" y2="23077"/>
                        <a14:foregroundMark x1="2913" y1="33333" x2="2913" y2="33333"/>
                        <a14:foregroundMark x1="2427" y1="43590" x2="2427" y2="43590"/>
                        <a14:foregroundMark x1="24757" y1="28205" x2="24757" y2="28205"/>
                        <a14:foregroundMark x1="30583" y1="30769" x2="30583" y2="30769"/>
                        <a14:foregroundMark x1="38350" y1="30769" x2="38350" y2="30769"/>
                        <a14:foregroundMark x1="45631" y1="46154" x2="45631" y2="46154"/>
                        <a14:foregroundMark x1="59223" y1="46154" x2="59223" y2="46154"/>
                        <a14:foregroundMark x1="56796" y1="48718" x2="56796" y2="48718"/>
                        <a14:foregroundMark x1="69417" y1="28205" x2="69417" y2="28205"/>
                        <a14:foregroundMark x1="74757" y1="41026" x2="74757" y2="41026"/>
                        <a14:foregroundMark x1="84466" y1="46154" x2="84466" y2="46154"/>
                        <a14:foregroundMark x1="92233" y1="33333" x2="92233" y2="33333"/>
                        <a14:foregroundMark x1="11650" y1="38462" x2="11650" y2="38462"/>
                        <a14:backgroundMark x1="7767" y1="30769" x2="7767" y2="30769"/>
                        <a14:backgroundMark x1="24757" y1="23077" x2="24757" y2="23077"/>
                        <a14:backgroundMark x1="32524" y1="53846" x2="32524" y2="53846"/>
                        <a14:backgroundMark x1="48058" y1="38462" x2="48058" y2="38462"/>
                        <a14:backgroundMark x1="69417" y1="23077" x2="69417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46" y="2471365"/>
            <a:ext cx="1924801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артнёры">
            <a:extLst>
              <a:ext uri="{FF2B5EF4-FFF2-40B4-BE49-F238E27FC236}">
                <a16:creationId xmlns:a16="http://schemas.microsoft.com/office/drawing/2014/main" id="{2935C1B6-1CD5-4020-A85A-AEAFC212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9" y="3474264"/>
            <a:ext cx="1060084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артнёры">
            <a:extLst>
              <a:ext uri="{FF2B5EF4-FFF2-40B4-BE49-F238E27FC236}">
                <a16:creationId xmlns:a16="http://schemas.microsoft.com/office/drawing/2014/main" id="{3BAD1C29-46DC-42FF-8EEE-3AA83C33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294" y1="63452" x2="35294" y2="63452"/>
                        <a14:foregroundMark x1="64706" y1="62944" x2="64706" y2="62944"/>
                        <a14:foregroundMark x1="49632" y1="20305" x2="49632" y2="20305"/>
                        <a14:foregroundMark x1="44118" y1="72589" x2="44118" y2="72589"/>
                        <a14:foregroundMark x1="33088" y1="72081" x2="33088" y2="72081"/>
                        <a14:foregroundMark x1="25368" y1="72081" x2="25368" y2="72081"/>
                        <a14:foregroundMark x1="16176" y1="73096" x2="16176" y2="73096"/>
                        <a14:foregroundMark x1="19485" y1="72589" x2="19485" y2="72589"/>
                        <a14:foregroundMark x1="48529" y1="72081" x2="48529" y2="72081"/>
                        <a14:foregroundMark x1="58824" y1="72589" x2="58824" y2="72589"/>
                        <a14:foregroundMark x1="62500" y1="74112" x2="62500" y2="74112"/>
                        <a14:foregroundMark x1="68750" y1="73604" x2="68750" y2="73604"/>
                        <a14:foregroundMark x1="79412" y1="72589" x2="79412" y2="72589"/>
                        <a14:foregroundMark x1="83088" y1="71574" x2="83088" y2="7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97" y="5463604"/>
            <a:ext cx="975931" cy="7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Партнёры">
            <a:extLst>
              <a:ext uri="{FF2B5EF4-FFF2-40B4-BE49-F238E27FC236}">
                <a16:creationId xmlns:a16="http://schemas.microsoft.com/office/drawing/2014/main" id="{7B67E578-F397-4013-80FB-6F007BC1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86" y="3945390"/>
            <a:ext cx="15240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артнёры">
            <a:extLst>
              <a:ext uri="{FF2B5EF4-FFF2-40B4-BE49-F238E27FC236}">
                <a16:creationId xmlns:a16="http://schemas.microsoft.com/office/drawing/2014/main" id="{778CC334-66C0-4E0D-BCD6-C78D5669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03" y="1242786"/>
            <a:ext cx="971550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Партнёры">
            <a:extLst>
              <a:ext uri="{FF2B5EF4-FFF2-40B4-BE49-F238E27FC236}">
                <a16:creationId xmlns:a16="http://schemas.microsoft.com/office/drawing/2014/main" id="{D104B0BF-DBC9-4811-9890-1FE7CA02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1" b="89844" l="8324" r="94488">
                        <a14:foregroundMark x1="10011" y1="53460" x2="6974" y2="60156"/>
                        <a14:foregroundMark x1="6974" y1="60156" x2="8324" y2="67299"/>
                        <a14:foregroundMark x1="8324" y1="67299" x2="11924" y2="67411"/>
                        <a14:foregroundMark x1="12148" y1="65402" x2="12148" y2="65290"/>
                        <a14:foregroundMark x1="94151" y1="53237" x2="94488" y2="66406"/>
                        <a14:foregroundMark x1="73903" y1="53906" x2="73903" y2="53906"/>
                        <a14:foregroundMark x1="49269" y1="53460" x2="57267" y2="52979"/>
                        <a14:foregroundMark x1="69899" y1="52576" x2="88751" y2="54688"/>
                        <a14:foregroundMark x1="22722" y1="38728" x2="22722" y2="38728"/>
                        <a14:foregroundMark x1="46794" y1="59487" x2="46794" y2="59487"/>
                        <a14:foregroundMark x1="37908" y1="58594" x2="37908" y2="58594"/>
                        <a14:foregroundMark x1="17998" y1="55580" x2="17998" y2="55580"/>
                        <a14:foregroundMark x1="13273" y1="56138" x2="14961" y2="61942"/>
                        <a14:foregroundMark x1="14061" y1="57589" x2="29471" y2="54576"/>
                        <a14:foregroundMark x1="29471" y1="54576" x2="25309" y2="58371"/>
                        <a14:foregroundMark x1="12148" y1="55580" x2="57017" y2="53368"/>
                        <a14:foregroundMark x1="69633" y1="52990" x2="86389" y2="53460"/>
                        <a14:foregroundMark x1="86389" y1="53460" x2="92463" y2="63616"/>
                        <a14:foregroundMark x1="92463" y1="63616" x2="23510" y2="66518"/>
                        <a14:foregroundMark x1="23510" y1="66518" x2="13836" y2="63951"/>
                        <a14:foregroundMark x1="13836" y1="63951" x2="9786" y2="59152"/>
                        <a14:foregroundMark x1="34758" y1="55246" x2="43645" y2="65513"/>
                        <a14:foregroundMark x1="43645" y1="65513" x2="55118" y2="63170"/>
                        <a14:foregroundMark x1="55118" y1="63170" x2="42745" y2="54576"/>
                        <a14:foregroundMark x1="42745" y1="54576" x2="32058" y2="55469"/>
                        <a14:foregroundMark x1="61305" y1="55022" x2="46682" y2="55357"/>
                        <a14:foregroundMark x1="46682" y1="55357" x2="63217" y2="65848"/>
                        <a14:foregroundMark x1="63217" y1="65848" x2="62655" y2="57143"/>
                        <a14:foregroundMark x1="62655" y1="57143" x2="55568" y2="55804"/>
                        <a14:foregroundMark x1="63667" y1="54353" x2="84477" y2="55580"/>
                        <a14:foregroundMark x1="84477" y1="55580" x2="92238" y2="63281"/>
                        <a14:foregroundMark x1="92238" y1="63281" x2="83915" y2="65625"/>
                        <a14:foregroundMark x1="83915" y1="65625" x2="71316" y2="65737"/>
                        <a14:foregroundMark x1="71316" y1="65737" x2="62880" y2="61384"/>
                        <a14:foregroundMark x1="62880" y1="61384" x2="66367" y2="54688"/>
                        <a14:foregroundMark x1="66367" y1="54688" x2="73791" y2="54129"/>
                        <a14:foregroundMark x1="73791" y1="54129" x2="75478" y2="54129"/>
                        <a14:foregroundMark x1="33071" y1="60268" x2="19123" y2="63058"/>
                        <a14:foregroundMark x1="19123" y1="63058" x2="30821" y2="66406"/>
                        <a14:foregroundMark x1="30821" y1="66406" x2="34646" y2="60045"/>
                        <a14:foregroundMark x1="34646" y1="60045" x2="33183" y2="60045"/>
                        <a14:backgroundMark x1="57818" y1="52121" x2="70191" y2="5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81" y="1533393"/>
            <a:ext cx="1066357" cy="10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Партнёры">
            <a:extLst>
              <a:ext uri="{FF2B5EF4-FFF2-40B4-BE49-F238E27FC236}">
                <a16:creationId xmlns:a16="http://schemas.microsoft.com/office/drawing/2014/main" id="{C6F7B875-3515-47F9-B6F8-B86079E0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077" r="98333">
                        <a14:foregroundMark x1="3205" y1="17059" x2="3205" y2="17059"/>
                        <a14:foregroundMark x1="31410" y1="36471" x2="31410" y2="36471"/>
                        <a14:foregroundMark x1="51795" y1="27647" x2="51795" y2="27647"/>
                        <a14:foregroundMark x1="83333" y1="21765" x2="83333" y2="21765"/>
                        <a14:foregroundMark x1="65897" y1="40000" x2="65897" y2="40000"/>
                        <a14:foregroundMark x1="93077" y1="16471" x2="93077" y2="16471"/>
                        <a14:foregroundMark x1="93590" y1="35882" x2="93590" y2="35882"/>
                        <a14:foregroundMark x1="98333" y1="25882" x2="96795" y2="35882"/>
                        <a14:foregroundMark x1="65897" y1="49412" x2="73077" y2="39412"/>
                        <a14:foregroundMark x1="73077" y1="39412" x2="66667" y2="25294"/>
                        <a14:foregroundMark x1="66667" y1="25294" x2="63974" y2="57059"/>
                        <a14:foregroundMark x1="63974" y1="57059" x2="69744" y2="77647"/>
                        <a14:foregroundMark x1="69744" y1="77647" x2="73205" y2="7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57" y="5363033"/>
            <a:ext cx="1169408" cy="2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Партнёры">
            <a:extLst>
              <a:ext uri="{FF2B5EF4-FFF2-40B4-BE49-F238E27FC236}">
                <a16:creationId xmlns:a16="http://schemas.microsoft.com/office/drawing/2014/main" id="{BFFA44E7-6FA9-4E91-B204-95A99CB8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0" y="1376394"/>
            <a:ext cx="1456644" cy="2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Партнёры">
            <a:extLst>
              <a:ext uri="{FF2B5EF4-FFF2-40B4-BE49-F238E27FC236}">
                <a16:creationId xmlns:a16="http://schemas.microsoft.com/office/drawing/2014/main" id="{43B8A4A0-572D-44A9-A6B8-5E21968E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966" b="88966" l="6322" r="89943">
                        <a14:foregroundMark x1="9483" y1="40690" x2="9770" y2="38621"/>
                        <a14:foregroundMark x1="6322" y1="28966" x2="6897" y2="28276"/>
                        <a14:foregroundMark x1="20690" y1="57241" x2="12644" y2="85517"/>
                        <a14:foregroundMark x1="12644" y1="85517" x2="21552" y2="57931"/>
                        <a14:foregroundMark x1="21552" y1="57931" x2="21552" y2="57931"/>
                        <a14:foregroundMark x1="25287" y1="41379" x2="25287" y2="41379"/>
                        <a14:foregroundMark x1="34770" y1="49655" x2="34770" y2="49655"/>
                        <a14:foregroundMark x1="44540" y1="53103" x2="44540" y2="53103"/>
                        <a14:foregroundMark x1="53736" y1="50345" x2="53736" y2="50345"/>
                        <a14:foregroundMark x1="58908" y1="43448" x2="58908" y2="43448"/>
                        <a14:foregroundMark x1="76437" y1="50345" x2="76437" y2="50345"/>
                        <a14:foregroundMark x1="81034" y1="51724" x2="81034" y2="51724"/>
                        <a14:foregroundMark x1="89655" y1="48276" x2="89655" y2="48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57" y="3965186"/>
            <a:ext cx="1059942" cy="4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F1339A-B22B-4D09-ADD3-A544347C7C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000" b="88000" l="3960" r="94554">
                        <a14:foregroundMark x1="10891" y1="44000" x2="10891" y2="57333"/>
                        <a14:foregroundMark x1="11881" y1="53333" x2="4950" y2="50667"/>
                        <a14:foregroundMark x1="25248" y1="80000" x2="27228" y2="86667"/>
                        <a14:foregroundMark x1="40099" y1="30667" x2="40099" y2="30667"/>
                        <a14:foregroundMark x1="46040" y1="28000" x2="46040" y2="28000"/>
                        <a14:foregroundMark x1="51980" y1="28000" x2="51980" y2="28000"/>
                        <a14:foregroundMark x1="58416" y1="28000" x2="58416" y2="28000"/>
                        <a14:foregroundMark x1="64356" y1="29333" x2="64356" y2="29333"/>
                        <a14:foregroundMark x1="70297" y1="29333" x2="70297" y2="29333"/>
                        <a14:foregroundMark x1="76733" y1="28000" x2="76733" y2="28000"/>
                        <a14:foregroundMark x1="83168" y1="30667" x2="83168" y2="30667"/>
                        <a14:foregroundMark x1="91089" y1="29333" x2="91089" y2="29333"/>
                        <a14:foregroundMark x1="90594" y1="53333" x2="90594" y2="53333"/>
                        <a14:foregroundMark x1="68812" y1="56000" x2="68812" y2="56000"/>
                        <a14:foregroundMark x1="42079" y1="57333" x2="42079" y2="57333"/>
                        <a14:foregroundMark x1="52475" y1="65333" x2="52475" y2="65333"/>
                        <a14:foregroundMark x1="79208" y1="65333" x2="79208" y2="65333"/>
                        <a14:foregroundMark x1="93564" y1="78667" x2="94554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062" y="2960765"/>
            <a:ext cx="1261112" cy="4682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D6FEC4-0E5B-45A5-B316-9D11E19330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677" b="88710" l="8917" r="89809">
                        <a14:foregroundMark x1="12102" y1="32258" x2="14650" y2="29032"/>
                        <a14:foregroundMark x1="9652" y1="59677" x2="10828" y2="72581"/>
                        <a14:foregroundMark x1="35032" y1="32258" x2="35032" y2="32258"/>
                        <a14:foregroundMark x1="45860" y1="43548" x2="45860" y2="43548"/>
                        <a14:foregroundMark x1="54140" y1="46774" x2="54140" y2="46774"/>
                        <a14:foregroundMark x1="53503" y1="30645" x2="53503" y2="30645"/>
                        <a14:foregroundMark x1="59873" y1="41935" x2="59873" y2="41935"/>
                        <a14:foregroundMark x1="73248" y1="41935" x2="73248" y2="41935"/>
                        <a14:foregroundMark x1="82803" y1="38710" x2="82803" y2="38710"/>
                        <a14:backgroundMark x1="7643" y1="53226" x2="7643" y2="53226"/>
                        <a14:backgroundMark x1="10191" y1="43548" x2="10191" y2="43548"/>
                        <a14:backgroundMark x1="13376" y1="48387" x2="13376" y2="48387"/>
                        <a14:backgroundMark x1="6369" y1="54839" x2="5732" y2="48387"/>
                        <a14:backgroundMark x1="7643" y1="48387" x2="7643" y2="51613"/>
                        <a14:backgroundMark x1="7006" y1="54839" x2="7006" y2="59677"/>
                        <a14:backgroundMark x1="6369" y1="51613" x2="7643" y2="58065"/>
                        <a14:backgroundMark x1="51592" y1="29032" x2="52229" y2="27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3402" y="3314645"/>
            <a:ext cx="1196444" cy="4724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FA88D2-8C0F-4902-AF29-3BA2EEA5D7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091" b="89091" l="4739" r="95735">
                        <a14:foregroundMark x1="19905" y1="23636" x2="19905" y2="23636"/>
                        <a14:foregroundMark x1="9005" y1="21818" x2="9005" y2="21818"/>
                        <a14:foregroundMark x1="9953" y1="18182" x2="9005" y2="54545"/>
                        <a14:foregroundMark x1="12796" y1="16364" x2="11848" y2="14545"/>
                        <a14:foregroundMark x1="20853" y1="21818" x2="19905" y2="21818"/>
                        <a14:foregroundMark x1="8057" y1="20000" x2="6635" y2="27273"/>
                        <a14:foregroundMark x1="36019" y1="30909" x2="36019" y2="30909"/>
                        <a14:foregroundMark x1="38389" y1="47273" x2="38389" y2="47273"/>
                        <a14:foregroundMark x1="46445" y1="30909" x2="46445" y2="30909"/>
                        <a14:foregroundMark x1="50711" y1="36364" x2="50711" y2="36364"/>
                        <a14:foregroundMark x1="55450" y1="34545" x2="55450" y2="34545"/>
                        <a14:foregroundMark x1="72986" y1="29091" x2="72986" y2="29091"/>
                        <a14:foregroundMark x1="82938" y1="47273" x2="82938" y2="47273"/>
                        <a14:foregroundMark x1="86256" y1="47273" x2="86256" y2="47273"/>
                        <a14:foregroundMark x1="90047" y1="32727" x2="90047" y2="32727"/>
                        <a14:foregroundMark x1="95735" y1="43636" x2="95735" y2="43636"/>
                        <a14:foregroundMark x1="11848" y1="85455" x2="47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5007" y="2455048"/>
            <a:ext cx="1508593" cy="393235"/>
          </a:xfrm>
          <a:prstGeom prst="rect">
            <a:avLst/>
          </a:prstGeom>
        </p:spPr>
      </p:pic>
      <p:pic>
        <p:nvPicPr>
          <p:cNvPr id="4126" name="Picture 30" descr="Партнёры">
            <a:extLst>
              <a:ext uri="{FF2B5EF4-FFF2-40B4-BE49-F238E27FC236}">
                <a16:creationId xmlns:a16="http://schemas.microsoft.com/office/drawing/2014/main" id="{027351E1-9512-41E2-92EF-776E332CB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27500" y1="48000" x2="27500" y2="48000"/>
                        <a14:foregroundMark x1="35000" y1="49500" x2="35000" y2="49500"/>
                        <a14:foregroundMark x1="43500" y1="50500" x2="43500" y2="50500"/>
                        <a14:foregroundMark x1="52500" y1="49000" x2="52500" y2="49000"/>
                        <a14:foregroundMark x1="62500" y1="48500" x2="62500" y2="48500"/>
                        <a14:foregroundMark x1="78000" y1="48500" x2="78000" y2="48500"/>
                        <a14:foregroundMark x1="86000" y1="48500" x2="8600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97" b="27038"/>
          <a:stretch/>
        </p:blipFill>
        <p:spPr bwMode="auto">
          <a:xfrm>
            <a:off x="7036642" y="2883624"/>
            <a:ext cx="1508592" cy="6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Сервионика">
            <a:extLst>
              <a:ext uri="{FF2B5EF4-FFF2-40B4-BE49-F238E27FC236}">
                <a16:creationId xmlns:a16="http://schemas.microsoft.com/office/drawing/2014/main" id="{EAC7144D-C15D-4B38-B5D7-52BA564E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57" y="4394496"/>
            <a:ext cx="1436644" cy="5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82E64B5-E31B-4840-A834-BC17C3A213A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82" y="4979848"/>
            <a:ext cx="1437417" cy="3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1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xUk78kSNOWsET65AJ9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Kz7x5yRhCgjqB1rX.71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8953</TotalTime>
  <Words>2525</Words>
  <Application>Microsoft Office PowerPoint</Application>
  <PresentationFormat>Широкоэкранный</PresentationFormat>
  <Paragraphs>324</Paragraphs>
  <Slides>27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-apple-system</vt:lpstr>
      <vt:lpstr>Arial</vt:lpstr>
      <vt:lpstr>Arial MT</vt:lpstr>
      <vt:lpstr>Calibri</vt:lpstr>
      <vt:lpstr>Calibri Light</vt:lpstr>
      <vt:lpstr>Circe</vt:lpstr>
      <vt:lpstr>Circe Bold</vt:lpstr>
      <vt:lpstr>Open Sans</vt:lpstr>
      <vt:lpstr>PT Sans</vt:lpstr>
      <vt:lpstr>PT Sans Caption</vt:lpstr>
      <vt:lpstr>Segoe UI</vt:lpstr>
      <vt:lpstr>Wingdings</vt:lpstr>
      <vt:lpstr>Тема Office</vt:lpstr>
      <vt:lpstr>Слайд think-cell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партнеров – операторов ЭДО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Кривоносов Александр</dc:creator>
  <cp:lastModifiedBy>Кривоносов Александр</cp:lastModifiedBy>
  <cp:revision>19</cp:revision>
  <dcterms:created xsi:type="dcterms:W3CDTF">2021-09-15T08:49:48Z</dcterms:created>
  <dcterms:modified xsi:type="dcterms:W3CDTF">2022-08-10T06:22:44Z</dcterms:modified>
</cp:coreProperties>
</file>