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70" r:id="rId4"/>
    <p:sldId id="288" r:id="rId5"/>
    <p:sldId id="313" r:id="rId6"/>
    <p:sldId id="336" r:id="rId7"/>
    <p:sldId id="315" r:id="rId8"/>
    <p:sldId id="335" r:id="rId9"/>
    <p:sldId id="314" r:id="rId10"/>
    <p:sldId id="337" r:id="rId11"/>
    <p:sldId id="338" r:id="rId12"/>
    <p:sldId id="339" r:id="rId13"/>
  </p:sldIdLst>
  <p:sldSz cx="12192000" cy="6858000"/>
  <p:notesSz cx="9926638" cy="6797675"/>
  <p:defaultTextStyle>
    <a:defPPr>
      <a:defRPr lang="ru-RU"/>
    </a:defPPr>
    <a:lvl1pPr marL="0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1pPr>
    <a:lvl2pPr marL="607344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2pPr>
    <a:lvl3pPr marL="1214689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3pPr>
    <a:lvl4pPr marL="1822033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4pPr>
    <a:lvl5pPr marL="2429378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5pPr>
    <a:lvl6pPr marL="3036722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6pPr>
    <a:lvl7pPr marL="3644067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7pPr>
    <a:lvl8pPr marL="4251411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8pPr>
    <a:lvl9pPr marL="4858756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2928" userDrawn="1">
          <p15:clr>
            <a:srgbClr val="A4A3A4"/>
          </p15:clr>
        </p15:guide>
        <p15:guide id="10" pos="3840">
          <p15:clr>
            <a:srgbClr val="A4A3A4"/>
          </p15:clr>
        </p15:guide>
        <p15:guide id="11" pos="3744" userDrawn="1">
          <p15:clr>
            <a:srgbClr val="A4A3A4"/>
          </p15:clr>
        </p15:guide>
        <p15:guide id="12" orient="horz" pos="1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7F7"/>
    <a:srgbClr val="B4D8F6"/>
    <a:srgbClr val="468C70"/>
    <a:srgbClr val="74E289"/>
    <a:srgbClr val="D59C47"/>
    <a:srgbClr val="261C70"/>
    <a:srgbClr val="BDCEEE"/>
    <a:srgbClr val="9CB6E5"/>
    <a:srgbClr val="9DB6E6"/>
    <a:srgbClr val="DFE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14"/>
    <p:restoredTop sz="95795"/>
  </p:normalViewPr>
  <p:slideViewPr>
    <p:cSldViewPr snapToGrid="0">
      <p:cViewPr varScale="1">
        <p:scale>
          <a:sx n="88" d="100"/>
          <a:sy n="88" d="100"/>
        </p:scale>
        <p:origin x="108" y="552"/>
      </p:cViewPr>
      <p:guideLst>
        <p:guide orient="horz" pos="2928"/>
        <p:guide pos="3840"/>
        <p:guide pos="3744"/>
        <p:guide orient="horz"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74" d="100"/>
          <a:sy n="174" d="100"/>
        </p:scale>
        <p:origin x="184" y="200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253CB16B-97E4-6249-AE05-E1C36FC0EB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741" cy="340721"/>
          </a:xfrm>
          <a:prstGeom prst="rect">
            <a:avLst/>
          </a:prstGeom>
        </p:spPr>
        <p:txBody>
          <a:bodyPr vert="horz" lIns="106793" tIns="53396" rIns="106793" bIns="53396" rtlCol="0"/>
          <a:lstStyle>
            <a:lvl1pPr algn="l">
              <a:defRPr sz="1400"/>
            </a:lvl1pPr>
          </a:lstStyle>
          <a:p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978C2E8-B2AC-AC41-9C55-7E1357E08C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457" y="0"/>
            <a:ext cx="4302461" cy="340721"/>
          </a:xfrm>
          <a:prstGeom prst="rect">
            <a:avLst/>
          </a:prstGeom>
        </p:spPr>
        <p:txBody>
          <a:bodyPr vert="horz" lIns="106793" tIns="53396" rIns="106793" bIns="53396" rtlCol="0"/>
          <a:lstStyle>
            <a:lvl1pPr algn="r">
              <a:defRPr sz="1400"/>
            </a:lvl1pPr>
          </a:lstStyle>
          <a:p>
            <a:fld id="{646B9A3E-FD15-8B40-8D2A-BE7CFF6DF347}" type="datetimeFigureOut">
              <a:rPr lang="ru-RU" smtClean="0">
                <a:latin typeface="Roboto" panose="02000000000000000000" pitchFamily="2" charset="0"/>
              </a:rPr>
              <a:t>29.03.2023</a:t>
            </a:fld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9404F2C-AAB1-AE47-A681-A8D1BA6A98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956"/>
            <a:ext cx="4300741" cy="340719"/>
          </a:xfrm>
          <a:prstGeom prst="rect">
            <a:avLst/>
          </a:prstGeom>
        </p:spPr>
        <p:txBody>
          <a:bodyPr vert="horz" lIns="106793" tIns="53396" rIns="106793" bIns="53396" rtlCol="0" anchor="b"/>
          <a:lstStyle>
            <a:lvl1pPr algn="l">
              <a:defRPr sz="1400"/>
            </a:lvl1pPr>
          </a:lstStyle>
          <a:p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37F6A23-D75A-0545-A45A-DFEAE3E83F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457" y="6456956"/>
            <a:ext cx="4302461" cy="340719"/>
          </a:xfrm>
          <a:prstGeom prst="rect">
            <a:avLst/>
          </a:prstGeom>
        </p:spPr>
        <p:txBody>
          <a:bodyPr vert="horz" lIns="106793" tIns="53396" rIns="106793" bIns="53396" rtlCol="0" anchor="b"/>
          <a:lstStyle>
            <a:lvl1pPr algn="r">
              <a:defRPr sz="1400"/>
            </a:lvl1pPr>
          </a:lstStyle>
          <a:p>
            <a:fld id="{151E8402-F95B-004B-9463-AEECE51C3E8B}" type="slidenum">
              <a:rPr lang="ru-RU" smtClean="0">
                <a:latin typeface="Roboto" panose="02000000000000000000" pitchFamily="2" charset="0"/>
              </a:rPr>
              <a:t>‹#›</a:t>
            </a:fld>
            <a:endParaRPr lang="ru-RU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05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741" cy="340721"/>
          </a:xfrm>
          <a:prstGeom prst="rect">
            <a:avLst/>
          </a:prstGeom>
        </p:spPr>
        <p:txBody>
          <a:bodyPr vert="horz" lIns="106793" tIns="53396" rIns="106793" bIns="53396" rtlCol="0"/>
          <a:lstStyle>
            <a:lvl1pPr algn="l">
              <a:defRPr sz="1400" b="0" i="0"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457" y="0"/>
            <a:ext cx="4302461" cy="340721"/>
          </a:xfrm>
          <a:prstGeom prst="rect">
            <a:avLst/>
          </a:prstGeom>
        </p:spPr>
        <p:txBody>
          <a:bodyPr vert="horz" lIns="106793" tIns="53396" rIns="106793" bIns="53396" rtlCol="0"/>
          <a:lstStyle>
            <a:lvl1pPr algn="r">
              <a:defRPr sz="1400" b="0" i="0">
                <a:latin typeface="Roboto" panose="02000000000000000000" pitchFamily="2" charset="0"/>
              </a:defRPr>
            </a:lvl1pPr>
          </a:lstStyle>
          <a:p>
            <a:fld id="{72BDBCC8-6A49-F24B-825D-8686C0207279}" type="datetimeFigureOut">
              <a:rPr lang="ru-RU" smtClean="0"/>
              <a:pPr/>
              <a:t>29.03.2023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6793" tIns="53396" rIns="106793" bIns="5339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009" y="3271330"/>
            <a:ext cx="7940622" cy="2677681"/>
          </a:xfrm>
          <a:prstGeom prst="rect">
            <a:avLst/>
          </a:prstGeom>
        </p:spPr>
        <p:txBody>
          <a:bodyPr vert="horz" lIns="106793" tIns="53396" rIns="106793" bIns="53396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956"/>
            <a:ext cx="4300741" cy="340719"/>
          </a:xfrm>
          <a:prstGeom prst="rect">
            <a:avLst/>
          </a:prstGeom>
        </p:spPr>
        <p:txBody>
          <a:bodyPr vert="horz" lIns="106793" tIns="53396" rIns="106793" bIns="53396" rtlCol="0" anchor="b"/>
          <a:lstStyle>
            <a:lvl1pPr algn="l">
              <a:defRPr sz="1400" b="0" i="0"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457" y="6456956"/>
            <a:ext cx="4302461" cy="340719"/>
          </a:xfrm>
          <a:prstGeom prst="rect">
            <a:avLst/>
          </a:prstGeom>
        </p:spPr>
        <p:txBody>
          <a:bodyPr vert="horz" lIns="106793" tIns="53396" rIns="106793" bIns="53396" rtlCol="0" anchor="b"/>
          <a:lstStyle>
            <a:lvl1pPr algn="r">
              <a:defRPr sz="1400" b="0" i="0">
                <a:latin typeface="Roboto" panose="02000000000000000000" pitchFamily="2" charset="0"/>
              </a:defRPr>
            </a:lvl1pPr>
          </a:lstStyle>
          <a:p>
            <a:fld id="{B8D02A14-C26F-FC45-8B91-8275F7F8AD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17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607344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1214689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822033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2429378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3036722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6pPr>
    <a:lvl7pPr marL="3644067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7pPr>
    <a:lvl8pPr marL="4251411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8pPr>
    <a:lvl9pPr marL="4858756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0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20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529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45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5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05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788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9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996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30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522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5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147A720-8FA3-EF46-A169-43A4CD65E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2"/>
          <a:stretch/>
        </p:blipFill>
        <p:spPr>
          <a:xfrm>
            <a:off x="6095999" y="-66792"/>
            <a:ext cx="6166585" cy="6960283"/>
          </a:xfrm>
          <a:prstGeom prst="rect">
            <a:avLst/>
          </a:prstGeom>
        </p:spPr>
      </p:pic>
      <p:pic>
        <p:nvPicPr>
          <p:cNvPr id="3" name="Рисунок 22">
            <a:extLst>
              <a:ext uri="{FF2B5EF4-FFF2-40B4-BE49-F238E27FC236}">
                <a16:creationId xmlns="" xmlns:a16="http://schemas.microsoft.com/office/drawing/2014/main" id="{D16B447E-AE01-B549-A0D5-2BD18188CB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2613" y="527754"/>
            <a:ext cx="1428030" cy="9945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AF7D9498-2506-664D-94BB-87D176DA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49250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="" xmlns:a16="http://schemas.microsoft.com/office/drawing/2014/main" id="{959DA0FD-26E2-0040-A826-3306D5B2B4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C1F8392-14C6-CB47-930B-15DD8DAFF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33"/>
          <a:stretch/>
        </p:blipFill>
        <p:spPr>
          <a:xfrm>
            <a:off x="-9625" y="-9770"/>
            <a:ext cx="5409398" cy="68947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3553442" cy="2133600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="" xmlns:a16="http://schemas.microsoft.com/office/drawing/2014/main" id="{920997B1-5C5A-0449-99BA-A5C1308E36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202CBD-AE79-7648-AD24-C2F450564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341B84-B3DA-A142-B7FA-65DA1E1AA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5" y="-19250"/>
            <a:ext cx="12370160" cy="6897680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61DCB4C7-1650-994A-891A-A0670F161E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3200CD5-A9C2-5346-A5AD-60C3AED9CD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1" y="-19250"/>
            <a:ext cx="12270015" cy="6897680"/>
          </a:xfrm>
          <a:prstGeom prst="rect">
            <a:avLst/>
          </a:prstGeom>
        </p:spPr>
      </p:pic>
      <p:pic>
        <p:nvPicPr>
          <p:cNvPr id="4" name="Рисунок 1">
            <a:extLst>
              <a:ext uri="{FF2B5EF4-FFF2-40B4-BE49-F238E27FC236}">
                <a16:creationId xmlns="" xmlns:a16="http://schemas.microsoft.com/office/drawing/2014/main" id="{9CCD5038-ACB0-6E42-8B7A-7FCDE057C0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46831" y="541020"/>
            <a:ext cx="3311769" cy="2286000"/>
          </a:xfrm>
          <a:prstGeom prst="rect">
            <a:avLst/>
          </a:prstGeom>
        </p:spPr>
      </p:pic>
      <p:sp>
        <p:nvSpPr>
          <p:cNvPr id="5" name="object 13">
            <a:extLst>
              <a:ext uri="{FF2B5EF4-FFF2-40B4-BE49-F238E27FC236}">
                <a16:creationId xmlns="" xmlns:a16="http://schemas.microsoft.com/office/drawing/2014/main" id="{665F248D-FA7F-514F-B0FD-A3A78A83F5F4}"/>
              </a:ext>
            </a:extLst>
          </p:cNvPr>
          <p:cNvSpPr txBox="1"/>
          <p:nvPr userDrawn="1"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6B981C28-F5B5-7C44-B19B-0EF3BCC1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399"/>
            <a:ext cx="5718544" cy="189082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95756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9DB655-A827-694C-9A25-F897D3AB6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5" y="-19250"/>
            <a:ext cx="12370160" cy="6897680"/>
          </a:xfrm>
          <a:prstGeom prst="rect">
            <a:avLst/>
          </a:prstGeom>
        </p:spPr>
      </p:pic>
      <p:pic>
        <p:nvPicPr>
          <p:cNvPr id="4" name="Рисунок 1">
            <a:extLst>
              <a:ext uri="{FF2B5EF4-FFF2-40B4-BE49-F238E27FC236}">
                <a16:creationId xmlns="" xmlns:a16="http://schemas.microsoft.com/office/drawing/2014/main" id="{9CCD5038-ACB0-6E42-8B7A-7FCDE057C0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46831" y="541020"/>
            <a:ext cx="3311769" cy="2286000"/>
          </a:xfrm>
          <a:prstGeom prst="rect">
            <a:avLst/>
          </a:prstGeom>
        </p:spPr>
      </p:pic>
      <p:sp>
        <p:nvSpPr>
          <p:cNvPr id="5" name="object 13">
            <a:extLst>
              <a:ext uri="{FF2B5EF4-FFF2-40B4-BE49-F238E27FC236}">
                <a16:creationId xmlns="" xmlns:a16="http://schemas.microsoft.com/office/drawing/2014/main" id="{665F248D-FA7F-514F-B0FD-A3A78A83F5F4}"/>
              </a:ext>
            </a:extLst>
          </p:cNvPr>
          <p:cNvSpPr txBox="1"/>
          <p:nvPr userDrawn="1"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793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C17891-C3BF-EE4A-9F96-89F5C5D8C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"/>
            <a:ext cx="5349766" cy="6868669"/>
          </a:xfrm>
          <a:prstGeom prst="rect">
            <a:avLst/>
          </a:prstGeom>
        </p:spPr>
      </p:pic>
      <p:grpSp>
        <p:nvGrpSpPr>
          <p:cNvPr id="9" name="object 3">
            <a:extLst>
              <a:ext uri="{FF2B5EF4-FFF2-40B4-BE49-F238E27FC236}">
                <a16:creationId xmlns="" xmlns:a16="http://schemas.microsoft.com/office/drawing/2014/main" id="{9A818D7E-40E5-A941-A6EC-B1B0C3263C82}"/>
              </a:ext>
            </a:extLst>
          </p:cNvPr>
          <p:cNvGrpSpPr/>
          <p:nvPr userDrawn="1"/>
        </p:nvGrpSpPr>
        <p:grpSpPr>
          <a:xfrm>
            <a:off x="7543801" y="3276601"/>
            <a:ext cx="4648130" cy="3589337"/>
            <a:chOff x="6594150" y="3486486"/>
            <a:chExt cx="2550314" cy="1658081"/>
          </a:xfrm>
        </p:grpSpPr>
        <p:sp>
          <p:nvSpPr>
            <p:cNvPr id="10" name="object 4">
              <a:extLst>
                <a:ext uri="{FF2B5EF4-FFF2-40B4-BE49-F238E27FC236}">
                  <a16:creationId xmlns="" xmlns:a16="http://schemas.microsoft.com/office/drawing/2014/main" id="{C290573E-8C5D-074C-B0AE-A8BE3DD593EA}"/>
                </a:ext>
              </a:extLst>
            </p:cNvPr>
            <p:cNvSpPr/>
            <p:nvPr/>
          </p:nvSpPr>
          <p:spPr>
            <a:xfrm>
              <a:off x="8279595" y="3486486"/>
              <a:ext cx="864869" cy="1130300"/>
            </a:xfrm>
            <a:custGeom>
              <a:avLst/>
              <a:gdLst/>
              <a:ahLst/>
              <a:cxnLst/>
              <a:rect l="l" t="t" r="r" b="b"/>
              <a:pathLst>
                <a:path w="864870" h="1130300">
                  <a:moveTo>
                    <a:pt x="864400" y="0"/>
                  </a:moveTo>
                  <a:lnTo>
                    <a:pt x="0" y="575881"/>
                  </a:lnTo>
                  <a:lnTo>
                    <a:pt x="864400" y="1129753"/>
                  </a:lnTo>
                  <a:lnTo>
                    <a:pt x="864400" y="0"/>
                  </a:lnTo>
                  <a:close/>
                </a:path>
              </a:pathLst>
            </a:custGeom>
            <a:solidFill>
              <a:srgbClr val="1F1658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="" xmlns:a16="http://schemas.microsoft.com/office/drawing/2014/main" id="{1F7A795D-0C56-1148-A894-E6FA23507977}"/>
                </a:ext>
              </a:extLst>
            </p:cNvPr>
            <p:cNvSpPr/>
            <p:nvPr/>
          </p:nvSpPr>
          <p:spPr>
            <a:xfrm>
              <a:off x="6594150" y="3926637"/>
              <a:ext cx="2550160" cy="1217930"/>
            </a:xfrm>
            <a:custGeom>
              <a:avLst/>
              <a:gdLst/>
              <a:ahLst/>
              <a:cxnLst/>
              <a:rect l="l" t="t" r="r" b="b"/>
              <a:pathLst>
                <a:path w="2550159" h="1217929">
                  <a:moveTo>
                    <a:pt x="1895716" y="0"/>
                  </a:moveTo>
                  <a:lnTo>
                    <a:pt x="0" y="1217752"/>
                  </a:lnTo>
                  <a:lnTo>
                    <a:pt x="2549855" y="1217752"/>
                  </a:lnTo>
                  <a:lnTo>
                    <a:pt x="2549855" y="322173"/>
                  </a:lnTo>
                  <a:lnTo>
                    <a:pt x="1895716" y="0"/>
                  </a:lnTo>
                  <a:close/>
                </a:path>
              </a:pathLst>
            </a:custGeom>
            <a:solidFill>
              <a:srgbClr val="2E2183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sp>
        <p:nvSpPr>
          <p:cNvPr id="5" name="object 13">
            <a:extLst>
              <a:ext uri="{FF2B5EF4-FFF2-40B4-BE49-F238E27FC236}">
                <a16:creationId xmlns="" xmlns:a16="http://schemas.microsoft.com/office/drawing/2014/main" id="{665F248D-FA7F-514F-B0FD-A3A78A83F5F4}"/>
              </a:ext>
            </a:extLst>
          </p:cNvPr>
          <p:cNvSpPr txBox="1"/>
          <p:nvPr userDrawn="1"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88718D-B398-554B-9689-CD389D746C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533400"/>
            <a:ext cx="3624263" cy="1692771"/>
          </a:xfrm>
        </p:spPr>
        <p:txBody>
          <a:bodyPr/>
          <a:lstStyle>
            <a:lvl1pPr>
              <a:defRPr lang="en-GB" sz="4000" b="1" i="0" kern="0" baseline="0" dirty="0" smtClean="0">
                <a:solidFill>
                  <a:schemeClr val="bg1"/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  <a:lvl2pPr marL="0">
              <a:defRPr lang="en-GB" sz="3000" b="0" i="0" kern="0" baseline="0" dirty="0">
                <a:solidFill>
                  <a:schemeClr val="bg1"/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E3D2542-2493-8D4D-B4D4-33E0B6BA3E02}"/>
              </a:ext>
            </a:extLst>
          </p:cNvPr>
          <p:cNvSpPr txBox="1"/>
          <p:nvPr userDrawn="1"/>
        </p:nvSpPr>
        <p:spPr>
          <a:xfrm>
            <a:off x="7399867" y="-592667"/>
            <a:ext cx="119905" cy="212492"/>
          </a:xfrm>
          <a:prstGeom prst="rect">
            <a:avLst/>
          </a:prstGeom>
        </p:spPr>
        <p:txBody>
          <a:bodyPr vert="horz" wrap="none" lIns="0" tIns="16063" rIns="0" bIns="0" rtlCol="0">
            <a:spAutoFit/>
          </a:bodyPr>
          <a:lstStyle/>
          <a:p>
            <a:pPr marL="16909" marR="101457" algn="l">
              <a:lnSpc>
                <a:spcPct val="102600"/>
              </a:lnSpc>
              <a:spcBef>
                <a:spcPts val="126"/>
              </a:spcBef>
            </a:pPr>
            <a:endParaRPr lang="x-none" sz="1300" spc="13" dirty="0">
              <a:solidFill>
                <a:srgbClr val="3C3C3B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500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8CF7E6-C2E3-A74B-BB0D-20DD8309D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9" y="-19250"/>
            <a:ext cx="12356713" cy="6897680"/>
          </a:xfrm>
          <a:prstGeom prst="rect">
            <a:avLst/>
          </a:prstGeom>
        </p:spPr>
      </p:pic>
      <p:pic>
        <p:nvPicPr>
          <p:cNvPr id="9" name="Рисунок 22">
            <a:extLst>
              <a:ext uri="{FF2B5EF4-FFF2-40B4-BE49-F238E27FC236}">
                <a16:creationId xmlns="" xmlns:a16="http://schemas.microsoft.com/office/drawing/2014/main" id="{C03DC64C-3333-EF47-AC74-FC3F89963D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0294" y="562303"/>
            <a:ext cx="2188306" cy="1524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E916C68-2F08-904D-9C0D-7ED36F95EB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9B766D6-9666-234C-B7AB-1E5BFA40EC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533400"/>
            <a:ext cx="11125200" cy="5791200"/>
          </a:xfrm>
        </p:spPr>
        <p:txBody>
          <a:bodyPr/>
          <a:lstStyle/>
          <a:p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97276A-239D-2D4C-9C40-113EC29EC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761999"/>
            <a:ext cx="1485681" cy="1014177"/>
          </a:xfrm>
          <a:prstGeom prst="rect">
            <a:avLst/>
          </a:prstGeom>
        </p:spPr>
      </p:pic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FBDA92FC-8FCF-7D42-9DE9-18A16E8231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76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F37394-D540-484B-AC85-2D26DD849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871F8701-995B-5C4C-B9C7-6680BDDA91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90398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E7B5B2-4AFF-3B4C-92EB-41173E098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C1B0465-4B8D-204A-A980-1DF589F55E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892300"/>
            <a:ext cx="5562600" cy="4432300"/>
          </a:xfrm>
        </p:spPr>
        <p:txBody>
          <a:bodyPr/>
          <a:lstStyle/>
          <a:p>
            <a:endParaRPr lang="x-none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90398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22">
            <a:extLst>
              <a:ext uri="{FF2B5EF4-FFF2-40B4-BE49-F238E27FC236}">
                <a16:creationId xmlns="" xmlns:a16="http://schemas.microsoft.com/office/drawing/2014/main" id="{D219D585-99B5-494B-8739-3FC2C19560BB}"/>
              </a:ext>
            </a:extLst>
          </p:cNvPr>
          <p:cNvSpPr/>
          <p:nvPr userDrawn="1"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61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C9F5DFD-1C04-3F48-ABEF-C7225800A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1F9A8395-B5B4-C243-BCE7-754482A27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2295" y="3048000"/>
            <a:ext cx="5309617" cy="2233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="" xmlns:a16="http://schemas.microsoft.com/office/drawing/2014/main" id="{62E93090-8ED7-924E-B1C0-E56DCECC26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911" y="1905000"/>
            <a:ext cx="5334000" cy="307777"/>
          </a:xfrm>
        </p:spPr>
        <p:txBody>
          <a:bodyPr/>
          <a:lstStyle>
            <a:lvl1pPr>
              <a:defRPr lang="en-GB" sz="2000" b="1" i="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574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C1B0465-4B8D-204A-A980-1DF589F55E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892300"/>
            <a:ext cx="5562600" cy="4432300"/>
          </a:xfrm>
        </p:spPr>
        <p:txBody>
          <a:bodyPr/>
          <a:lstStyle/>
          <a:p>
            <a:endParaRPr lang="x-none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358" y="533400"/>
            <a:ext cx="90398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</a:t>
            </a:r>
            <a:r>
              <a:rPr lang="ru-RU" dirty="0"/>
              <a:t/>
            </a:r>
            <a:br>
              <a:rPr lang="ru-RU" dirty="0"/>
            </a:br>
            <a:r>
              <a:rPr lang="en-GB" dirty="0"/>
              <a:t>title style</a:t>
            </a:r>
            <a:endParaRPr lang="x-none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Прямоугольник 22">
            <a:extLst>
              <a:ext uri="{FF2B5EF4-FFF2-40B4-BE49-F238E27FC236}">
                <a16:creationId xmlns="" xmlns:a16="http://schemas.microsoft.com/office/drawing/2014/main" id="{EFF3C489-0DCA-2B45-9451-C59D7153C90D}"/>
              </a:ext>
            </a:extLst>
          </p:cNvPr>
          <p:cNvSpPr/>
          <p:nvPr userDrawn="1"/>
        </p:nvSpPr>
        <p:spPr>
          <a:xfrm>
            <a:off x="0" y="533400"/>
            <a:ext cx="108000" cy="762000"/>
          </a:xfrm>
          <a:prstGeom prst="rect">
            <a:avLst/>
          </a:prstGeom>
          <a:solidFill>
            <a:srgbClr val="261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49F6C2F-22BA-8E43-8A41-44E64579C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32497BD6-7B27-5041-A79F-E6B0FF3BC1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2295" y="3048000"/>
            <a:ext cx="5309617" cy="2233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="" xmlns:a16="http://schemas.microsoft.com/office/drawing/2014/main" id="{68E69B56-8CA3-0E42-8F92-7267BD76F4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911" y="1905000"/>
            <a:ext cx="5334000" cy="307777"/>
          </a:xfrm>
        </p:spPr>
        <p:txBody>
          <a:bodyPr/>
          <a:lstStyle>
            <a:lvl1pPr>
              <a:defRPr lang="en-GB" sz="2000" b="1" i="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028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8EECFE-2ADC-DE4D-96BD-72C6683AEB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x-none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B196548-FDF7-BF4A-BE6E-5449297E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984" y="1914144"/>
            <a:ext cx="5309616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71C642B-7F8A-AD4B-833B-0CDC4E956A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984" y="3917801"/>
            <a:ext cx="5309617" cy="2233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42890716-38D1-CF41-8745-001248AE70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8982" y="2895600"/>
            <a:ext cx="5309618" cy="307777"/>
          </a:xfrm>
        </p:spPr>
        <p:txBody>
          <a:bodyPr/>
          <a:lstStyle>
            <a:lvl1pPr>
              <a:defRPr lang="en-GB" sz="2000" b="1" i="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="" xmlns:a16="http://schemas.microsoft.com/office/drawing/2014/main" id="{C84BEBD4-BC9C-024C-BB9A-98CFE13A65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6A3C713-621F-D046-ACF1-A317027C3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9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98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8EECFE-2ADC-DE4D-96BD-72C6683AEB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398" y="557315"/>
            <a:ext cx="5562602" cy="5767286"/>
          </a:xfrm>
        </p:spPr>
        <p:txBody>
          <a:bodyPr/>
          <a:lstStyle/>
          <a:p>
            <a:endParaRPr lang="x-none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B196548-FDF7-BF4A-BE6E-5449297E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984" y="1914144"/>
            <a:ext cx="5309616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71C642B-7F8A-AD4B-833B-0CDC4E956A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984" y="3917801"/>
            <a:ext cx="5309617" cy="2233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42890716-38D1-CF41-8745-001248AE70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8982" y="2895600"/>
            <a:ext cx="5309618" cy="307777"/>
          </a:xfrm>
        </p:spPr>
        <p:txBody>
          <a:bodyPr/>
          <a:lstStyle>
            <a:lvl1pPr>
              <a:defRPr lang="en-GB" sz="2000" b="1" i="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="" xmlns:a16="http://schemas.microsoft.com/office/drawing/2014/main" id="{B814DEE8-8626-254A-8A3C-570E4D63C1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F562CD9-285F-1643-A3A4-6D1B663CA6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80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98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9AE09278-8F9D-5741-B041-B66F99CB23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905000"/>
            <a:ext cx="5562600" cy="4419600"/>
          </a:xfrm>
        </p:spPr>
        <p:txBody>
          <a:bodyPr/>
          <a:lstStyle/>
          <a:p>
            <a:endParaRPr lang="x-none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6D18BF92-E025-B34D-8A55-06C29350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55346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880FC524-77D3-F341-BE5D-BC86D4254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2295" y="3048000"/>
            <a:ext cx="5309617" cy="2233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="" xmlns:a16="http://schemas.microsoft.com/office/drawing/2014/main" id="{0218D282-6FEF-7A4E-8730-86A38134B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911" y="1905000"/>
            <a:ext cx="5334000" cy="307777"/>
          </a:xfrm>
        </p:spPr>
        <p:txBody>
          <a:bodyPr/>
          <a:lstStyle>
            <a:lvl1pPr>
              <a:defRPr lang="en-GB" sz="2000" b="1" i="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="" xmlns:a16="http://schemas.microsoft.com/office/drawing/2014/main" id="{B0EA7096-6FAE-084D-8719-89ACA1B605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779DA1B-F9CE-B344-B843-01086D6D0A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30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9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98D244-D6C6-DB45-8039-E9B409A78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"/>
          <a:stretch/>
        </p:blipFill>
        <p:spPr>
          <a:xfrm>
            <a:off x="-19229" y="-16485"/>
            <a:ext cx="4268500" cy="688793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2486642" cy="2133600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18B26591-A549-2C45-9262-F15A8EA96D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1CB1D1-7F9D-AE4B-8603-6B4647499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19" y="541185"/>
            <a:ext cx="1485681" cy="10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8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3400" y="1600200"/>
            <a:ext cx="10957581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Title Placeholder 3">
            <a:extLst>
              <a:ext uri="{FF2B5EF4-FFF2-40B4-BE49-F238E27FC236}">
                <a16:creationId xmlns="" xmlns:a16="http://schemas.microsoft.com/office/drawing/2014/main" id="{A6E7707F-3C10-F040-B2C5-2DF74AA1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0820400" cy="838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73" r:id="rId5"/>
    <p:sldLayoutId id="2147483669" r:id="rId6"/>
    <p:sldLayoutId id="2147483670" r:id="rId7"/>
    <p:sldLayoutId id="2147483671" r:id="rId8"/>
    <p:sldLayoutId id="2147483666" r:id="rId9"/>
    <p:sldLayoutId id="2147483667" r:id="rId10"/>
    <p:sldLayoutId id="2147483664" r:id="rId11"/>
    <p:sldLayoutId id="2147483674" r:id="rId12"/>
    <p:sldLayoutId id="2147483675" r:id="rId13"/>
    <p:sldLayoutId id="2147483676" r:id="rId14"/>
    <p:sldLayoutId id="2147483665" r:id="rId15"/>
    <p:sldLayoutId id="2147483668" r:id="rId16"/>
  </p:sldLayoutIdLst>
  <p:hf hdr="0" ftr="0" dt="0"/>
  <p:txStyles>
    <p:titleStyle>
      <a:lvl1pPr>
        <a:defRPr sz="3200" b="0" i="0" baseline="0">
          <a:latin typeface="Bebas Neue Bold" panose="020B0606020202050201" pitchFamily="34" charset="77"/>
          <a:ea typeface="Roboto" panose="02000000000000000000" pitchFamily="2" charset="0"/>
          <a:cs typeface="+mj-cs"/>
        </a:defRPr>
      </a:lvl1pPr>
    </p:titleStyle>
    <p:bodyStyle>
      <a:lvl1pPr marL="0">
        <a:defRPr sz="13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08742">
        <a:defRPr>
          <a:latin typeface="+mn-lt"/>
          <a:ea typeface="+mn-ea"/>
          <a:cs typeface="+mn-cs"/>
        </a:defRPr>
      </a:lvl2pPr>
      <a:lvl3pPr marL="1217483">
        <a:defRPr>
          <a:latin typeface="+mn-lt"/>
          <a:ea typeface="+mn-ea"/>
          <a:cs typeface="+mn-cs"/>
        </a:defRPr>
      </a:lvl3pPr>
      <a:lvl4pPr marL="1826225">
        <a:defRPr>
          <a:latin typeface="+mn-lt"/>
          <a:ea typeface="+mn-ea"/>
          <a:cs typeface="+mn-cs"/>
        </a:defRPr>
      </a:lvl4pPr>
      <a:lvl5pPr marL="2434965">
        <a:defRPr>
          <a:latin typeface="+mn-lt"/>
          <a:ea typeface="+mn-ea"/>
          <a:cs typeface="+mn-cs"/>
        </a:defRPr>
      </a:lvl5pPr>
      <a:lvl6pPr marL="3043707">
        <a:defRPr>
          <a:latin typeface="+mn-lt"/>
          <a:ea typeface="+mn-ea"/>
          <a:cs typeface="+mn-cs"/>
        </a:defRPr>
      </a:lvl6pPr>
      <a:lvl7pPr marL="3652448">
        <a:defRPr>
          <a:latin typeface="+mn-lt"/>
          <a:ea typeface="+mn-ea"/>
          <a:cs typeface="+mn-cs"/>
        </a:defRPr>
      </a:lvl7pPr>
      <a:lvl8pPr marL="4261190">
        <a:defRPr>
          <a:latin typeface="+mn-lt"/>
          <a:ea typeface="+mn-ea"/>
          <a:cs typeface="+mn-cs"/>
        </a:defRPr>
      </a:lvl8pPr>
      <a:lvl9pPr marL="486993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742">
        <a:defRPr>
          <a:latin typeface="+mn-lt"/>
          <a:ea typeface="+mn-ea"/>
          <a:cs typeface="+mn-cs"/>
        </a:defRPr>
      </a:lvl2pPr>
      <a:lvl3pPr marL="1217483">
        <a:defRPr>
          <a:latin typeface="+mn-lt"/>
          <a:ea typeface="+mn-ea"/>
          <a:cs typeface="+mn-cs"/>
        </a:defRPr>
      </a:lvl3pPr>
      <a:lvl4pPr marL="1826225">
        <a:defRPr>
          <a:latin typeface="+mn-lt"/>
          <a:ea typeface="+mn-ea"/>
          <a:cs typeface="+mn-cs"/>
        </a:defRPr>
      </a:lvl4pPr>
      <a:lvl5pPr marL="2434965">
        <a:defRPr>
          <a:latin typeface="+mn-lt"/>
          <a:ea typeface="+mn-ea"/>
          <a:cs typeface="+mn-cs"/>
        </a:defRPr>
      </a:lvl5pPr>
      <a:lvl6pPr marL="3043707">
        <a:defRPr>
          <a:latin typeface="+mn-lt"/>
          <a:ea typeface="+mn-ea"/>
          <a:cs typeface="+mn-cs"/>
        </a:defRPr>
      </a:lvl6pPr>
      <a:lvl7pPr marL="3652448">
        <a:defRPr>
          <a:latin typeface="+mn-lt"/>
          <a:ea typeface="+mn-ea"/>
          <a:cs typeface="+mn-cs"/>
        </a:defRPr>
      </a:lvl7pPr>
      <a:lvl8pPr marL="4261190">
        <a:defRPr>
          <a:latin typeface="+mn-lt"/>
          <a:ea typeface="+mn-ea"/>
          <a:cs typeface="+mn-cs"/>
        </a:defRPr>
      </a:lvl8pPr>
      <a:lvl9pPr marL="486993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7344" userDrawn="1">
          <p15:clr>
            <a:srgbClr val="F26B43"/>
          </p15:clr>
        </p15:guide>
        <p15:guide id="4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28" Type="http://schemas.openxmlformats.org/officeDocument/2006/relationships/image" Target="../media/image10.png"/><Relationship Id="rId15" Type="http://schemas.openxmlformats.org/officeDocument/2006/relationships/image" Target="../media/image82.svg"/><Relationship Id="rId57" Type="http://schemas.openxmlformats.org/officeDocument/2006/relationships/image" Target="../media/image436.svg"/><Relationship Id="rId27" Type="http://schemas.openxmlformats.org/officeDocument/2006/relationships/image" Target="../media/image30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44029" y="-570070"/>
            <a:ext cx="184731" cy="46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396" dirty="0">
              <a:latin typeface="Roboto" panose="02000000000000000000" pitchFamily="2" charset="0"/>
            </a:endParaRPr>
          </a:p>
        </p:txBody>
      </p:sp>
      <p:sp>
        <p:nvSpPr>
          <p:cNvPr id="4" name="Title 13">
            <a:extLst>
              <a:ext uri="{FF2B5EF4-FFF2-40B4-BE49-F238E27FC236}">
                <a16:creationId xmlns="" xmlns:a16="http://schemas.microsoft.com/office/drawing/2014/main" id="{0AD26092-E1DE-C54F-BC59-E2D882675572}"/>
              </a:ext>
            </a:extLst>
          </p:cNvPr>
          <p:cNvSpPr txBox="1">
            <a:spLocks/>
          </p:cNvSpPr>
          <p:nvPr/>
        </p:nvSpPr>
        <p:spPr>
          <a:xfrm>
            <a:off x="433373" y="336251"/>
            <a:ext cx="8003055" cy="4438949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 smtClean="0">
                <a:solidFill>
                  <a:schemeClr val="bg1"/>
                </a:solidFill>
                <a:latin typeface="+mn-lt"/>
              </a:rPr>
              <a:t>Итоги реализации муниципальных компонентов региональных составляющих национальных проектов Российской Федерации на территории городского округа Верхняя Пышма в 2022 году </a:t>
            </a:r>
          </a:p>
          <a:p>
            <a:pPr defTabSz="914400"/>
            <a:r>
              <a:rPr lang="ru-RU" sz="6000" b="1" kern="0" dirty="0" smtClean="0">
                <a:solidFill>
                  <a:schemeClr val="bg1"/>
                </a:solidFill>
              </a:rPr>
              <a:t> </a:t>
            </a:r>
            <a:endParaRPr lang="ru-RU" sz="6000" b="1" kern="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4"/>
          <a:stretch/>
        </p:blipFill>
        <p:spPr>
          <a:xfrm>
            <a:off x="527201" y="3019364"/>
            <a:ext cx="1909191" cy="2321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D8E27A-480E-7B43-9119-3D0A8D6B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78" y="533400"/>
            <a:ext cx="7620000" cy="838200"/>
          </a:xfrm>
        </p:spPr>
        <p:txBody>
          <a:bodyPr/>
          <a:lstStyle/>
          <a:p>
            <a:r>
              <a:rPr lang="ru-RU" b="1" dirty="0" smtClean="0"/>
              <a:t>МУНИЦИПАЛЬНЫЕ КОМПОНЕНТЫ</a:t>
            </a:r>
            <a:endParaRPr lang="ru-RU" b="1" dirty="0"/>
          </a:p>
        </p:txBody>
      </p:sp>
      <p:sp>
        <p:nvSpPr>
          <p:cNvPr id="9" name="Прямоугольник 22">
            <a:extLst>
              <a:ext uri="{FF2B5EF4-FFF2-40B4-BE49-F238E27FC236}">
                <a16:creationId xmlns="" xmlns:a16="http://schemas.microsoft.com/office/drawing/2014/main" id="{AD4ACBE4-C199-C81F-39E7-AAFFC66E779F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261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261C70"/>
              </a:solidFill>
              <a:latin typeface="Roboto" panose="02000000000000000000" pitchFamily="2" charset="0"/>
            </a:endParaRPr>
          </a:p>
        </p:txBody>
      </p:sp>
      <p:sp>
        <p:nvSpPr>
          <p:cNvPr id="27" name="Прямоугольник 23">
            <a:extLst>
              <a:ext uri="{FF2B5EF4-FFF2-40B4-BE49-F238E27FC236}">
                <a16:creationId xmlns="" xmlns:a16="http://schemas.microsoft.com/office/drawing/2014/main" id="{53768F76-D58B-6048-9D74-88C8E2B9865F}"/>
              </a:ext>
            </a:extLst>
          </p:cNvPr>
          <p:cNvSpPr/>
          <p:nvPr/>
        </p:nvSpPr>
        <p:spPr>
          <a:xfrm>
            <a:off x="320469" y="1325401"/>
            <a:ext cx="4937330" cy="167905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рамках регионального проекта «Комплексная система обращения с твердыми коммунальными отходами», входящего в национальный проект «Экология» в 2022 году приобретено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и установлено 480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контейнеров для раздельного накопления твердых коммунальных отходов на общую сумму 12,5 млн. руб.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14562" r="2803" b="21116"/>
          <a:stretch>
            <a:fillRect/>
          </a:stretch>
        </p:blipFill>
        <p:spPr>
          <a:xfrm>
            <a:off x="214180" y="3280296"/>
            <a:ext cx="5043619" cy="3011145"/>
          </a:xfrm>
          <a:custGeom>
            <a:avLst/>
            <a:gdLst>
              <a:gd name="connsiteX0" fmla="*/ 505894 w 5780315"/>
              <a:gd name="connsiteY0" fmla="*/ 0 h 3035306"/>
              <a:gd name="connsiteX1" fmla="*/ 5274421 w 5780315"/>
              <a:gd name="connsiteY1" fmla="*/ 0 h 3035306"/>
              <a:gd name="connsiteX2" fmla="*/ 5780315 w 5780315"/>
              <a:gd name="connsiteY2" fmla="*/ 505894 h 3035306"/>
              <a:gd name="connsiteX3" fmla="*/ 5780315 w 5780315"/>
              <a:gd name="connsiteY3" fmla="*/ 2529412 h 3035306"/>
              <a:gd name="connsiteX4" fmla="*/ 5274421 w 5780315"/>
              <a:gd name="connsiteY4" fmla="*/ 3035306 h 3035306"/>
              <a:gd name="connsiteX5" fmla="*/ 505894 w 5780315"/>
              <a:gd name="connsiteY5" fmla="*/ 3035306 h 3035306"/>
              <a:gd name="connsiteX6" fmla="*/ 0 w 5780315"/>
              <a:gd name="connsiteY6" fmla="*/ 2529412 h 3035306"/>
              <a:gd name="connsiteX7" fmla="*/ 0 w 5780315"/>
              <a:gd name="connsiteY7" fmla="*/ 505894 h 3035306"/>
              <a:gd name="connsiteX8" fmla="*/ 505894 w 5780315"/>
              <a:gd name="connsiteY8" fmla="*/ 0 h 303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315" h="3035306">
                <a:moveTo>
                  <a:pt x="505894" y="0"/>
                </a:moveTo>
                <a:lnTo>
                  <a:pt x="5274421" y="0"/>
                </a:lnTo>
                <a:cubicBezTo>
                  <a:pt x="5553819" y="0"/>
                  <a:pt x="5780315" y="226496"/>
                  <a:pt x="5780315" y="505894"/>
                </a:cubicBezTo>
                <a:lnTo>
                  <a:pt x="5780315" y="2529412"/>
                </a:lnTo>
                <a:cubicBezTo>
                  <a:pt x="5780315" y="2808810"/>
                  <a:pt x="5553819" y="3035306"/>
                  <a:pt x="5274421" y="3035306"/>
                </a:cubicBezTo>
                <a:lnTo>
                  <a:pt x="505894" y="3035306"/>
                </a:lnTo>
                <a:cubicBezTo>
                  <a:pt x="226496" y="3035306"/>
                  <a:pt x="0" y="2808810"/>
                  <a:pt x="0" y="2529412"/>
                </a:cubicBezTo>
                <a:lnTo>
                  <a:pt x="0" y="505894"/>
                </a:lnTo>
                <a:cubicBezTo>
                  <a:pt x="0" y="226496"/>
                  <a:pt x="226496" y="0"/>
                  <a:pt x="505894" y="0"/>
                </a:cubicBezTo>
                <a:close/>
              </a:path>
            </a:pathLst>
          </a:cu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0" r="21768" b="21629"/>
          <a:stretch/>
        </p:blipFill>
        <p:spPr>
          <a:xfrm flipH="1">
            <a:off x="6521644" y="2188028"/>
            <a:ext cx="3553985" cy="3657601"/>
          </a:xfrm>
          <a:custGeom>
            <a:avLst/>
            <a:gdLst>
              <a:gd name="connsiteX0" fmla="*/ 1412789 w 2825578"/>
              <a:gd name="connsiteY0" fmla="*/ 0 h 2907958"/>
              <a:gd name="connsiteX1" fmla="*/ 0 w 2825578"/>
              <a:gd name="connsiteY1" fmla="*/ 1453979 h 2907958"/>
              <a:gd name="connsiteX2" fmla="*/ 1412789 w 2825578"/>
              <a:gd name="connsiteY2" fmla="*/ 2907958 h 2907958"/>
              <a:gd name="connsiteX3" fmla="*/ 2825578 w 2825578"/>
              <a:gd name="connsiteY3" fmla="*/ 1453979 h 2907958"/>
              <a:gd name="connsiteX4" fmla="*/ 1412789 w 2825578"/>
              <a:gd name="connsiteY4" fmla="*/ 0 h 290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578" h="2907958">
                <a:moveTo>
                  <a:pt x="1412789" y="0"/>
                </a:moveTo>
                <a:cubicBezTo>
                  <a:pt x="632527" y="0"/>
                  <a:pt x="0" y="650969"/>
                  <a:pt x="0" y="1453979"/>
                </a:cubicBezTo>
                <a:cubicBezTo>
                  <a:pt x="0" y="2256989"/>
                  <a:pt x="632527" y="2907958"/>
                  <a:pt x="1412789" y="2907958"/>
                </a:cubicBezTo>
                <a:cubicBezTo>
                  <a:pt x="2193051" y="2907958"/>
                  <a:pt x="2825578" y="2256989"/>
                  <a:pt x="2825578" y="1453979"/>
                </a:cubicBezTo>
                <a:cubicBezTo>
                  <a:pt x="2825578" y="650969"/>
                  <a:pt x="2193051" y="0"/>
                  <a:pt x="1412789" y="0"/>
                </a:cubicBezTo>
                <a:close/>
              </a:path>
            </a:pathLst>
          </a:custGeom>
        </p:spPr>
      </p:pic>
      <p:sp>
        <p:nvSpPr>
          <p:cNvPr id="24" name="Прямоугольник 23"/>
          <p:cNvSpPr/>
          <p:nvPr/>
        </p:nvSpPr>
        <p:spPr>
          <a:xfrm>
            <a:off x="6837330" y="1264698"/>
            <a:ext cx="3079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Комплексная система обращения с твердыми коммунальными отходами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92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 rot="5400000">
            <a:off x="-362924" y="4413479"/>
            <a:ext cx="3422198" cy="1466850"/>
          </a:xfrm>
          <a:prstGeom prst="homePlate">
            <a:avLst/>
          </a:prstGeom>
          <a:solidFill>
            <a:srgbClr val="261C70">
              <a:alpha val="26000"/>
            </a:srgbClr>
          </a:solidFill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D8E27A-480E-7B43-9119-3D0A8D6B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78" y="533400"/>
            <a:ext cx="7620000" cy="838200"/>
          </a:xfrm>
        </p:spPr>
        <p:txBody>
          <a:bodyPr/>
          <a:lstStyle/>
          <a:p>
            <a:r>
              <a:rPr lang="ru-RU" b="1" dirty="0" smtClean="0"/>
              <a:t>МУНИЦИПАЛЬНЫЕ КОМПОНЕНТЫ</a:t>
            </a:r>
            <a:endParaRPr lang="ru-RU" b="1" dirty="0"/>
          </a:p>
        </p:txBody>
      </p:sp>
      <p:sp>
        <p:nvSpPr>
          <p:cNvPr id="9" name="Прямоугольник 22">
            <a:extLst>
              <a:ext uri="{FF2B5EF4-FFF2-40B4-BE49-F238E27FC236}">
                <a16:creationId xmlns="" xmlns:a16="http://schemas.microsoft.com/office/drawing/2014/main" id="{AD4ACBE4-C199-C81F-39E7-AAFFC66E779F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261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261C70"/>
              </a:solidFill>
              <a:latin typeface="Roboto" panose="02000000000000000000" pitchFamily="2" charset="0"/>
            </a:endParaRPr>
          </a:p>
        </p:txBody>
      </p:sp>
      <p:sp>
        <p:nvSpPr>
          <p:cNvPr id="27" name="Прямоугольник 23">
            <a:extLst>
              <a:ext uri="{FF2B5EF4-FFF2-40B4-BE49-F238E27FC236}">
                <a16:creationId xmlns="" xmlns:a16="http://schemas.microsoft.com/office/drawing/2014/main" id="{53768F76-D58B-6048-9D74-88C8E2B9865F}"/>
              </a:ext>
            </a:extLst>
          </p:cNvPr>
          <p:cNvSpPr/>
          <p:nvPr/>
        </p:nvSpPr>
        <p:spPr>
          <a:xfrm>
            <a:off x="454976" y="1371599"/>
            <a:ext cx="9548993" cy="1129258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2023 году городской округ Верхняя Пышма планирует принять участие в 5 национальных проектах, включающих в себя 11 региональных проектов. Общая сумма финансирования национальных проектов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составит порядка 455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лн. руб. 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000" y="986490"/>
            <a:ext cx="4638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  <a:cs typeface="+mj-cs"/>
              </a:rPr>
              <a:t>ПЛАНЫ РЕАЛИЗАЦИИ НА 2023 ГОД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4977" y="2750004"/>
            <a:ext cx="1764348" cy="68580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Культура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91338" y="2763611"/>
            <a:ext cx="1928819" cy="685800"/>
          </a:xfrm>
          <a:prstGeom prst="roundRect">
            <a:avLst/>
          </a:prstGeom>
          <a:solidFill>
            <a:srgbClr val="468C70">
              <a:alpha val="33725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Жилье и городская среда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92170" y="2767693"/>
            <a:ext cx="1872771" cy="685800"/>
          </a:xfrm>
          <a:prstGeom prst="roundRect">
            <a:avLst/>
          </a:prstGeom>
          <a:solidFill>
            <a:srgbClr val="0070C0">
              <a:alpha val="34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Демография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28323" y="2767693"/>
            <a:ext cx="1958502" cy="685800"/>
          </a:xfrm>
          <a:prstGeom prst="roundRect">
            <a:avLst/>
          </a:prstGeom>
          <a:solidFill>
            <a:srgbClr val="D59C47">
              <a:alpha val="33725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Образование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50206" y="2750004"/>
            <a:ext cx="1932144" cy="685800"/>
          </a:xfrm>
          <a:prstGeom prst="roundRect">
            <a:avLst/>
          </a:prstGeom>
          <a:solidFill>
            <a:srgbClr val="74E289">
              <a:alpha val="33725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Экология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4976" y="3698558"/>
            <a:ext cx="1764348" cy="6381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Культурная среда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4976" y="4529891"/>
            <a:ext cx="1764348" cy="6381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Творческие люди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4976" y="5376866"/>
            <a:ext cx="1764348" cy="6381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Цифровая культура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rot="5400000">
            <a:off x="1744648" y="4434641"/>
            <a:ext cx="3422198" cy="1466850"/>
          </a:xfrm>
          <a:prstGeom prst="homePlate">
            <a:avLst/>
          </a:prstGeom>
          <a:solidFill>
            <a:srgbClr val="261C70">
              <a:alpha val="26000"/>
            </a:srgbClr>
          </a:solidFill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73573" y="3698558"/>
            <a:ext cx="1764348" cy="6381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Формирование комфортной городской среды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73573" y="4529891"/>
            <a:ext cx="1764348" cy="1147010"/>
          </a:xfrm>
          <a:prstGeom prst="roundRect">
            <a:avLst>
              <a:gd name="adj" fmla="val 9193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Обеспечение сокращения непригодного для проживания жилищного фонда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73573" y="5775009"/>
            <a:ext cx="1764348" cy="3697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Жилье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73573" y="6242897"/>
            <a:ext cx="1764348" cy="3350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Чистая вода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5400000">
            <a:off x="3917456" y="4434641"/>
            <a:ext cx="3422198" cy="1466850"/>
          </a:xfrm>
          <a:prstGeom prst="homePlate">
            <a:avLst/>
          </a:prstGeom>
          <a:solidFill>
            <a:srgbClr val="261C70">
              <a:alpha val="26000"/>
            </a:srgbClr>
          </a:solidFill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46381" y="3698557"/>
            <a:ext cx="1764348" cy="6381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Спорт – норма жизни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46381" y="4508729"/>
            <a:ext cx="1764348" cy="1266280"/>
          </a:xfrm>
          <a:prstGeom prst="roundRect">
            <a:avLst>
              <a:gd name="adj" fmla="val 12154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Содействие занятости на территории Свердловской области 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Пятиугольник 27"/>
          <p:cNvSpPr/>
          <p:nvPr/>
        </p:nvSpPr>
        <p:spPr>
          <a:xfrm rot="5400000">
            <a:off x="6196475" y="4434641"/>
            <a:ext cx="3422198" cy="1466850"/>
          </a:xfrm>
          <a:prstGeom prst="homePlate">
            <a:avLst/>
          </a:prstGeom>
          <a:solidFill>
            <a:srgbClr val="261C70">
              <a:alpha val="26000"/>
            </a:srgbClr>
          </a:solidFill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25400" y="3698557"/>
            <a:ext cx="1764348" cy="1206818"/>
          </a:xfrm>
          <a:prstGeom prst="roundRect">
            <a:avLst>
              <a:gd name="adj" fmla="val 10353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Патриотическое воспитание граждан Российской Федерации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Пятиугольник 29"/>
          <p:cNvSpPr/>
          <p:nvPr/>
        </p:nvSpPr>
        <p:spPr>
          <a:xfrm rot="5400000">
            <a:off x="8518032" y="4440157"/>
            <a:ext cx="3422198" cy="1466850"/>
          </a:xfrm>
          <a:prstGeom prst="homePlate">
            <a:avLst/>
          </a:prstGeom>
          <a:solidFill>
            <a:srgbClr val="261C70">
              <a:alpha val="26000"/>
            </a:srgbClr>
          </a:solidFill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346957" y="3698556"/>
            <a:ext cx="1764348" cy="1448347"/>
          </a:xfrm>
          <a:prstGeom prst="roundRect">
            <a:avLst>
              <a:gd name="adj" fmla="val 10353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Комплексная система обращения с твердыми коммунальными отходами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ятиугольник 48"/>
          <p:cNvSpPr/>
          <p:nvPr/>
        </p:nvSpPr>
        <p:spPr>
          <a:xfrm>
            <a:off x="0" y="5835481"/>
            <a:ext cx="3733800" cy="1021575"/>
          </a:xfrm>
          <a:prstGeom prst="homePlate">
            <a:avLst/>
          </a:prstGeom>
          <a:solidFill>
            <a:srgbClr val="FFC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        Образование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Пятиугольник 47"/>
          <p:cNvSpPr/>
          <p:nvPr/>
        </p:nvSpPr>
        <p:spPr>
          <a:xfrm>
            <a:off x="12915" y="4802304"/>
            <a:ext cx="3733800" cy="1021575"/>
          </a:xfrm>
          <a:prstGeom prst="homePlate">
            <a:avLst/>
          </a:prstGeom>
          <a:solidFill>
            <a:schemeClr val="accent1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          Культура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7" name="Пятиугольник 46"/>
          <p:cNvSpPr/>
          <p:nvPr/>
        </p:nvSpPr>
        <p:spPr>
          <a:xfrm>
            <a:off x="0" y="3743617"/>
            <a:ext cx="3733800" cy="1047476"/>
          </a:xfrm>
          <a:prstGeom prst="homePlate">
            <a:avLst/>
          </a:prstGeom>
          <a:solidFill>
            <a:schemeClr val="accent6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            Жилье </a:t>
            </a:r>
            <a:b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и городская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среда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6" name="Пятиугольник 45"/>
          <p:cNvSpPr/>
          <p:nvPr/>
        </p:nvSpPr>
        <p:spPr>
          <a:xfrm>
            <a:off x="1" y="1637286"/>
            <a:ext cx="4293030" cy="2129144"/>
          </a:xfrm>
          <a:prstGeom prst="homePlate">
            <a:avLst/>
          </a:prstGeom>
          <a:solidFill>
            <a:srgbClr val="AFC7F7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Демография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D8E27A-480E-7B43-9119-3D0A8D6B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07" y="272911"/>
            <a:ext cx="7620000" cy="838200"/>
          </a:xfrm>
        </p:spPr>
        <p:txBody>
          <a:bodyPr/>
          <a:lstStyle/>
          <a:p>
            <a:r>
              <a:rPr lang="ru-RU" b="1" dirty="0" smtClean="0"/>
              <a:t>МУНИЦИПАЛЬНЫЕ КОМПОНЕНТЫ</a:t>
            </a:r>
            <a:endParaRPr lang="ru-RU" b="1" dirty="0"/>
          </a:p>
        </p:txBody>
      </p:sp>
      <p:sp>
        <p:nvSpPr>
          <p:cNvPr id="9" name="Прямоугольник 22">
            <a:extLst>
              <a:ext uri="{FF2B5EF4-FFF2-40B4-BE49-F238E27FC236}">
                <a16:creationId xmlns="" xmlns:a16="http://schemas.microsoft.com/office/drawing/2014/main" id="{AD4ACBE4-C199-C81F-39E7-AAFFC66E779F}"/>
              </a:ext>
            </a:extLst>
          </p:cNvPr>
          <p:cNvSpPr/>
          <p:nvPr/>
        </p:nvSpPr>
        <p:spPr>
          <a:xfrm>
            <a:off x="0" y="291128"/>
            <a:ext cx="108000" cy="792000"/>
          </a:xfrm>
          <a:prstGeom prst="rect">
            <a:avLst/>
          </a:prstGeom>
          <a:solidFill>
            <a:srgbClr val="261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261C70"/>
              </a:solidFill>
              <a:latin typeface="Roboto" panose="02000000000000000000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2801" y="693250"/>
            <a:ext cx="6307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  <a:cs typeface="+mj-cs"/>
              </a:rPr>
              <a:t>ЗАПЛАНИРОВАННЫЕ МЕРОПРИЯТИЯ НА 2023 ГОД, В РАМКАХ РЕАЛИЗАЦИИ НАЦИОНАЛЬНЫХ ПРОЕКТОВ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897532" y="1637286"/>
            <a:ext cx="9294467" cy="5201770"/>
            <a:chOff x="53999" y="1742119"/>
            <a:chExt cx="9294467" cy="5201770"/>
          </a:xfrm>
        </p:grpSpPr>
        <p:sp>
          <p:nvSpPr>
            <p:cNvPr id="7" name="TextBox 6"/>
            <p:cNvSpPr txBox="1"/>
            <p:nvPr/>
          </p:nvSpPr>
          <p:spPr>
            <a:xfrm>
              <a:off x="54000" y="1742119"/>
              <a:ext cx="8063105" cy="301554"/>
            </a:xfrm>
            <a:prstGeom prst="rect">
              <a:avLst/>
            </a:prstGeom>
          </p:spPr>
          <p:txBody>
            <a:bodyPr vert="horz" wrap="none" lIns="0" tIns="16063" rIns="0" bIns="0" rtlCol="0">
              <a:spAutoFit/>
            </a:bodyPr>
            <a:lstStyle/>
            <a:p>
              <a:pPr marL="359809" marR="101457" indent="-342900" algn="just">
                <a:lnSpc>
                  <a:spcPct val="102600"/>
                </a:lnSpc>
                <a:spcBef>
                  <a:spcPts val="126"/>
                </a:spcBef>
                <a:buAutoNum type="arabicPeriod"/>
              </a:pP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Строительство детского сада в микрорайоне «Балтым – парк» на 270 мест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000" y="2167984"/>
              <a:ext cx="8213980" cy="586889"/>
            </a:xfrm>
            <a:prstGeom prst="rect">
              <a:avLst/>
            </a:prstGeom>
          </p:spPr>
          <p:txBody>
            <a:bodyPr vert="horz" wrap="none" lIns="0" tIns="16063" rIns="0" bIns="0" rtlCol="0">
              <a:spAutoFit/>
            </a:bodyPr>
            <a:lstStyle/>
            <a:p>
              <a:pPr marL="16909" marR="101457" algn="just">
                <a:lnSpc>
                  <a:spcPct val="102600"/>
                </a:lnSpc>
                <a:spcBef>
                  <a:spcPts val="126"/>
                </a:spcBef>
              </a:pP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2.   Создание спортивных площадок (оснащение спортивным оборудованием) </a:t>
              </a:r>
              <a:br>
                <a:rPr lang="ru-RU" sz="1800" b="1" spc="13" dirty="0" smtClean="0">
                  <a:ea typeface="Roboto" panose="02000000000000000000" pitchFamily="2" charset="0"/>
                  <a:cs typeface="Calibri"/>
                </a:rPr>
              </a:b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      для занятий уличной гимнастикой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000" y="2888288"/>
              <a:ext cx="8316187" cy="586889"/>
            </a:xfrm>
            <a:prstGeom prst="rect">
              <a:avLst/>
            </a:prstGeom>
          </p:spPr>
          <p:txBody>
            <a:bodyPr vert="horz" wrap="none" lIns="0" tIns="16063" rIns="0" bIns="0" rtlCol="0">
              <a:spAutoFit/>
            </a:bodyPr>
            <a:lstStyle/>
            <a:p>
              <a:pPr marL="16909" marR="101457" algn="l">
                <a:lnSpc>
                  <a:spcPct val="102600"/>
                </a:lnSpc>
                <a:spcBef>
                  <a:spcPts val="126"/>
                </a:spcBef>
              </a:pP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3.   Поэтапное внедрение Всероссийского физкультурно-спортивного комплекса</a:t>
              </a:r>
              <a:br>
                <a:rPr lang="ru-RU" sz="1800" b="1" spc="13" dirty="0" smtClean="0">
                  <a:ea typeface="Roboto" panose="02000000000000000000" pitchFamily="2" charset="0"/>
                  <a:cs typeface="Calibri"/>
                </a:rPr>
              </a:b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      «Готов к труду и обороне»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999" y="3569709"/>
              <a:ext cx="8677825" cy="301554"/>
            </a:xfrm>
            <a:prstGeom prst="rect">
              <a:avLst/>
            </a:prstGeom>
          </p:spPr>
          <p:txBody>
            <a:bodyPr vert="horz" wrap="none" lIns="0" tIns="16063" rIns="0" bIns="0" rtlCol="0">
              <a:spAutoFit/>
            </a:bodyPr>
            <a:lstStyle/>
            <a:p>
              <a:pPr marL="16909" marR="101457" algn="l">
                <a:lnSpc>
                  <a:spcPct val="102600"/>
                </a:lnSpc>
                <a:spcBef>
                  <a:spcPts val="126"/>
                </a:spcBef>
              </a:pP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4.   Государственная поддержка организаций, входящих в систему спорт подготовки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99" y="3990116"/>
              <a:ext cx="6283195" cy="301554"/>
            </a:xfrm>
            <a:prstGeom prst="rect">
              <a:avLst/>
            </a:prstGeom>
          </p:spPr>
          <p:txBody>
            <a:bodyPr vert="horz" wrap="none" lIns="0" tIns="16063" rIns="0" bIns="0" rtlCol="0">
              <a:spAutoFit/>
            </a:bodyPr>
            <a:lstStyle/>
            <a:p>
              <a:pPr marL="16909" marR="101457" algn="l">
                <a:lnSpc>
                  <a:spcPct val="102600"/>
                </a:lnSpc>
                <a:spcBef>
                  <a:spcPts val="126"/>
                </a:spcBef>
              </a:pP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5.   Переселение граждан из аварийного жилищного фонда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999" y="4435189"/>
              <a:ext cx="8123121" cy="301554"/>
            </a:xfrm>
            <a:prstGeom prst="rect">
              <a:avLst/>
            </a:prstGeom>
          </p:spPr>
          <p:txBody>
            <a:bodyPr vert="horz" wrap="none" lIns="0" tIns="16063" rIns="0" bIns="0" rtlCol="0">
              <a:spAutoFit/>
            </a:bodyPr>
            <a:lstStyle/>
            <a:p>
              <a:pPr marL="16909" marR="101457" algn="l">
                <a:lnSpc>
                  <a:spcPct val="102600"/>
                </a:lnSpc>
                <a:spcBef>
                  <a:spcPts val="126"/>
                </a:spcBef>
              </a:pP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6.   Благоустройство сквера в границах ул. Уральских рабочих и пр. Успенского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999" y="4918739"/>
              <a:ext cx="8958799" cy="301554"/>
            </a:xfrm>
            <a:prstGeom prst="rect">
              <a:avLst/>
            </a:prstGeom>
          </p:spPr>
          <p:txBody>
            <a:bodyPr vert="horz" wrap="square" lIns="0" tIns="16063" rIns="0" bIns="0" rtlCol="0">
              <a:spAutoFit/>
            </a:bodyPr>
            <a:lstStyle/>
            <a:p>
              <a:pPr marL="16909" marR="101457" algn="l">
                <a:lnSpc>
                  <a:spcPct val="102600"/>
                </a:lnSpc>
                <a:spcBef>
                  <a:spcPts val="126"/>
                </a:spcBef>
              </a:pP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7.   Государственная поддержка лучших сельских учреждений и работников культуры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999" y="5376238"/>
              <a:ext cx="9294467" cy="586889"/>
            </a:xfrm>
            <a:prstGeom prst="rect">
              <a:avLst/>
            </a:prstGeom>
          </p:spPr>
          <p:txBody>
            <a:bodyPr vert="horz" wrap="none" lIns="0" tIns="16063" rIns="0" bIns="0" rtlCol="0">
              <a:spAutoFit/>
            </a:bodyPr>
            <a:lstStyle/>
            <a:p>
              <a:pPr marL="16909" marR="101457" algn="l">
                <a:lnSpc>
                  <a:spcPct val="102600"/>
                </a:lnSpc>
                <a:spcBef>
                  <a:spcPts val="126"/>
                </a:spcBef>
              </a:pP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8.   Государственная поддержка на конкурсной основе муниципальным учреждениям</a:t>
              </a:r>
              <a:br>
                <a:rPr lang="ru-RU" sz="1800" b="1" spc="13" dirty="0" smtClean="0">
                  <a:ea typeface="Roboto" panose="02000000000000000000" pitchFamily="2" charset="0"/>
                  <a:cs typeface="Calibri"/>
                </a:rPr>
              </a:b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      культуры Свердловской области на поддержку любительских творческих коллективов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000" y="6071666"/>
              <a:ext cx="9028562" cy="872223"/>
            </a:xfrm>
            <a:prstGeom prst="rect">
              <a:avLst/>
            </a:prstGeom>
          </p:spPr>
          <p:txBody>
            <a:bodyPr vert="horz" wrap="none" lIns="0" tIns="16063" rIns="0" bIns="0" rtlCol="0">
              <a:spAutoFit/>
            </a:bodyPr>
            <a:lstStyle/>
            <a:p>
              <a:pPr marL="16909" marR="101457" algn="l">
                <a:lnSpc>
                  <a:spcPct val="102600"/>
                </a:lnSpc>
                <a:spcBef>
                  <a:spcPts val="126"/>
                </a:spcBef>
              </a:pPr>
              <a:r>
                <a:rPr lang="ru-RU" sz="1800" b="1" spc="13" dirty="0">
                  <a:ea typeface="Roboto" panose="02000000000000000000" pitchFamily="2" charset="0"/>
                  <a:cs typeface="Calibri"/>
                </a:rPr>
                <a:t>9</a:t>
              </a: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.   Проведение мероприятий по обеспечению деятельности советников директора по </a:t>
              </a:r>
              <a:br>
                <a:rPr lang="ru-RU" sz="1800" b="1" spc="13" dirty="0" smtClean="0">
                  <a:ea typeface="Roboto" panose="02000000000000000000" pitchFamily="2" charset="0"/>
                  <a:cs typeface="Calibri"/>
                </a:rPr>
              </a:b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      воспитанию и взаимодействию с детскими общественными объединениями в </a:t>
              </a:r>
              <a:br>
                <a:rPr lang="ru-RU" sz="1800" b="1" spc="13" dirty="0" smtClean="0">
                  <a:ea typeface="Roboto" panose="02000000000000000000" pitchFamily="2" charset="0"/>
                  <a:cs typeface="Calibri"/>
                </a:rPr>
              </a:br>
              <a:r>
                <a:rPr lang="ru-RU" sz="1800" b="1" spc="13" dirty="0" smtClean="0">
                  <a:ea typeface="Roboto" panose="02000000000000000000" pitchFamily="2" charset="0"/>
                  <a:cs typeface="Calibri"/>
                </a:rPr>
                <a:t>      общеобразовательных организациях</a:t>
              </a:r>
            </a:p>
          </p:txBody>
        </p:sp>
      </p:grpSp>
      <p:sp>
        <p:nvSpPr>
          <p:cNvPr id="3" name="Левая фигурная скобка 2"/>
          <p:cNvSpPr/>
          <p:nvPr/>
        </p:nvSpPr>
        <p:spPr>
          <a:xfrm>
            <a:off x="2309703" y="1754508"/>
            <a:ext cx="391886" cy="1951082"/>
          </a:xfrm>
          <a:prstGeom prst="leftBrace">
            <a:avLst>
              <a:gd name="adj1" fmla="val 8575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Левая фигурная скобка 19"/>
          <p:cNvSpPr/>
          <p:nvPr/>
        </p:nvSpPr>
        <p:spPr>
          <a:xfrm>
            <a:off x="2307576" y="3837638"/>
            <a:ext cx="391886" cy="889527"/>
          </a:xfrm>
          <a:prstGeom prst="leftBrace">
            <a:avLst>
              <a:gd name="adj1" fmla="val 8575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/>
          <p:cNvSpPr/>
          <p:nvPr/>
        </p:nvSpPr>
        <p:spPr>
          <a:xfrm>
            <a:off x="2307576" y="4865020"/>
            <a:ext cx="391886" cy="915108"/>
          </a:xfrm>
          <a:prstGeom prst="leftBrace">
            <a:avLst>
              <a:gd name="adj1" fmla="val 8575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Левая фигурная скобка 21"/>
          <p:cNvSpPr/>
          <p:nvPr/>
        </p:nvSpPr>
        <p:spPr>
          <a:xfrm>
            <a:off x="2307576" y="5862073"/>
            <a:ext cx="391886" cy="915108"/>
          </a:xfrm>
          <a:prstGeom prst="leftBrace">
            <a:avLst>
              <a:gd name="adj1" fmla="val 8575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5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>
            <a:extLst>
              <a:ext uri="{FF2B5EF4-FFF2-40B4-BE49-F238E27FC236}">
                <a16:creationId xmlns="" xmlns:a16="http://schemas.microsoft.com/office/drawing/2014/main" id="{21335F28-A25D-8747-8993-070D5DECD0D9}"/>
              </a:ext>
            </a:extLst>
          </p:cNvPr>
          <p:cNvSpPr txBox="1">
            <a:spLocks/>
          </p:cNvSpPr>
          <p:nvPr/>
        </p:nvSpPr>
        <p:spPr>
          <a:xfrm>
            <a:off x="487964" y="444631"/>
            <a:ext cx="7946352" cy="2427269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algn="just" defTabSz="914400"/>
            <a:r>
              <a:rPr lang="ru-RU" sz="1800" kern="0" dirty="0" smtClean="0">
                <a:solidFill>
                  <a:schemeClr val="bg1"/>
                </a:solidFill>
                <a:latin typeface="+mn-lt"/>
              </a:rPr>
              <a:t>Реализация национальных проектов Российской Федерации осуществляется в соответствии с указами Президента Российской Федерации от 7 мая 2018 года </a:t>
            </a:r>
            <a:br>
              <a:rPr lang="ru-RU" sz="1800" kern="0" dirty="0" smtClean="0">
                <a:solidFill>
                  <a:schemeClr val="bg1"/>
                </a:solidFill>
                <a:latin typeface="+mn-lt"/>
              </a:rPr>
            </a:br>
            <a:r>
              <a:rPr lang="ru-RU" sz="1800" kern="0" dirty="0" smtClean="0">
                <a:solidFill>
                  <a:schemeClr val="bg1"/>
                </a:solidFill>
                <a:latin typeface="+mn-lt"/>
              </a:rPr>
              <a:t>«О национальных целях и стратегических задачах развития Российской Федерации на период до 2024 года», от 21 июля 2020 года № 474 «О национальных целях развития Российской Федерации на период до 2030 года»</a:t>
            </a:r>
            <a:endParaRPr lang="ru-RU" sz="18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="" xmlns:a16="http://schemas.microsoft.com/office/drawing/2014/main" id="{F329CFB1-1CEA-3644-B954-9859B09EAEF1}"/>
              </a:ext>
            </a:extLst>
          </p:cNvPr>
          <p:cNvSpPr txBox="1"/>
          <p:nvPr/>
        </p:nvSpPr>
        <p:spPr>
          <a:xfrm>
            <a:off x="361553" y="4149618"/>
            <a:ext cx="2559067" cy="1125070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 algn="r">
              <a:spcBef>
                <a:spcPts val="133"/>
              </a:spcBef>
            </a:pPr>
            <a:r>
              <a:rPr sz="2400" b="1" spc="-27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НАЦИОНАЛЬНЫЕ </a:t>
            </a:r>
            <a:r>
              <a:rPr lang="ru-RU" sz="2400" b="1" spc="-27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/>
            </a:r>
            <a:br>
              <a:rPr lang="ru-RU" sz="2400" b="1" spc="-27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</a:br>
            <a:r>
              <a:rPr sz="2400" b="1" spc="-27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ПРОЕКТЫ</a:t>
            </a:r>
            <a:r>
              <a:rPr lang="ru-RU" sz="2400" b="1" spc="-27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/>
            </a:r>
            <a:br>
              <a:rPr lang="ru-RU" sz="2400" b="1" spc="-27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</a:br>
            <a:r>
              <a:rPr sz="2400" b="1" spc="-33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sz="2400" b="1" spc="-46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ЭТО</a:t>
            </a:r>
            <a:endParaRPr sz="2400" b="1" dirty="0">
              <a:solidFill>
                <a:schemeClr val="bg1"/>
              </a:solidFill>
              <a:ea typeface="Roboto" panose="02000000000000000000" pitchFamily="2" charset="0"/>
              <a:cs typeface="Calibri"/>
            </a:endParaRPr>
          </a:p>
        </p:txBody>
      </p:sp>
      <p:cxnSp>
        <p:nvCxnSpPr>
          <p:cNvPr id="13" name="Straight Connector 29">
            <a:extLst>
              <a:ext uri="{FF2B5EF4-FFF2-40B4-BE49-F238E27FC236}">
                <a16:creationId xmlns="" xmlns:a16="http://schemas.microsoft.com/office/drawing/2014/main" id="{557BA3E0-2E37-C946-8D5C-3797F1C8047F}"/>
              </a:ext>
            </a:extLst>
          </p:cNvPr>
          <p:cNvCxnSpPr>
            <a:cxnSpLocks/>
          </p:cNvCxnSpPr>
          <p:nvPr/>
        </p:nvCxnSpPr>
        <p:spPr>
          <a:xfrm flipH="1">
            <a:off x="4421874" y="2871900"/>
            <a:ext cx="0" cy="3694254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20">
            <a:extLst>
              <a:ext uri="{FF2B5EF4-FFF2-40B4-BE49-F238E27FC236}">
                <a16:creationId xmlns="" xmlns:a16="http://schemas.microsoft.com/office/drawing/2014/main" id="{CB12F03F-406C-4A46-9E3F-A6EF7E2B4E55}"/>
              </a:ext>
            </a:extLst>
          </p:cNvPr>
          <p:cNvSpPr txBox="1"/>
          <p:nvPr/>
        </p:nvSpPr>
        <p:spPr>
          <a:xfrm>
            <a:off x="4661626" y="2617586"/>
            <a:ext cx="698268" cy="1248180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spc="-27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1</a:t>
            </a:r>
            <a:endParaRPr sz="8000" dirty="0">
              <a:solidFill>
                <a:schemeClr val="bg1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6" name="object 20">
            <a:extLst>
              <a:ext uri="{FF2B5EF4-FFF2-40B4-BE49-F238E27FC236}">
                <a16:creationId xmlns="" xmlns:a16="http://schemas.microsoft.com/office/drawing/2014/main" id="{CB12F03F-406C-4A46-9E3F-A6EF7E2B4E55}"/>
              </a:ext>
            </a:extLst>
          </p:cNvPr>
          <p:cNvSpPr txBox="1"/>
          <p:nvPr/>
        </p:nvSpPr>
        <p:spPr>
          <a:xfrm>
            <a:off x="4681987" y="4064002"/>
            <a:ext cx="698268" cy="1248180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spc="-27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2</a:t>
            </a:r>
            <a:endParaRPr sz="8000" dirty="0">
              <a:solidFill>
                <a:schemeClr val="bg1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="" xmlns:a16="http://schemas.microsoft.com/office/drawing/2014/main" id="{CB12F03F-406C-4A46-9E3F-A6EF7E2B4E55}"/>
              </a:ext>
            </a:extLst>
          </p:cNvPr>
          <p:cNvSpPr txBox="1"/>
          <p:nvPr/>
        </p:nvSpPr>
        <p:spPr>
          <a:xfrm>
            <a:off x="4661626" y="5414631"/>
            <a:ext cx="698268" cy="1248180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spc="-27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3</a:t>
            </a:r>
            <a:endParaRPr sz="8000" dirty="0">
              <a:solidFill>
                <a:schemeClr val="bg1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="" xmlns:a16="http://schemas.microsoft.com/office/drawing/2014/main" id="{05D95FD0-0E35-1C4D-93E6-D5B0FE581C9B}"/>
              </a:ext>
            </a:extLst>
          </p:cNvPr>
          <p:cNvSpPr txBox="1"/>
          <p:nvPr/>
        </p:nvSpPr>
        <p:spPr>
          <a:xfrm>
            <a:off x="5599645" y="2809093"/>
            <a:ext cx="3051198" cy="877990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sz="2400" b="1" spc="-7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ЗАБОТА О ЛЮДЯХ</a:t>
            </a:r>
          </a:p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sz="13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у</a:t>
            </a:r>
            <a:r>
              <a:rPr lang="ru-RU" sz="1300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лучшают профессиональную и личную жизнь, среду вокруг нас</a:t>
            </a:r>
            <a:endParaRPr sz="1300" dirty="0">
              <a:solidFill>
                <a:schemeClr val="bg1"/>
              </a:solidFill>
              <a:ea typeface="Roboto" panose="02000000000000000000" pitchFamily="2" charset="0"/>
              <a:cs typeface="Calibri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="" xmlns:a16="http://schemas.microsoft.com/office/drawing/2014/main" id="{9F9C370D-A136-5C4C-BC19-7C408038E096}"/>
              </a:ext>
            </a:extLst>
          </p:cNvPr>
          <p:cNvSpPr txBox="1"/>
          <p:nvPr/>
        </p:nvSpPr>
        <p:spPr>
          <a:xfrm>
            <a:off x="5659135" y="4286444"/>
            <a:ext cx="3051198" cy="865166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sz="2400" b="1" spc="-7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РАЗВИТИЕ</a:t>
            </a:r>
            <a:endParaRPr sz="2400" b="1" dirty="0">
              <a:solidFill>
                <a:schemeClr val="bg1"/>
              </a:solidFill>
              <a:ea typeface="Roboto" panose="02000000000000000000" pitchFamily="2" charset="0"/>
              <a:cs typeface="Calibri"/>
            </a:endParaRPr>
          </a:p>
          <a:p>
            <a:pPr marL="16909">
              <a:spcBef>
                <a:spcPts val="13"/>
              </a:spcBef>
            </a:pPr>
            <a:r>
              <a:rPr sz="1300" dirty="0" err="1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сосредоточены</a:t>
            </a:r>
            <a:r>
              <a:rPr lang="en-US" sz="13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на</a:t>
            </a:r>
            <a:r>
              <a:rPr sz="1300" spc="7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ключевых</a:t>
            </a:r>
            <a:r>
              <a:rPr lang="ru-RU" sz="1300" spc="7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направлениях</a:t>
            </a:r>
            <a:r>
              <a:rPr sz="1300" spc="7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для</a:t>
            </a:r>
            <a:r>
              <a:rPr sz="1300" spc="-106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всей</a:t>
            </a:r>
            <a:r>
              <a:rPr sz="13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России</a:t>
            </a:r>
            <a:endParaRPr sz="1300" dirty="0">
              <a:solidFill>
                <a:schemeClr val="bg1"/>
              </a:solidFill>
              <a:ea typeface="Roboto" panose="02000000000000000000" pitchFamily="2" charset="0"/>
              <a:cs typeface="Calibri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="" xmlns:a16="http://schemas.microsoft.com/office/drawing/2014/main" id="{4F644C0D-3FFD-2743-879E-580A54BF86B6}"/>
              </a:ext>
            </a:extLst>
          </p:cNvPr>
          <p:cNvSpPr txBox="1"/>
          <p:nvPr/>
        </p:nvSpPr>
        <p:spPr>
          <a:xfrm>
            <a:off x="5653846" y="5617435"/>
            <a:ext cx="3061775" cy="865166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sz="2400" b="1" spc="7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ПЕРСОНАЛИЗАЦИЯ</a:t>
            </a:r>
            <a:endParaRPr lang="ru-RU" sz="2400" b="1" dirty="0">
              <a:solidFill>
                <a:schemeClr val="bg1"/>
              </a:solidFill>
              <a:ea typeface="Roboto" panose="02000000000000000000" pitchFamily="2" charset="0"/>
              <a:cs typeface="Calibri"/>
            </a:endParaRPr>
          </a:p>
          <a:p>
            <a:pPr marL="16909">
              <a:spcBef>
                <a:spcPts val="13"/>
              </a:spcBef>
            </a:pPr>
            <a:r>
              <a:rPr lang="ru-RU" sz="13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касаются</a:t>
            </a:r>
            <a:r>
              <a:rPr lang="ru-RU" sz="1300" spc="-13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lang="ru-RU" sz="1300" spc="-7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каждого</a:t>
            </a:r>
            <a:r>
              <a:rPr lang="ru-RU" sz="13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lang="ru-RU" sz="1300" spc="7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и </a:t>
            </a:r>
            <a:r>
              <a:rPr lang="ru-RU" sz="13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могут найти</a:t>
            </a:r>
            <a:r>
              <a:rPr lang="ru-RU" sz="1300" spc="-8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br>
              <a:rPr lang="ru-RU" sz="1300" spc="-8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</a:br>
            <a:r>
              <a:rPr lang="ru-RU" sz="13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форму  участия для</a:t>
            </a:r>
            <a:r>
              <a:rPr lang="ru-RU" sz="1300" spc="-2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lang="ru-RU" sz="13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всех</a:t>
            </a:r>
          </a:p>
        </p:txBody>
      </p:sp>
      <p:pic>
        <p:nvPicPr>
          <p:cNvPr id="24" name="Graphic 185">
            <a:extLst>
              <a:ext uri="{FF2B5EF4-FFF2-40B4-BE49-F238E27FC236}">
                <a16:creationId xmlns="" xmlns:a16="http://schemas.microsoft.com/office/drawing/2014/main" id="{929609AD-02AB-A746-912B-624817E14F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692480" y="4525128"/>
            <a:ext cx="387798" cy="387798"/>
          </a:xfrm>
          <a:prstGeom prst="rect">
            <a:avLst/>
          </a:prstGeom>
        </p:spPr>
      </p:pic>
      <p:pic>
        <p:nvPicPr>
          <p:cNvPr id="25" name="Graphic 128">
            <a:extLst>
              <a:ext uri="{FF2B5EF4-FFF2-40B4-BE49-F238E27FC236}">
                <a16:creationId xmlns="" xmlns:a16="http://schemas.microsoft.com/office/drawing/2014/main" id="{4E4F0A92-646F-AC41-8953-C9B036892448}"/>
              </a:ext>
            </a:extLst>
          </p:cNvPr>
          <p:cNvPicPr>
            <a:picLocks noChangeAspect="1"/>
          </p:cNvPicPr>
          <p:nvPr/>
        </p:nvPicPr>
        <p:blipFill>
          <a:blip r:embed="rId28">
            <a:lum bright="70000" contrast="-70000"/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92480" y="5856119"/>
            <a:ext cx="387798" cy="387798"/>
          </a:xfrm>
          <a:prstGeom prst="rect">
            <a:avLst/>
          </a:prstGeom>
        </p:spPr>
      </p:pic>
      <p:pic>
        <p:nvPicPr>
          <p:cNvPr id="26" name="Graphic 99">
            <a:extLst>
              <a:ext uri="{FF2B5EF4-FFF2-40B4-BE49-F238E27FC236}">
                <a16:creationId xmlns="" xmlns:a16="http://schemas.microsoft.com/office/drawing/2014/main" id="{A3BFC326-0C92-5B45-BE2C-861A0A3A94AD}"/>
              </a:ext>
            </a:extLst>
          </p:cNvPr>
          <p:cNvPicPr>
            <a:picLocks noChangeAspect="1"/>
          </p:cNvPicPr>
          <p:nvPr/>
        </p:nvPicPr>
        <p:blipFill>
          <a:blip r:embed="rId29">
            <a:lum bright="70000" contrast="-70000"/>
            <a:extLs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3739692" y="3207064"/>
            <a:ext cx="374871" cy="374871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/>
        </p:nvCxnSpPr>
        <p:spPr>
          <a:xfrm flipV="1">
            <a:off x="2978735" y="3627343"/>
            <a:ext cx="641446" cy="567683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2985827" y="4712153"/>
            <a:ext cx="576239" cy="0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5400000" flipV="1">
            <a:off x="2941854" y="5277295"/>
            <a:ext cx="641446" cy="567683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34" y="-44519"/>
            <a:ext cx="10513010" cy="6948018"/>
          </a:xfrm>
          <a:prstGeom prst="rect">
            <a:avLst/>
          </a:prstGeom>
        </p:spPr>
      </p:pic>
      <p:grpSp>
        <p:nvGrpSpPr>
          <p:cNvPr id="19" name="object 3">
            <a:extLst>
              <a:ext uri="{FF2B5EF4-FFF2-40B4-BE49-F238E27FC236}">
                <a16:creationId xmlns="" xmlns:a16="http://schemas.microsoft.com/office/drawing/2014/main" id="{7E2E81C8-A8D7-0044-9B22-0D9D3DDFBE95}"/>
              </a:ext>
            </a:extLst>
          </p:cNvPr>
          <p:cNvGrpSpPr/>
          <p:nvPr/>
        </p:nvGrpSpPr>
        <p:grpSpPr>
          <a:xfrm>
            <a:off x="7543870" y="3314162"/>
            <a:ext cx="4648130" cy="3589337"/>
            <a:chOff x="6594150" y="3486486"/>
            <a:chExt cx="2550314" cy="1658081"/>
          </a:xfrm>
        </p:grpSpPr>
        <p:sp>
          <p:nvSpPr>
            <p:cNvPr id="20" name="object 4">
              <a:extLst>
                <a:ext uri="{FF2B5EF4-FFF2-40B4-BE49-F238E27FC236}">
                  <a16:creationId xmlns="" xmlns:a16="http://schemas.microsoft.com/office/drawing/2014/main" id="{D970DA40-20AA-E24B-95DD-6B0AF94D95F2}"/>
                </a:ext>
              </a:extLst>
            </p:cNvPr>
            <p:cNvSpPr/>
            <p:nvPr/>
          </p:nvSpPr>
          <p:spPr>
            <a:xfrm>
              <a:off x="8279595" y="3486486"/>
              <a:ext cx="864869" cy="1130300"/>
            </a:xfrm>
            <a:custGeom>
              <a:avLst/>
              <a:gdLst/>
              <a:ahLst/>
              <a:cxnLst/>
              <a:rect l="l" t="t" r="r" b="b"/>
              <a:pathLst>
                <a:path w="864870" h="1130300">
                  <a:moveTo>
                    <a:pt x="864400" y="0"/>
                  </a:moveTo>
                  <a:lnTo>
                    <a:pt x="0" y="575881"/>
                  </a:lnTo>
                  <a:lnTo>
                    <a:pt x="864400" y="1129753"/>
                  </a:lnTo>
                  <a:lnTo>
                    <a:pt x="864400" y="0"/>
                  </a:lnTo>
                  <a:close/>
                </a:path>
              </a:pathLst>
            </a:custGeom>
            <a:solidFill>
              <a:srgbClr val="1F1658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="" xmlns:a16="http://schemas.microsoft.com/office/drawing/2014/main" id="{FE0A07D0-3D2D-B447-ABDA-3BCBC19241AE}"/>
                </a:ext>
              </a:extLst>
            </p:cNvPr>
            <p:cNvSpPr/>
            <p:nvPr/>
          </p:nvSpPr>
          <p:spPr>
            <a:xfrm>
              <a:off x="6594150" y="3926637"/>
              <a:ext cx="2550160" cy="1217930"/>
            </a:xfrm>
            <a:custGeom>
              <a:avLst/>
              <a:gdLst/>
              <a:ahLst/>
              <a:cxnLst/>
              <a:rect l="l" t="t" r="r" b="b"/>
              <a:pathLst>
                <a:path w="2550159" h="1217929">
                  <a:moveTo>
                    <a:pt x="1895716" y="0"/>
                  </a:moveTo>
                  <a:lnTo>
                    <a:pt x="0" y="1217752"/>
                  </a:lnTo>
                  <a:lnTo>
                    <a:pt x="2549855" y="1217752"/>
                  </a:lnTo>
                  <a:lnTo>
                    <a:pt x="2549855" y="322173"/>
                  </a:lnTo>
                  <a:lnTo>
                    <a:pt x="1895716" y="0"/>
                  </a:lnTo>
                  <a:close/>
                </a:path>
              </a:pathLst>
            </a:custGeom>
            <a:solidFill>
              <a:srgbClr val="2E2183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78AFE3-4DA2-DE40-B7FA-6EA03134D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7" y="-44519"/>
            <a:ext cx="5411568" cy="6948018"/>
          </a:xfrm>
          <a:prstGeom prst="rect">
            <a:avLst/>
          </a:prstGeom>
        </p:spPr>
      </p:pic>
      <p:sp>
        <p:nvSpPr>
          <p:cNvPr id="10" name="object 13">
            <a:extLst>
              <a:ext uri="{FF2B5EF4-FFF2-40B4-BE49-F238E27FC236}">
                <a16:creationId xmlns="" xmlns:a16="http://schemas.microsoft.com/office/drawing/2014/main" id="{E6B8830D-9594-2940-814A-5E554A1D1F09}"/>
              </a:ext>
            </a:extLst>
          </p:cNvPr>
          <p:cNvSpPr txBox="1"/>
          <p:nvPr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9" name="Title 13">
            <a:extLst>
              <a:ext uri="{FF2B5EF4-FFF2-40B4-BE49-F238E27FC236}">
                <a16:creationId xmlns="" xmlns:a16="http://schemas.microsoft.com/office/drawing/2014/main" id="{2103F2E4-E293-D549-937F-805E89EE80E2}"/>
              </a:ext>
            </a:extLst>
          </p:cNvPr>
          <p:cNvSpPr txBox="1">
            <a:spLocks/>
          </p:cNvSpPr>
          <p:nvPr/>
        </p:nvSpPr>
        <p:spPr>
          <a:xfrm>
            <a:off x="374484" y="199773"/>
            <a:ext cx="4149260" cy="2598335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 smtClean="0">
                <a:solidFill>
                  <a:schemeClr val="bg1"/>
                </a:solidFill>
                <a:latin typeface="+mn-lt"/>
              </a:rPr>
              <a:t>НАЦИОНАЛЬНЫЙ ПРОЕКТ </a:t>
            </a:r>
            <a:br>
              <a:rPr lang="ru-RU" b="1" kern="0" dirty="0" smtClean="0">
                <a:solidFill>
                  <a:schemeClr val="bg1"/>
                </a:solidFill>
                <a:latin typeface="+mn-lt"/>
              </a:rPr>
            </a:br>
            <a:r>
              <a:rPr lang="ru-RU" b="1" kern="0" dirty="0" smtClean="0">
                <a:solidFill>
                  <a:schemeClr val="bg1"/>
                </a:solidFill>
                <a:latin typeface="+mn-lt"/>
              </a:rPr>
              <a:t>«КУЛЬТУРА»</a:t>
            </a:r>
            <a:endParaRPr lang="en-US" b="1" kern="0" dirty="0">
              <a:solidFill>
                <a:schemeClr val="bg1"/>
              </a:solidFill>
              <a:latin typeface="+mn-lt"/>
            </a:endParaRPr>
          </a:p>
          <a:p>
            <a:pPr defTabSz="914400"/>
            <a:endParaRPr lang="en-US" sz="1000" kern="0" dirty="0">
              <a:solidFill>
                <a:schemeClr val="bg1"/>
              </a:solidFill>
            </a:endParaRPr>
          </a:p>
          <a:p>
            <a:pPr defTabSz="914400"/>
            <a:r>
              <a:rPr lang="ru-RU" sz="6000" b="1" kern="0" dirty="0">
                <a:solidFill>
                  <a:schemeClr val="bg1"/>
                </a:solidFill>
              </a:rPr>
              <a:t/>
            </a:r>
            <a:br>
              <a:rPr lang="ru-RU" sz="6000" b="1" kern="0" dirty="0">
                <a:solidFill>
                  <a:schemeClr val="bg1"/>
                </a:solidFill>
              </a:rPr>
            </a:br>
            <a:endParaRPr lang="ru-RU" sz="6000" b="1" kern="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76" y="93853"/>
            <a:ext cx="1991336" cy="1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1"/>
          <a:stretch>
            <a:fillRect/>
          </a:stretch>
        </p:blipFill>
        <p:spPr>
          <a:xfrm flipH="1">
            <a:off x="6727371" y="683217"/>
            <a:ext cx="3128024" cy="3225499"/>
          </a:xfrm>
          <a:custGeom>
            <a:avLst/>
            <a:gdLst>
              <a:gd name="connsiteX0" fmla="*/ 1433439 w 2866879"/>
              <a:gd name="connsiteY0" fmla="*/ 0 h 2956216"/>
              <a:gd name="connsiteX1" fmla="*/ 7400 w 2866879"/>
              <a:gd name="connsiteY1" fmla="*/ 1326980 h 2956216"/>
              <a:gd name="connsiteX2" fmla="*/ 0 w 2866879"/>
              <a:gd name="connsiteY2" fmla="*/ 1478087 h 2956216"/>
              <a:gd name="connsiteX3" fmla="*/ 0 w 2866879"/>
              <a:gd name="connsiteY3" fmla="*/ 1478129 h 2956216"/>
              <a:gd name="connsiteX4" fmla="*/ 7400 w 2866879"/>
              <a:gd name="connsiteY4" fmla="*/ 1629236 h 2956216"/>
              <a:gd name="connsiteX5" fmla="*/ 1433439 w 2866879"/>
              <a:gd name="connsiteY5" fmla="*/ 2956216 h 2956216"/>
              <a:gd name="connsiteX6" fmla="*/ 2866879 w 2866879"/>
              <a:gd name="connsiteY6" fmla="*/ 1478108 h 2956216"/>
              <a:gd name="connsiteX7" fmla="*/ 1433439 w 2866879"/>
              <a:gd name="connsiteY7" fmla="*/ 0 h 295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6879" h="2956216">
                <a:moveTo>
                  <a:pt x="1433439" y="0"/>
                </a:moveTo>
                <a:cubicBezTo>
                  <a:pt x="691251" y="0"/>
                  <a:pt x="80806" y="581635"/>
                  <a:pt x="7400" y="1326980"/>
                </a:cubicBezTo>
                <a:lnTo>
                  <a:pt x="0" y="1478087"/>
                </a:lnTo>
                <a:lnTo>
                  <a:pt x="0" y="1478129"/>
                </a:lnTo>
                <a:lnTo>
                  <a:pt x="7400" y="1629236"/>
                </a:lnTo>
                <a:cubicBezTo>
                  <a:pt x="80806" y="2374581"/>
                  <a:pt x="691251" y="2956216"/>
                  <a:pt x="1433439" y="2956216"/>
                </a:cubicBezTo>
                <a:cubicBezTo>
                  <a:pt x="2225106" y="2956216"/>
                  <a:pt x="2866879" y="2294445"/>
                  <a:pt x="2866879" y="1478108"/>
                </a:cubicBezTo>
                <a:cubicBezTo>
                  <a:pt x="2866879" y="661771"/>
                  <a:pt x="2225106" y="0"/>
                  <a:pt x="1433439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D8E27A-480E-7B43-9119-3D0A8D6B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78" y="533400"/>
            <a:ext cx="7620000" cy="838200"/>
          </a:xfrm>
        </p:spPr>
        <p:txBody>
          <a:bodyPr/>
          <a:lstStyle/>
          <a:p>
            <a:r>
              <a:rPr lang="ru-RU" b="1" dirty="0" smtClean="0"/>
              <a:t>МУНИЦИПАЛЬНЫЕ КОМПОНЕНТЫ</a:t>
            </a:r>
            <a:endParaRPr lang="ru-RU" b="1" dirty="0"/>
          </a:p>
        </p:txBody>
      </p:sp>
      <p:sp>
        <p:nvSpPr>
          <p:cNvPr id="9" name="Прямоугольник 22">
            <a:extLst>
              <a:ext uri="{FF2B5EF4-FFF2-40B4-BE49-F238E27FC236}">
                <a16:creationId xmlns="" xmlns:a16="http://schemas.microsoft.com/office/drawing/2014/main" id="{AD4ACBE4-C199-C81F-39E7-AAFFC66E779F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261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261C70"/>
              </a:solidFill>
              <a:latin typeface="Roboto" panose="02000000000000000000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29265" r="453" b="2253"/>
          <a:stretch/>
        </p:blipFill>
        <p:spPr>
          <a:xfrm>
            <a:off x="5586561" y="2752152"/>
            <a:ext cx="3015459" cy="3085801"/>
          </a:xfrm>
          <a:custGeom>
            <a:avLst/>
            <a:gdLst>
              <a:gd name="connsiteX0" fmla="*/ 1616911 w 3233822"/>
              <a:gd name="connsiteY0" fmla="*/ 0 h 3309258"/>
              <a:gd name="connsiteX1" fmla="*/ 3233822 w 3233822"/>
              <a:gd name="connsiteY1" fmla="*/ 1654629 h 3309258"/>
              <a:gd name="connsiteX2" fmla="*/ 1616911 w 3233822"/>
              <a:gd name="connsiteY2" fmla="*/ 3309258 h 3309258"/>
              <a:gd name="connsiteX3" fmla="*/ 0 w 3233822"/>
              <a:gd name="connsiteY3" fmla="*/ 1654629 h 3309258"/>
              <a:gd name="connsiteX4" fmla="*/ 1616911 w 3233822"/>
              <a:gd name="connsiteY4" fmla="*/ 0 h 3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822" h="3309258">
                <a:moveTo>
                  <a:pt x="1616911" y="0"/>
                </a:moveTo>
                <a:cubicBezTo>
                  <a:pt x="2509906" y="0"/>
                  <a:pt x="3233822" y="740803"/>
                  <a:pt x="3233822" y="1654629"/>
                </a:cubicBezTo>
                <a:cubicBezTo>
                  <a:pt x="3233822" y="2568455"/>
                  <a:pt x="2509906" y="3309258"/>
                  <a:pt x="1616911" y="3309258"/>
                </a:cubicBezTo>
                <a:cubicBezTo>
                  <a:pt x="723916" y="3309258"/>
                  <a:pt x="0" y="2568455"/>
                  <a:pt x="0" y="1654629"/>
                </a:cubicBezTo>
                <a:cubicBezTo>
                  <a:pt x="0" y="740803"/>
                  <a:pt x="723916" y="0"/>
                  <a:pt x="161691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57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17346" r="13409" b="26582"/>
          <a:stretch/>
        </p:blipFill>
        <p:spPr>
          <a:xfrm>
            <a:off x="8255316" y="3406239"/>
            <a:ext cx="3002034" cy="2918911"/>
          </a:xfrm>
          <a:custGeom>
            <a:avLst/>
            <a:gdLst>
              <a:gd name="connsiteX0" fmla="*/ 1393371 w 2786742"/>
              <a:gd name="connsiteY0" fmla="*/ 0 h 2709580"/>
              <a:gd name="connsiteX1" fmla="*/ 2786742 w 2786742"/>
              <a:gd name="connsiteY1" fmla="*/ 1354790 h 2709580"/>
              <a:gd name="connsiteX2" fmla="*/ 1393371 w 2786742"/>
              <a:gd name="connsiteY2" fmla="*/ 2709580 h 2709580"/>
              <a:gd name="connsiteX3" fmla="*/ 0 w 2786742"/>
              <a:gd name="connsiteY3" fmla="*/ 1354790 h 2709580"/>
              <a:gd name="connsiteX4" fmla="*/ 1393371 w 2786742"/>
              <a:gd name="connsiteY4" fmla="*/ 0 h 270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6742" h="2709580">
                <a:moveTo>
                  <a:pt x="1393371" y="0"/>
                </a:moveTo>
                <a:cubicBezTo>
                  <a:pt x="2162909" y="0"/>
                  <a:pt x="2786742" y="606560"/>
                  <a:pt x="2786742" y="1354790"/>
                </a:cubicBezTo>
                <a:cubicBezTo>
                  <a:pt x="2786742" y="2103020"/>
                  <a:pt x="2162909" y="2709580"/>
                  <a:pt x="1393371" y="2709580"/>
                </a:cubicBezTo>
                <a:cubicBezTo>
                  <a:pt x="623833" y="2709580"/>
                  <a:pt x="0" y="2103020"/>
                  <a:pt x="0" y="1354790"/>
                </a:cubicBezTo>
                <a:cubicBezTo>
                  <a:pt x="0" y="606560"/>
                  <a:pt x="623833" y="0"/>
                  <a:pt x="1393371" y="0"/>
                </a:cubicBezTo>
                <a:close/>
              </a:path>
            </a:pathLst>
          </a:custGeom>
        </p:spPr>
      </p:pic>
      <p:sp>
        <p:nvSpPr>
          <p:cNvPr id="24" name="Прямоугольник 23"/>
          <p:cNvSpPr/>
          <p:nvPr/>
        </p:nvSpPr>
        <p:spPr>
          <a:xfrm>
            <a:off x="5586561" y="1128950"/>
            <a:ext cx="2931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Культурная среда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681949" y="5837953"/>
            <a:ext cx="2914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Творческие люди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831202" y="6183330"/>
            <a:ext cx="3235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Цифровая культура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sp>
        <p:nvSpPr>
          <p:cNvPr id="27" name="Прямоугольник 23">
            <a:extLst>
              <a:ext uri="{FF2B5EF4-FFF2-40B4-BE49-F238E27FC236}">
                <a16:creationId xmlns="" xmlns:a16="http://schemas.microsoft.com/office/drawing/2014/main" id="{53768F76-D58B-6048-9D74-88C8E2B9865F}"/>
              </a:ext>
            </a:extLst>
          </p:cNvPr>
          <p:cNvSpPr/>
          <p:nvPr/>
        </p:nvSpPr>
        <p:spPr>
          <a:xfrm>
            <a:off x="295755" y="1315193"/>
            <a:ext cx="4842036" cy="486813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2022 году в рамках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реализации муниципальных компонентов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региональных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составляющих национального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проекта «Культура» на территории городского округа Верхняя Пышма: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5 специалистов сферы культуры прошли повышение квалификации на базе Центров непрерывного образования;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привлечены 25 жителей в волонтерскую деятельность в сфере культуры;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оказана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государственная поддержка народному коллективу «Россияне» на приобретение народных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костюмов в размере 500 тыс. руб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.;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культурные мероприятия в городском округе Верхняя Пышма посетили 555 тыс. раз;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нформационный портал о культуре Свердловской области «Культура Урала. РФ» посетили 1094 раз.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7" y="0"/>
            <a:ext cx="10350073" cy="6903499"/>
          </a:xfrm>
          <a:prstGeom prst="rect">
            <a:avLst/>
          </a:prstGeom>
        </p:spPr>
      </p:pic>
      <p:grpSp>
        <p:nvGrpSpPr>
          <p:cNvPr id="19" name="object 3">
            <a:extLst>
              <a:ext uri="{FF2B5EF4-FFF2-40B4-BE49-F238E27FC236}">
                <a16:creationId xmlns="" xmlns:a16="http://schemas.microsoft.com/office/drawing/2014/main" id="{7E2E81C8-A8D7-0044-9B22-0D9D3DDFBE95}"/>
              </a:ext>
            </a:extLst>
          </p:cNvPr>
          <p:cNvGrpSpPr/>
          <p:nvPr/>
        </p:nvGrpSpPr>
        <p:grpSpPr>
          <a:xfrm>
            <a:off x="7543870" y="3314162"/>
            <a:ext cx="4648130" cy="3589337"/>
            <a:chOff x="6594150" y="3486486"/>
            <a:chExt cx="2550314" cy="1658081"/>
          </a:xfrm>
        </p:grpSpPr>
        <p:sp>
          <p:nvSpPr>
            <p:cNvPr id="20" name="object 4">
              <a:extLst>
                <a:ext uri="{FF2B5EF4-FFF2-40B4-BE49-F238E27FC236}">
                  <a16:creationId xmlns="" xmlns:a16="http://schemas.microsoft.com/office/drawing/2014/main" id="{D970DA40-20AA-E24B-95DD-6B0AF94D95F2}"/>
                </a:ext>
              </a:extLst>
            </p:cNvPr>
            <p:cNvSpPr/>
            <p:nvPr/>
          </p:nvSpPr>
          <p:spPr>
            <a:xfrm>
              <a:off x="8279595" y="3486486"/>
              <a:ext cx="864869" cy="1130300"/>
            </a:xfrm>
            <a:custGeom>
              <a:avLst/>
              <a:gdLst/>
              <a:ahLst/>
              <a:cxnLst/>
              <a:rect l="l" t="t" r="r" b="b"/>
              <a:pathLst>
                <a:path w="864870" h="1130300">
                  <a:moveTo>
                    <a:pt x="864400" y="0"/>
                  </a:moveTo>
                  <a:lnTo>
                    <a:pt x="0" y="575881"/>
                  </a:lnTo>
                  <a:lnTo>
                    <a:pt x="864400" y="1129753"/>
                  </a:lnTo>
                  <a:lnTo>
                    <a:pt x="864400" y="0"/>
                  </a:lnTo>
                  <a:close/>
                </a:path>
              </a:pathLst>
            </a:custGeom>
            <a:solidFill>
              <a:srgbClr val="1F1658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="" xmlns:a16="http://schemas.microsoft.com/office/drawing/2014/main" id="{FE0A07D0-3D2D-B447-ABDA-3BCBC19241AE}"/>
                </a:ext>
              </a:extLst>
            </p:cNvPr>
            <p:cNvSpPr/>
            <p:nvPr/>
          </p:nvSpPr>
          <p:spPr>
            <a:xfrm>
              <a:off x="6594150" y="3926637"/>
              <a:ext cx="2550160" cy="1217930"/>
            </a:xfrm>
            <a:custGeom>
              <a:avLst/>
              <a:gdLst/>
              <a:ahLst/>
              <a:cxnLst/>
              <a:rect l="l" t="t" r="r" b="b"/>
              <a:pathLst>
                <a:path w="2550159" h="1217929">
                  <a:moveTo>
                    <a:pt x="1895716" y="0"/>
                  </a:moveTo>
                  <a:lnTo>
                    <a:pt x="0" y="1217752"/>
                  </a:lnTo>
                  <a:lnTo>
                    <a:pt x="2549855" y="1217752"/>
                  </a:lnTo>
                  <a:lnTo>
                    <a:pt x="2549855" y="322173"/>
                  </a:lnTo>
                  <a:lnTo>
                    <a:pt x="1895716" y="0"/>
                  </a:lnTo>
                  <a:close/>
                </a:path>
              </a:pathLst>
            </a:custGeom>
            <a:solidFill>
              <a:srgbClr val="2E2183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78AFE3-4DA2-DE40-B7FA-6EA03134D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7" y="-1"/>
            <a:ext cx="5411568" cy="6903499"/>
          </a:xfrm>
          <a:prstGeom prst="rect">
            <a:avLst/>
          </a:prstGeom>
        </p:spPr>
      </p:pic>
      <p:sp>
        <p:nvSpPr>
          <p:cNvPr id="10" name="object 13">
            <a:extLst>
              <a:ext uri="{FF2B5EF4-FFF2-40B4-BE49-F238E27FC236}">
                <a16:creationId xmlns="" xmlns:a16="http://schemas.microsoft.com/office/drawing/2014/main" id="{E6B8830D-9594-2940-814A-5E554A1D1F09}"/>
              </a:ext>
            </a:extLst>
          </p:cNvPr>
          <p:cNvSpPr txBox="1"/>
          <p:nvPr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9" name="Title 13">
            <a:extLst>
              <a:ext uri="{FF2B5EF4-FFF2-40B4-BE49-F238E27FC236}">
                <a16:creationId xmlns="" xmlns:a16="http://schemas.microsoft.com/office/drawing/2014/main" id="{2103F2E4-E293-D549-937F-805E89EE80E2}"/>
              </a:ext>
            </a:extLst>
          </p:cNvPr>
          <p:cNvSpPr txBox="1">
            <a:spLocks/>
          </p:cNvSpPr>
          <p:nvPr/>
        </p:nvSpPr>
        <p:spPr>
          <a:xfrm>
            <a:off x="374484" y="199773"/>
            <a:ext cx="4149260" cy="2598335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 smtClean="0">
                <a:solidFill>
                  <a:schemeClr val="bg1"/>
                </a:solidFill>
                <a:latin typeface="+mn-lt"/>
              </a:rPr>
              <a:t>НАЦИОНАЛЬНЫЙ ПРОЕКТ «ДЕМОГРАФИЯ»</a:t>
            </a:r>
            <a:endParaRPr lang="en-US" b="1" kern="0" dirty="0">
              <a:solidFill>
                <a:schemeClr val="bg1"/>
              </a:solidFill>
              <a:latin typeface="+mn-lt"/>
            </a:endParaRPr>
          </a:p>
          <a:p>
            <a:pPr defTabSz="914400"/>
            <a:endParaRPr lang="en-US" sz="1000" kern="0" dirty="0">
              <a:solidFill>
                <a:schemeClr val="bg1"/>
              </a:solidFill>
            </a:endParaRPr>
          </a:p>
          <a:p>
            <a:pPr defTabSz="914400"/>
            <a:r>
              <a:rPr lang="ru-RU" sz="6000" b="1" kern="0" dirty="0">
                <a:solidFill>
                  <a:schemeClr val="bg1"/>
                </a:solidFill>
              </a:rPr>
              <a:t/>
            </a:r>
            <a:br>
              <a:rPr lang="ru-RU" sz="6000" b="1" kern="0" dirty="0">
                <a:solidFill>
                  <a:schemeClr val="bg1"/>
                </a:solidFill>
              </a:rPr>
            </a:br>
            <a:endParaRPr lang="ru-RU" sz="6000" b="1" kern="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95" y="199773"/>
            <a:ext cx="1909273" cy="157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D8E27A-480E-7B43-9119-3D0A8D6B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44" y="499838"/>
            <a:ext cx="7620000" cy="838200"/>
          </a:xfrm>
        </p:spPr>
        <p:txBody>
          <a:bodyPr/>
          <a:lstStyle/>
          <a:p>
            <a:r>
              <a:rPr lang="ru-RU" b="1" dirty="0" smtClean="0"/>
              <a:t>МУНИЦИПАЛЬНЫЕ КОМПОНЕНТЫ</a:t>
            </a:r>
            <a:endParaRPr lang="ru-RU" b="1" dirty="0"/>
          </a:p>
        </p:txBody>
      </p:sp>
      <p:sp>
        <p:nvSpPr>
          <p:cNvPr id="9" name="Прямоугольник 22">
            <a:extLst>
              <a:ext uri="{FF2B5EF4-FFF2-40B4-BE49-F238E27FC236}">
                <a16:creationId xmlns="" xmlns:a16="http://schemas.microsoft.com/office/drawing/2014/main" id="{AD4ACBE4-C199-C81F-39E7-AAFFC66E779F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261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261C70"/>
              </a:solidFill>
              <a:latin typeface="Roboto" panose="02000000000000000000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02370" y="106379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Спорт – норма жизни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sp>
        <p:nvSpPr>
          <p:cNvPr id="27" name="Прямоугольник 23">
            <a:extLst>
              <a:ext uri="{FF2B5EF4-FFF2-40B4-BE49-F238E27FC236}">
                <a16:creationId xmlns="" xmlns:a16="http://schemas.microsoft.com/office/drawing/2014/main" id="{53768F76-D58B-6048-9D74-88C8E2B9865F}"/>
              </a:ext>
            </a:extLst>
          </p:cNvPr>
          <p:cNvSpPr/>
          <p:nvPr/>
        </p:nvSpPr>
        <p:spPr>
          <a:xfrm>
            <a:off x="438952" y="929400"/>
            <a:ext cx="5726742" cy="592860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2022 году в рамках реализации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муниципального компонента регионального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проекта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Спорт – норма жизни», входящего в состав национального проекта «Демография» на территории городского округа Верхняя Пышма: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завершено строительство и введен в эксплуатацию спортивный объект «Дворец самбо и единоборств» общей площадью 8 797,8 квадратных метров на 1000 посетителей, финансирование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составило 59,4 млн. руб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финансирование на внедрение и реализацию мероприятия в рамках всероссийского физкультурно-спортивного комплекса «Готов к труду и обороне»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составило 177 тыс. руб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целях государственной поддержки спортивных организаций, осуществляющих подготовку спортивного резерва для команд, в том числе спортивных сборных команд Российской Федерации, реализовано мероприятий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на 360,9 тыс. руб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создано 3 спортивных площадки для занятий уличной гимнастикой на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общую сумму 200 тыс. руб.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 defTabSz="45720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рамках реализации регионального проекта «Содействие занятости на территории Свердловской области» обеспечена 100 процентная доступность дошкольного образования для детей от 1,5 до 3 лет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 t="1877" r="2007" b="126"/>
          <a:stretch>
            <a:fillRect/>
          </a:stretch>
        </p:blipFill>
        <p:spPr>
          <a:xfrm>
            <a:off x="6202370" y="1587010"/>
            <a:ext cx="3955895" cy="2612219"/>
          </a:xfrm>
          <a:custGeom>
            <a:avLst/>
            <a:gdLst>
              <a:gd name="connsiteX0" fmla="*/ 2117273 w 4234544"/>
              <a:gd name="connsiteY0" fmla="*/ 0 h 2841172"/>
              <a:gd name="connsiteX1" fmla="*/ 4234544 w 4234544"/>
              <a:gd name="connsiteY1" fmla="*/ 0 h 2841172"/>
              <a:gd name="connsiteX2" fmla="*/ 4234544 w 4234544"/>
              <a:gd name="connsiteY2" fmla="*/ 1420586 h 2841172"/>
              <a:gd name="connsiteX3" fmla="*/ 2117272 w 4234544"/>
              <a:gd name="connsiteY3" fmla="*/ 2841172 h 2841172"/>
              <a:gd name="connsiteX4" fmla="*/ 0 w 4234544"/>
              <a:gd name="connsiteY4" fmla="*/ 1420586 h 2841172"/>
              <a:gd name="connsiteX5" fmla="*/ 1 w 4234544"/>
              <a:gd name="connsiteY5" fmla="*/ 1420586 h 2841172"/>
              <a:gd name="connsiteX6" fmla="*/ 2117273 w 4234544"/>
              <a:gd name="connsiteY6" fmla="*/ 0 h 284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4544" h="2841172">
                <a:moveTo>
                  <a:pt x="2117273" y="0"/>
                </a:moveTo>
                <a:lnTo>
                  <a:pt x="4234544" y="0"/>
                </a:lnTo>
                <a:lnTo>
                  <a:pt x="4234544" y="1420586"/>
                </a:lnTo>
                <a:cubicBezTo>
                  <a:pt x="4234544" y="2205154"/>
                  <a:pt x="3286609" y="2841172"/>
                  <a:pt x="2117272" y="2841172"/>
                </a:cubicBezTo>
                <a:cubicBezTo>
                  <a:pt x="947935" y="2841172"/>
                  <a:pt x="0" y="2205154"/>
                  <a:pt x="0" y="1420586"/>
                </a:cubicBezTo>
                <a:lnTo>
                  <a:pt x="1" y="1420586"/>
                </a:lnTo>
                <a:cubicBezTo>
                  <a:pt x="1" y="636018"/>
                  <a:pt x="947936" y="0"/>
                  <a:pt x="2117273" y="0"/>
                </a:cubicBezTo>
                <a:close/>
              </a:path>
            </a:pathLst>
          </a:cu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24247" r="17501" b="5152"/>
          <a:stretch/>
        </p:blipFill>
        <p:spPr>
          <a:xfrm flipH="1">
            <a:off x="9019953" y="2897040"/>
            <a:ext cx="3100151" cy="3005105"/>
          </a:xfrm>
          <a:custGeom>
            <a:avLst/>
            <a:gdLst>
              <a:gd name="connsiteX0" fmla="*/ 1145676 w 2291352"/>
              <a:gd name="connsiteY0" fmla="*/ 0 h 2221102"/>
              <a:gd name="connsiteX1" fmla="*/ 0 w 2291352"/>
              <a:gd name="connsiteY1" fmla="*/ 1110551 h 2221102"/>
              <a:gd name="connsiteX2" fmla="*/ 1145676 w 2291352"/>
              <a:gd name="connsiteY2" fmla="*/ 2221102 h 2221102"/>
              <a:gd name="connsiteX3" fmla="*/ 2291352 w 2291352"/>
              <a:gd name="connsiteY3" fmla="*/ 1110551 h 2221102"/>
              <a:gd name="connsiteX4" fmla="*/ 1145676 w 2291352"/>
              <a:gd name="connsiteY4" fmla="*/ 0 h 22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1352" h="2221102">
                <a:moveTo>
                  <a:pt x="1145676" y="0"/>
                </a:moveTo>
                <a:cubicBezTo>
                  <a:pt x="512937" y="0"/>
                  <a:pt x="0" y="497211"/>
                  <a:pt x="0" y="1110551"/>
                </a:cubicBezTo>
                <a:cubicBezTo>
                  <a:pt x="0" y="1723891"/>
                  <a:pt x="512937" y="2221102"/>
                  <a:pt x="1145676" y="2221102"/>
                </a:cubicBezTo>
                <a:cubicBezTo>
                  <a:pt x="1778415" y="2221102"/>
                  <a:pt x="2291352" y="1723891"/>
                  <a:pt x="2291352" y="1110551"/>
                </a:cubicBezTo>
                <a:cubicBezTo>
                  <a:pt x="2291352" y="497211"/>
                  <a:pt x="1778415" y="0"/>
                  <a:pt x="1145676" y="0"/>
                </a:cubicBezTo>
                <a:close/>
              </a:path>
            </a:pathLst>
          </a:cu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 t="2780" r="9060" b="5695"/>
          <a:stretch>
            <a:fillRect/>
          </a:stretch>
        </p:blipFill>
        <p:spPr>
          <a:xfrm>
            <a:off x="6219499" y="3186745"/>
            <a:ext cx="3061359" cy="3273892"/>
          </a:xfrm>
          <a:custGeom>
            <a:avLst/>
            <a:gdLst>
              <a:gd name="connsiteX0" fmla="*/ 1306286 w 2612572"/>
              <a:gd name="connsiteY0" fmla="*/ 0 h 2793948"/>
              <a:gd name="connsiteX1" fmla="*/ 2612572 w 2612572"/>
              <a:gd name="connsiteY1" fmla="*/ 1396974 h 2793948"/>
              <a:gd name="connsiteX2" fmla="*/ 1306286 w 2612572"/>
              <a:gd name="connsiteY2" fmla="*/ 2793948 h 2793948"/>
              <a:gd name="connsiteX3" fmla="*/ 0 w 2612572"/>
              <a:gd name="connsiteY3" fmla="*/ 1396974 h 2793948"/>
              <a:gd name="connsiteX4" fmla="*/ 1306286 w 2612572"/>
              <a:gd name="connsiteY4" fmla="*/ 0 h 279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2" h="2793948">
                <a:moveTo>
                  <a:pt x="1306286" y="0"/>
                </a:moveTo>
                <a:cubicBezTo>
                  <a:pt x="2027728" y="0"/>
                  <a:pt x="2612572" y="625447"/>
                  <a:pt x="2612572" y="1396974"/>
                </a:cubicBezTo>
                <a:cubicBezTo>
                  <a:pt x="2612572" y="2168501"/>
                  <a:pt x="2027728" y="2793948"/>
                  <a:pt x="1306286" y="2793948"/>
                </a:cubicBezTo>
                <a:cubicBezTo>
                  <a:pt x="584844" y="2793948"/>
                  <a:pt x="0" y="2168501"/>
                  <a:pt x="0" y="1396974"/>
                </a:cubicBezTo>
                <a:cubicBezTo>
                  <a:pt x="0" y="625447"/>
                  <a:pt x="584844" y="0"/>
                  <a:pt x="1306286" y="0"/>
                </a:cubicBezTo>
                <a:close/>
              </a:path>
            </a:pathLst>
          </a:custGeom>
        </p:spPr>
      </p:pic>
      <p:sp>
        <p:nvSpPr>
          <p:cNvPr id="22" name="Прямоугольник 21"/>
          <p:cNvSpPr/>
          <p:nvPr/>
        </p:nvSpPr>
        <p:spPr>
          <a:xfrm>
            <a:off x="8531807" y="5695159"/>
            <a:ext cx="360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Содействие занятости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35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90" y="-21770"/>
            <a:ext cx="10288029" cy="6902519"/>
          </a:xfrm>
          <a:prstGeom prst="rect">
            <a:avLst/>
          </a:prstGeom>
        </p:spPr>
      </p:pic>
      <p:grpSp>
        <p:nvGrpSpPr>
          <p:cNvPr id="19" name="object 3">
            <a:extLst>
              <a:ext uri="{FF2B5EF4-FFF2-40B4-BE49-F238E27FC236}">
                <a16:creationId xmlns="" xmlns:a16="http://schemas.microsoft.com/office/drawing/2014/main" id="{7E2E81C8-A8D7-0044-9B22-0D9D3DDFBE95}"/>
              </a:ext>
            </a:extLst>
          </p:cNvPr>
          <p:cNvGrpSpPr/>
          <p:nvPr/>
        </p:nvGrpSpPr>
        <p:grpSpPr>
          <a:xfrm>
            <a:off x="7543870" y="3314162"/>
            <a:ext cx="4648130" cy="3589337"/>
            <a:chOff x="6594150" y="3486486"/>
            <a:chExt cx="2550314" cy="1658081"/>
          </a:xfrm>
        </p:grpSpPr>
        <p:sp>
          <p:nvSpPr>
            <p:cNvPr id="20" name="object 4">
              <a:extLst>
                <a:ext uri="{FF2B5EF4-FFF2-40B4-BE49-F238E27FC236}">
                  <a16:creationId xmlns="" xmlns:a16="http://schemas.microsoft.com/office/drawing/2014/main" id="{D970DA40-20AA-E24B-95DD-6B0AF94D95F2}"/>
                </a:ext>
              </a:extLst>
            </p:cNvPr>
            <p:cNvSpPr/>
            <p:nvPr/>
          </p:nvSpPr>
          <p:spPr>
            <a:xfrm>
              <a:off x="8279595" y="3486486"/>
              <a:ext cx="864869" cy="1130300"/>
            </a:xfrm>
            <a:custGeom>
              <a:avLst/>
              <a:gdLst/>
              <a:ahLst/>
              <a:cxnLst/>
              <a:rect l="l" t="t" r="r" b="b"/>
              <a:pathLst>
                <a:path w="864870" h="1130300">
                  <a:moveTo>
                    <a:pt x="864400" y="0"/>
                  </a:moveTo>
                  <a:lnTo>
                    <a:pt x="0" y="575881"/>
                  </a:lnTo>
                  <a:lnTo>
                    <a:pt x="864400" y="1129753"/>
                  </a:lnTo>
                  <a:lnTo>
                    <a:pt x="864400" y="0"/>
                  </a:lnTo>
                  <a:close/>
                </a:path>
              </a:pathLst>
            </a:custGeom>
            <a:solidFill>
              <a:srgbClr val="1F1658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="" xmlns:a16="http://schemas.microsoft.com/office/drawing/2014/main" id="{FE0A07D0-3D2D-B447-ABDA-3BCBC19241AE}"/>
                </a:ext>
              </a:extLst>
            </p:cNvPr>
            <p:cNvSpPr/>
            <p:nvPr/>
          </p:nvSpPr>
          <p:spPr>
            <a:xfrm>
              <a:off x="6594150" y="3926637"/>
              <a:ext cx="2550160" cy="1217930"/>
            </a:xfrm>
            <a:custGeom>
              <a:avLst/>
              <a:gdLst/>
              <a:ahLst/>
              <a:cxnLst/>
              <a:rect l="l" t="t" r="r" b="b"/>
              <a:pathLst>
                <a:path w="2550159" h="1217929">
                  <a:moveTo>
                    <a:pt x="1895716" y="0"/>
                  </a:moveTo>
                  <a:lnTo>
                    <a:pt x="0" y="1217752"/>
                  </a:lnTo>
                  <a:lnTo>
                    <a:pt x="2549855" y="1217752"/>
                  </a:lnTo>
                  <a:lnTo>
                    <a:pt x="2549855" y="322173"/>
                  </a:lnTo>
                  <a:lnTo>
                    <a:pt x="1895716" y="0"/>
                  </a:lnTo>
                  <a:close/>
                </a:path>
              </a:pathLst>
            </a:custGeom>
            <a:solidFill>
              <a:srgbClr val="2E2183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78AFE3-4DA2-DE40-B7FA-6EA03134D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7" y="-21771"/>
            <a:ext cx="5411568" cy="6925269"/>
          </a:xfrm>
          <a:prstGeom prst="rect">
            <a:avLst/>
          </a:prstGeom>
        </p:spPr>
      </p:pic>
      <p:sp>
        <p:nvSpPr>
          <p:cNvPr id="10" name="object 13">
            <a:extLst>
              <a:ext uri="{FF2B5EF4-FFF2-40B4-BE49-F238E27FC236}">
                <a16:creationId xmlns="" xmlns:a16="http://schemas.microsoft.com/office/drawing/2014/main" id="{E6B8830D-9594-2940-814A-5E554A1D1F09}"/>
              </a:ext>
            </a:extLst>
          </p:cNvPr>
          <p:cNvSpPr txBox="1"/>
          <p:nvPr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9" name="Title 13">
            <a:extLst>
              <a:ext uri="{FF2B5EF4-FFF2-40B4-BE49-F238E27FC236}">
                <a16:creationId xmlns="" xmlns:a16="http://schemas.microsoft.com/office/drawing/2014/main" id="{2103F2E4-E293-D549-937F-805E89EE80E2}"/>
              </a:ext>
            </a:extLst>
          </p:cNvPr>
          <p:cNvSpPr txBox="1">
            <a:spLocks/>
          </p:cNvSpPr>
          <p:nvPr/>
        </p:nvSpPr>
        <p:spPr>
          <a:xfrm>
            <a:off x="244181" y="213421"/>
            <a:ext cx="4149260" cy="2598335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 smtClean="0">
                <a:solidFill>
                  <a:schemeClr val="bg1"/>
                </a:solidFill>
                <a:latin typeface="+mn-lt"/>
              </a:rPr>
              <a:t>НАЦИОНАЛЬНЫЙ ПРОЕКТ </a:t>
            </a:r>
            <a:br>
              <a:rPr lang="ru-RU" b="1" kern="0" dirty="0" smtClean="0">
                <a:solidFill>
                  <a:schemeClr val="bg1"/>
                </a:solidFill>
                <a:latin typeface="+mn-lt"/>
              </a:rPr>
            </a:br>
            <a:r>
              <a:rPr lang="ru-RU" b="1" kern="0" dirty="0" smtClean="0">
                <a:solidFill>
                  <a:schemeClr val="bg1"/>
                </a:solidFill>
                <a:latin typeface="+mn-lt"/>
              </a:rPr>
              <a:t>«ЖИЛЬЕ И ГОРОДСКАЯ СРЕДА»</a:t>
            </a:r>
            <a:endParaRPr lang="en-US" b="1" kern="0" dirty="0">
              <a:solidFill>
                <a:schemeClr val="bg1"/>
              </a:solidFill>
              <a:latin typeface="+mn-lt"/>
            </a:endParaRPr>
          </a:p>
          <a:p>
            <a:pPr defTabSz="914400"/>
            <a:endParaRPr lang="en-US" sz="1000" kern="0" dirty="0">
              <a:solidFill>
                <a:schemeClr val="bg1"/>
              </a:solidFill>
            </a:endParaRPr>
          </a:p>
          <a:p>
            <a:pPr defTabSz="914400"/>
            <a:r>
              <a:rPr lang="ru-RU" sz="6000" b="1" kern="0" dirty="0">
                <a:solidFill>
                  <a:schemeClr val="bg1"/>
                </a:solidFill>
              </a:rPr>
              <a:t/>
            </a:r>
            <a:br>
              <a:rPr lang="ru-RU" sz="6000" b="1" kern="0" dirty="0">
                <a:solidFill>
                  <a:schemeClr val="bg1"/>
                </a:solidFill>
              </a:rPr>
            </a:br>
            <a:endParaRPr lang="ru-RU" sz="6000" b="1" kern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527" y="213421"/>
            <a:ext cx="2138286" cy="163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1" t="2849" r="15859" b="27350"/>
          <a:stretch/>
        </p:blipFill>
        <p:spPr>
          <a:xfrm rot="5400000" flipV="1">
            <a:off x="8030267" y="848380"/>
            <a:ext cx="2257166" cy="2257166"/>
          </a:xfrm>
          <a:custGeom>
            <a:avLst/>
            <a:gdLst>
              <a:gd name="connsiteX0" fmla="*/ 0 w 2018270"/>
              <a:gd name="connsiteY0" fmla="*/ 1009135 h 2018270"/>
              <a:gd name="connsiteX1" fmla="*/ 1009135 w 2018270"/>
              <a:gd name="connsiteY1" fmla="*/ 2018270 h 2018270"/>
              <a:gd name="connsiteX2" fmla="*/ 2018270 w 2018270"/>
              <a:gd name="connsiteY2" fmla="*/ 1009135 h 2018270"/>
              <a:gd name="connsiteX3" fmla="*/ 1009135 w 2018270"/>
              <a:gd name="connsiteY3" fmla="*/ 0 h 2018270"/>
              <a:gd name="connsiteX4" fmla="*/ 0 w 2018270"/>
              <a:gd name="connsiteY4" fmla="*/ 1009135 h 201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270" h="2018270">
                <a:moveTo>
                  <a:pt x="0" y="1009135"/>
                </a:moveTo>
                <a:cubicBezTo>
                  <a:pt x="0" y="1566465"/>
                  <a:pt x="451805" y="2018270"/>
                  <a:pt x="1009135" y="2018270"/>
                </a:cubicBezTo>
                <a:cubicBezTo>
                  <a:pt x="1566465" y="2018270"/>
                  <a:pt x="2018270" y="1566465"/>
                  <a:pt x="2018270" y="1009135"/>
                </a:cubicBezTo>
                <a:cubicBezTo>
                  <a:pt x="2018270" y="451805"/>
                  <a:pt x="1566465" y="0"/>
                  <a:pt x="1009135" y="0"/>
                </a:cubicBezTo>
                <a:cubicBezTo>
                  <a:pt x="451805" y="0"/>
                  <a:pt x="0" y="451805"/>
                  <a:pt x="0" y="1009135"/>
                </a:cubicBezTo>
                <a:close/>
              </a:path>
            </a:pathLst>
          </a:cu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1" r="10445" b="2254"/>
          <a:stretch>
            <a:fillRect/>
          </a:stretch>
        </p:blipFill>
        <p:spPr>
          <a:xfrm>
            <a:off x="6037968" y="768519"/>
            <a:ext cx="2501787" cy="2368536"/>
          </a:xfrm>
          <a:custGeom>
            <a:avLst/>
            <a:gdLst>
              <a:gd name="connsiteX0" fmla="*/ 1088163 w 2176326"/>
              <a:gd name="connsiteY0" fmla="*/ 0 h 2060410"/>
              <a:gd name="connsiteX1" fmla="*/ 2176326 w 2176326"/>
              <a:gd name="connsiteY1" fmla="*/ 1030205 h 2060410"/>
              <a:gd name="connsiteX2" fmla="*/ 1088163 w 2176326"/>
              <a:gd name="connsiteY2" fmla="*/ 2060410 h 2060410"/>
              <a:gd name="connsiteX3" fmla="*/ 0 w 2176326"/>
              <a:gd name="connsiteY3" fmla="*/ 1030205 h 2060410"/>
              <a:gd name="connsiteX4" fmla="*/ 1088163 w 2176326"/>
              <a:gd name="connsiteY4" fmla="*/ 0 h 206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6326" h="2060410">
                <a:moveTo>
                  <a:pt x="1088163" y="0"/>
                </a:moveTo>
                <a:cubicBezTo>
                  <a:pt x="1689139" y="0"/>
                  <a:pt x="2176326" y="461238"/>
                  <a:pt x="2176326" y="1030205"/>
                </a:cubicBezTo>
                <a:cubicBezTo>
                  <a:pt x="2176326" y="1599172"/>
                  <a:pt x="1689139" y="2060410"/>
                  <a:pt x="1088163" y="2060410"/>
                </a:cubicBezTo>
                <a:cubicBezTo>
                  <a:pt x="487187" y="2060410"/>
                  <a:pt x="0" y="1599172"/>
                  <a:pt x="0" y="1030205"/>
                </a:cubicBezTo>
                <a:cubicBezTo>
                  <a:pt x="0" y="461238"/>
                  <a:pt x="487187" y="0"/>
                  <a:pt x="1088163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D8E27A-480E-7B43-9119-3D0A8D6B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02" y="499170"/>
            <a:ext cx="7620000" cy="838200"/>
          </a:xfrm>
        </p:spPr>
        <p:txBody>
          <a:bodyPr/>
          <a:lstStyle/>
          <a:p>
            <a:r>
              <a:rPr lang="ru-RU" b="1" dirty="0" smtClean="0"/>
              <a:t>МУНИЦИПАЛЬНЫЕ КОМПОНЕНТЫ</a:t>
            </a:r>
            <a:endParaRPr lang="ru-RU" b="1" dirty="0"/>
          </a:p>
        </p:txBody>
      </p:sp>
      <p:sp>
        <p:nvSpPr>
          <p:cNvPr id="9" name="Прямоугольник 22">
            <a:extLst>
              <a:ext uri="{FF2B5EF4-FFF2-40B4-BE49-F238E27FC236}">
                <a16:creationId xmlns="" xmlns:a16="http://schemas.microsoft.com/office/drawing/2014/main" id="{AD4ACBE4-C199-C81F-39E7-AAFFC66E779F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261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261C70"/>
              </a:solidFill>
              <a:latin typeface="Roboto" panose="02000000000000000000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66686" y="848380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Жилье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sp>
        <p:nvSpPr>
          <p:cNvPr id="27" name="Прямоугольник 23">
            <a:extLst>
              <a:ext uri="{FF2B5EF4-FFF2-40B4-BE49-F238E27FC236}">
                <a16:creationId xmlns="" xmlns:a16="http://schemas.microsoft.com/office/drawing/2014/main" id="{53768F76-D58B-6048-9D74-88C8E2B9865F}"/>
              </a:ext>
            </a:extLst>
          </p:cNvPr>
          <p:cNvSpPr/>
          <p:nvPr/>
        </p:nvSpPr>
        <p:spPr>
          <a:xfrm>
            <a:off x="301464" y="929400"/>
            <a:ext cx="5726742" cy="560543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algn="just" defTabSz="45720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2022 году на территории городского округа Верхняя Пышма: 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рамках регионального проекта «Жилье» общая площадь введенного жилья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городском округе Верхняя Пышма составила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142,5 тыс. кв. метров;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рамках регионального проекта «Чистая вода» порядка 95 процентов населения городского округа Верхняя Пышма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обеспечены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качественной питьевой водой из систем централизованного водоснабжения;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рамках регионального проекта «Обеспечение устойчивого сокращения непригодного для проживания жилищного фонда»  из аварийного жилья расселены 118 человек, общая площадь расселенного аварийного жилищного фонда составила около 2,5 тыс. кв. метров. В целях реализации мероприятий по переселению освоено порядка 82,4 млн. руб.;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рамках регионального проекта «Формирование комфортной городской среды»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завершена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реконструкция Верхнепышминского парка культуры и отдыха «Маниного парка», на благоустройство общественной территории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2022 году реализовано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порядка 73 млн. руб. Указанный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проект – победитель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Всероссийского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конкурса лучших проектов создания комфортной городской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среды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малых городах и исторических поселениях.</a:t>
            </a:r>
          </a:p>
          <a:p>
            <a:pPr algn="just" defTabSz="457200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15911" y="1738034"/>
            <a:ext cx="2067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Чистая вода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557862" y="5731043"/>
            <a:ext cx="26341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Обеспечение устойчивого сокращения непригодного для проживания жилищного фонда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64643" y="5776396"/>
            <a:ext cx="3051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+mj-cs"/>
              </a:rPr>
              <a:t>Формирование комфортной городской среды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16796" r="4068" b="17048"/>
          <a:stretch>
            <a:fillRect/>
          </a:stretch>
        </p:blipFill>
        <p:spPr>
          <a:xfrm>
            <a:off x="6080154" y="3137055"/>
            <a:ext cx="3730596" cy="2539844"/>
          </a:xfrm>
          <a:custGeom>
            <a:avLst/>
            <a:gdLst>
              <a:gd name="connsiteX0" fmla="*/ 326434 w 3569722"/>
              <a:gd name="connsiteY0" fmla="*/ 0 h 1958566"/>
              <a:gd name="connsiteX1" fmla="*/ 3243288 w 3569722"/>
              <a:gd name="connsiteY1" fmla="*/ 0 h 1958566"/>
              <a:gd name="connsiteX2" fmla="*/ 3569722 w 3569722"/>
              <a:gd name="connsiteY2" fmla="*/ 326434 h 1958566"/>
              <a:gd name="connsiteX3" fmla="*/ 3569722 w 3569722"/>
              <a:gd name="connsiteY3" fmla="*/ 1632132 h 1958566"/>
              <a:gd name="connsiteX4" fmla="*/ 3243288 w 3569722"/>
              <a:gd name="connsiteY4" fmla="*/ 1958566 h 1958566"/>
              <a:gd name="connsiteX5" fmla="*/ 326434 w 3569722"/>
              <a:gd name="connsiteY5" fmla="*/ 1958566 h 1958566"/>
              <a:gd name="connsiteX6" fmla="*/ 0 w 3569722"/>
              <a:gd name="connsiteY6" fmla="*/ 1632132 h 1958566"/>
              <a:gd name="connsiteX7" fmla="*/ 0 w 3569722"/>
              <a:gd name="connsiteY7" fmla="*/ 326434 h 1958566"/>
              <a:gd name="connsiteX8" fmla="*/ 326434 w 3569722"/>
              <a:gd name="connsiteY8" fmla="*/ 0 h 195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9722" h="1958566">
                <a:moveTo>
                  <a:pt x="326434" y="0"/>
                </a:moveTo>
                <a:lnTo>
                  <a:pt x="3243288" y="0"/>
                </a:lnTo>
                <a:cubicBezTo>
                  <a:pt x="3423573" y="0"/>
                  <a:pt x="3569722" y="146149"/>
                  <a:pt x="3569722" y="326434"/>
                </a:cubicBezTo>
                <a:lnTo>
                  <a:pt x="3569722" y="1632132"/>
                </a:lnTo>
                <a:cubicBezTo>
                  <a:pt x="3569722" y="1812417"/>
                  <a:pt x="3423573" y="1958566"/>
                  <a:pt x="3243288" y="1958566"/>
                </a:cubicBezTo>
                <a:lnTo>
                  <a:pt x="326434" y="1958566"/>
                </a:lnTo>
                <a:cubicBezTo>
                  <a:pt x="146149" y="1958566"/>
                  <a:pt x="0" y="1812417"/>
                  <a:pt x="0" y="1632132"/>
                </a:cubicBezTo>
                <a:lnTo>
                  <a:pt x="0" y="326434"/>
                </a:lnTo>
                <a:cubicBezTo>
                  <a:pt x="0" y="146149"/>
                  <a:pt x="146149" y="0"/>
                  <a:pt x="326434" y="0"/>
                </a:cubicBezTo>
                <a:close/>
              </a:path>
            </a:pathLst>
          </a:cu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t="4141" r="21026" b="5731"/>
          <a:stretch/>
        </p:blipFill>
        <p:spPr>
          <a:xfrm>
            <a:off x="9967615" y="2315398"/>
            <a:ext cx="2106912" cy="3361501"/>
          </a:xfrm>
          <a:custGeom>
            <a:avLst/>
            <a:gdLst>
              <a:gd name="connsiteX0" fmla="*/ 473222 w 2839274"/>
              <a:gd name="connsiteY0" fmla="*/ 0 h 5209639"/>
              <a:gd name="connsiteX1" fmla="*/ 2839274 w 2839274"/>
              <a:gd name="connsiteY1" fmla="*/ 0 h 5209639"/>
              <a:gd name="connsiteX2" fmla="*/ 2839274 w 2839274"/>
              <a:gd name="connsiteY2" fmla="*/ 4736417 h 5209639"/>
              <a:gd name="connsiteX3" fmla="*/ 2366052 w 2839274"/>
              <a:gd name="connsiteY3" fmla="*/ 5209639 h 5209639"/>
              <a:gd name="connsiteX4" fmla="*/ 0 w 2839274"/>
              <a:gd name="connsiteY4" fmla="*/ 5209639 h 5209639"/>
              <a:gd name="connsiteX5" fmla="*/ 0 w 2839274"/>
              <a:gd name="connsiteY5" fmla="*/ 473222 h 5209639"/>
              <a:gd name="connsiteX6" fmla="*/ 473222 w 2839274"/>
              <a:gd name="connsiteY6" fmla="*/ 0 h 520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9274" h="5209639">
                <a:moveTo>
                  <a:pt x="473222" y="0"/>
                </a:moveTo>
                <a:lnTo>
                  <a:pt x="2839274" y="0"/>
                </a:lnTo>
                <a:lnTo>
                  <a:pt x="2839274" y="4736417"/>
                </a:lnTo>
                <a:cubicBezTo>
                  <a:pt x="2839274" y="4997770"/>
                  <a:pt x="2627405" y="5209639"/>
                  <a:pt x="2366052" y="5209639"/>
                </a:cubicBezTo>
                <a:lnTo>
                  <a:pt x="0" y="5209639"/>
                </a:lnTo>
                <a:lnTo>
                  <a:pt x="0" y="473222"/>
                </a:lnTo>
                <a:cubicBezTo>
                  <a:pt x="0" y="211869"/>
                  <a:pt x="211869" y="0"/>
                  <a:pt x="4732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73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6" y="-44519"/>
            <a:ext cx="10513044" cy="6948018"/>
          </a:xfrm>
          <a:prstGeom prst="rect">
            <a:avLst/>
          </a:prstGeom>
        </p:spPr>
      </p:pic>
      <p:grpSp>
        <p:nvGrpSpPr>
          <p:cNvPr id="19" name="object 3">
            <a:extLst>
              <a:ext uri="{FF2B5EF4-FFF2-40B4-BE49-F238E27FC236}">
                <a16:creationId xmlns="" xmlns:a16="http://schemas.microsoft.com/office/drawing/2014/main" id="{7E2E81C8-A8D7-0044-9B22-0D9D3DDFBE95}"/>
              </a:ext>
            </a:extLst>
          </p:cNvPr>
          <p:cNvGrpSpPr/>
          <p:nvPr/>
        </p:nvGrpSpPr>
        <p:grpSpPr>
          <a:xfrm>
            <a:off x="7543870" y="3314162"/>
            <a:ext cx="4648130" cy="3589337"/>
            <a:chOff x="6594150" y="3486486"/>
            <a:chExt cx="2550314" cy="1658081"/>
          </a:xfrm>
        </p:grpSpPr>
        <p:sp>
          <p:nvSpPr>
            <p:cNvPr id="20" name="object 4">
              <a:extLst>
                <a:ext uri="{FF2B5EF4-FFF2-40B4-BE49-F238E27FC236}">
                  <a16:creationId xmlns="" xmlns:a16="http://schemas.microsoft.com/office/drawing/2014/main" id="{D970DA40-20AA-E24B-95DD-6B0AF94D95F2}"/>
                </a:ext>
              </a:extLst>
            </p:cNvPr>
            <p:cNvSpPr/>
            <p:nvPr/>
          </p:nvSpPr>
          <p:spPr>
            <a:xfrm>
              <a:off x="8279595" y="3486486"/>
              <a:ext cx="864869" cy="1130300"/>
            </a:xfrm>
            <a:custGeom>
              <a:avLst/>
              <a:gdLst/>
              <a:ahLst/>
              <a:cxnLst/>
              <a:rect l="l" t="t" r="r" b="b"/>
              <a:pathLst>
                <a:path w="864870" h="1130300">
                  <a:moveTo>
                    <a:pt x="864400" y="0"/>
                  </a:moveTo>
                  <a:lnTo>
                    <a:pt x="0" y="575881"/>
                  </a:lnTo>
                  <a:lnTo>
                    <a:pt x="864400" y="1129753"/>
                  </a:lnTo>
                  <a:lnTo>
                    <a:pt x="864400" y="0"/>
                  </a:lnTo>
                  <a:close/>
                </a:path>
              </a:pathLst>
            </a:custGeom>
            <a:solidFill>
              <a:srgbClr val="1F1658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="" xmlns:a16="http://schemas.microsoft.com/office/drawing/2014/main" id="{FE0A07D0-3D2D-B447-ABDA-3BCBC19241AE}"/>
                </a:ext>
              </a:extLst>
            </p:cNvPr>
            <p:cNvSpPr/>
            <p:nvPr/>
          </p:nvSpPr>
          <p:spPr>
            <a:xfrm>
              <a:off x="6594150" y="3926637"/>
              <a:ext cx="2550160" cy="1217930"/>
            </a:xfrm>
            <a:custGeom>
              <a:avLst/>
              <a:gdLst/>
              <a:ahLst/>
              <a:cxnLst/>
              <a:rect l="l" t="t" r="r" b="b"/>
              <a:pathLst>
                <a:path w="2550159" h="1217929">
                  <a:moveTo>
                    <a:pt x="1895716" y="0"/>
                  </a:moveTo>
                  <a:lnTo>
                    <a:pt x="0" y="1217752"/>
                  </a:lnTo>
                  <a:lnTo>
                    <a:pt x="2549855" y="1217752"/>
                  </a:lnTo>
                  <a:lnTo>
                    <a:pt x="2549855" y="322173"/>
                  </a:lnTo>
                  <a:lnTo>
                    <a:pt x="1895716" y="0"/>
                  </a:lnTo>
                  <a:close/>
                </a:path>
              </a:pathLst>
            </a:custGeom>
            <a:solidFill>
              <a:srgbClr val="2E2183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78AFE3-4DA2-DE40-B7FA-6EA03134D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7" y="-44519"/>
            <a:ext cx="5411568" cy="6948018"/>
          </a:xfrm>
          <a:prstGeom prst="rect">
            <a:avLst/>
          </a:prstGeom>
        </p:spPr>
      </p:pic>
      <p:sp>
        <p:nvSpPr>
          <p:cNvPr id="10" name="object 13">
            <a:extLst>
              <a:ext uri="{FF2B5EF4-FFF2-40B4-BE49-F238E27FC236}">
                <a16:creationId xmlns="" xmlns:a16="http://schemas.microsoft.com/office/drawing/2014/main" id="{E6B8830D-9594-2940-814A-5E554A1D1F09}"/>
              </a:ext>
            </a:extLst>
          </p:cNvPr>
          <p:cNvSpPr txBox="1"/>
          <p:nvPr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9" name="Title 13">
            <a:extLst>
              <a:ext uri="{FF2B5EF4-FFF2-40B4-BE49-F238E27FC236}">
                <a16:creationId xmlns="" xmlns:a16="http://schemas.microsoft.com/office/drawing/2014/main" id="{2103F2E4-E293-D549-937F-805E89EE80E2}"/>
              </a:ext>
            </a:extLst>
          </p:cNvPr>
          <p:cNvSpPr txBox="1">
            <a:spLocks/>
          </p:cNvSpPr>
          <p:nvPr/>
        </p:nvSpPr>
        <p:spPr>
          <a:xfrm>
            <a:off x="374484" y="199773"/>
            <a:ext cx="4149260" cy="2598335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 smtClean="0">
                <a:solidFill>
                  <a:schemeClr val="bg1"/>
                </a:solidFill>
                <a:latin typeface="+mn-lt"/>
              </a:rPr>
              <a:t>НАЦИОНАЛЬНЫЙ ПРОЕКТ </a:t>
            </a:r>
            <a:br>
              <a:rPr lang="ru-RU" b="1" kern="0" dirty="0" smtClean="0">
                <a:solidFill>
                  <a:schemeClr val="bg1"/>
                </a:solidFill>
                <a:latin typeface="+mn-lt"/>
              </a:rPr>
            </a:br>
            <a:r>
              <a:rPr lang="ru-RU" b="1" kern="0" dirty="0" smtClean="0">
                <a:solidFill>
                  <a:schemeClr val="bg1"/>
                </a:solidFill>
                <a:latin typeface="+mn-lt"/>
              </a:rPr>
              <a:t>«ЭКОЛОГИЯ»</a:t>
            </a:r>
            <a:endParaRPr lang="en-US" b="1" kern="0" dirty="0">
              <a:solidFill>
                <a:schemeClr val="bg1"/>
              </a:solidFill>
              <a:latin typeface="+mn-lt"/>
            </a:endParaRPr>
          </a:p>
          <a:p>
            <a:pPr defTabSz="914400"/>
            <a:endParaRPr lang="en-US" sz="1000" kern="0" dirty="0">
              <a:solidFill>
                <a:schemeClr val="bg1"/>
              </a:solidFill>
            </a:endParaRPr>
          </a:p>
          <a:p>
            <a:pPr defTabSz="914400"/>
            <a:r>
              <a:rPr lang="ru-RU" sz="6000" b="1" kern="0" dirty="0">
                <a:solidFill>
                  <a:schemeClr val="bg1"/>
                </a:solidFill>
              </a:rPr>
              <a:t/>
            </a:r>
            <a:br>
              <a:rPr lang="ru-RU" sz="6000" b="1" kern="0" dirty="0">
                <a:solidFill>
                  <a:schemeClr val="bg1"/>
                </a:solidFill>
              </a:rPr>
            </a:br>
            <a:endParaRPr lang="ru-RU" sz="6000" b="1" kern="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37" y="199773"/>
            <a:ext cx="2171360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O Theme">
  <a:themeElements>
    <a:clrScheme name="AN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40"/>
      </a:accent1>
      <a:accent2>
        <a:srgbClr val="271D7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61C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16063" rIns="0" bIns="0" rtlCol="0">
        <a:spAutoFit/>
      </a:bodyPr>
      <a:lstStyle>
        <a:defPPr marL="16909" marR="101457" algn="l">
          <a:lnSpc>
            <a:spcPct val="102600"/>
          </a:lnSpc>
          <a:spcBef>
            <a:spcPts val="126"/>
          </a:spcBef>
          <a:defRPr sz="1300" spc="13" dirty="0">
            <a:solidFill>
              <a:srgbClr val="3C3C3B"/>
            </a:solidFill>
            <a:latin typeface="Roboto" panose="02000000000000000000" pitchFamily="2" charset="0"/>
            <a:ea typeface="Roboto" panose="02000000000000000000" pitchFamily="2" charset="0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4980</TotalTime>
  <Words>797</Words>
  <Application>Microsoft Office PowerPoint</Application>
  <PresentationFormat>Широкоэкранный</PresentationFormat>
  <Paragraphs>131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Bebas Neue Bold</vt:lpstr>
      <vt:lpstr>Calibri</vt:lpstr>
      <vt:lpstr>Roboto</vt:lpstr>
      <vt:lpstr>Wingdings</vt:lpstr>
      <vt:lpstr>ANO Theme</vt:lpstr>
      <vt:lpstr>Презентация PowerPoint</vt:lpstr>
      <vt:lpstr>Презентация PowerPoint</vt:lpstr>
      <vt:lpstr>Презентация PowerPoint</vt:lpstr>
      <vt:lpstr>МУНИЦИПАЛЬНЫЕ КОМПОНЕНТЫ</vt:lpstr>
      <vt:lpstr>Презентация PowerPoint</vt:lpstr>
      <vt:lpstr>МУНИЦИПАЛЬНЫЕ КОМПОНЕНТЫ</vt:lpstr>
      <vt:lpstr>Презентация PowerPoint</vt:lpstr>
      <vt:lpstr>МУНИЦИПАЛЬНЫЕ КОМПОНЕНТЫ</vt:lpstr>
      <vt:lpstr>Презентация PowerPoint</vt:lpstr>
      <vt:lpstr>МУНИЦИПАЛЬНЫЕ КОМПОНЕНТЫ</vt:lpstr>
      <vt:lpstr>МУНИЦИПАЛЬНЫЕ КОМПОНЕНТЫ</vt:lpstr>
      <vt:lpstr>МУНИЦИПАЛЬНЫЕ КОМПОНЕНТЫ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шаблон_презентации_красн</dc:title>
  <cp:lastModifiedBy>Мохник Мария Игоревна</cp:lastModifiedBy>
  <cp:revision>269</cp:revision>
  <cp:lastPrinted>2023-03-29T04:25:52Z</cp:lastPrinted>
  <dcterms:created xsi:type="dcterms:W3CDTF">2020-12-18T11:42:02Z</dcterms:created>
  <dcterms:modified xsi:type="dcterms:W3CDTF">2023-03-29T09:12:25Z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2020-05-10T00:00:00Z</vt:filetime>
  </property>
  <property fmtid="{D5CDD505-2E9C-101B-9397-08002B2CF9AE}" pid="3" name="Creator">
    <vt:lpwstr>Adobe Illustrator CS6 (Windows)</vt:lpwstr>
  </property>
  <property fmtid="{D5CDD505-2E9C-101B-9397-08002B2CF9AE}" pid="4" name="LastSaved">
    <vt:filetime>2020-12-18T00:00:00Z</vt:filetime>
  </property>
</Properties>
</file>