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8"/>
  </p:notesMasterIdLst>
  <p:handoutMasterIdLst>
    <p:handoutMasterId r:id="rId9"/>
  </p:handoutMasterIdLst>
  <p:sldIdLst>
    <p:sldId id="258" r:id="rId2"/>
    <p:sldId id="263" r:id="rId3"/>
    <p:sldId id="261" r:id="rId4"/>
    <p:sldId id="262" r:id="rId5"/>
    <p:sldId id="256" r:id="rId6"/>
    <p:sldId id="257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финансирование </a:t>
            </a:r>
            <a:r>
              <a:rPr lang="ru-RU" dirty="0"/>
              <a:t>муниципальных </a:t>
            </a:r>
            <a:r>
              <a:rPr lang="ru-RU" dirty="0" smtClean="0"/>
              <a:t>программ в 2021 году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167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398712838849109E-2"/>
          <c:y val="7.0932918095354791E-2"/>
          <c:w val="0.84073222940954329"/>
          <c:h val="0.77746396186458"/>
        </c:manualLayout>
      </c:layout>
      <c:pie3DChart>
        <c:varyColors val="1"/>
        <c:ser>
          <c:idx val="0"/>
          <c:order val="0"/>
          <c:explosion val="1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3.4267908569687665E-2"/>
                  <c:y val="0.10591900311526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018316475391215E-4"/>
                  <c:y val="6.42772550358688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95787841984359"/>
                      <c:h val="0.13023538703282925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23655115393272816"/>
                  <c:y val="4.32186223473847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1289409080200737"/>
                  <c:y val="-0.169281283690194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01864761212723"/>
                      <c:h val="0.20781888730069661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2.2264388569972521E-3"/>
                  <c:y val="-8.350265887298453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03453695397684"/>
                      <c:h val="0.13296995028949846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7.0390290402559273E-4"/>
                  <c:y val="-0.1182719903403372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cap="none" spc="0" baseline="0">
                        <a:ln w="0"/>
                        <a:solidFill>
                          <a:sysClr val="windowText" lastClr="000000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fld id="{C71520D2-61E2-4CD9-A364-B713EF13A7DA}" type="CATEGORYNAME">
                      <a:rPr lang="ru-RU" b="0" cap="none" spc="0" baseline="0">
                        <a:ln w="0"/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+mn-lt"/>
                      </a:rPr>
                      <a:pPr>
                        <a:defRPr b="0" cap="none">
                          <a:ln w="0"/>
                          <a:solidFill>
                            <a:sysClr val="windowText" lastClr="000000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="0" cap="none" spc="0" baseline="0" dirty="0">
                        <a:ln w="0"/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+mn-lt"/>
                      </a:rPr>
                      <a:t>
</a:t>
                    </a:r>
                    <a:fld id="{3C423318-2FF6-487E-BB5B-5FB398CD1DBB}" type="PERCENTAGE">
                      <a:rPr lang="ru-RU" b="0" cap="none" spc="0" baseline="0">
                        <a:ln w="0"/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+mn-lt"/>
                      </a:rPr>
                      <a:pPr>
                        <a:defRPr b="0" cap="none">
                          <a:ln w="0"/>
                          <a:solidFill>
                            <a:sysClr val="windowText" lastClr="000000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Liberation Serif" panose="02020603050405020304" pitchFamily="18" charset="0"/>
                        </a:defRPr>
                      </a:pPr>
                      <a:t>[ПРОЦЕНТ]</a:t>
                    </a:fld>
                    <a:endParaRPr lang="ru-RU" b="0" cap="none" spc="0" baseline="0" dirty="0">
                      <a:ln w="0"/>
                      <a:solidFill>
                        <a:schemeClr val="accent6">
                          <a:lumMod val="75000"/>
                        </a:schemeClr>
                      </a:solidFill>
                      <a:effectLst>
                        <a:outerShdw blurRad="38100" dist="25400" dir="5400000" algn="ctr" rotWithShape="0">
                          <a:srgbClr val="6E747A">
                            <a:alpha val="43000"/>
                          </a:srgbClr>
                        </a:outerShdw>
                      </a:effectLst>
                      <a:latin typeface="+mn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cap="none" spc="0" baseline="0">
                      <a:ln w="0"/>
                      <a:solidFill>
                        <a:sysClr val="windowText" lastClr="000000"/>
                      </a:solidFill>
                      <a:effectLst>
                        <a:outerShdw blurRad="38100" dist="25400" dir="5400000" algn="ctr" rotWithShape="0">
                          <a:srgbClr val="6E747A">
                            <a:alpha val="43000"/>
                          </a:srgbClr>
                        </a:outerShdw>
                      </a:effectLst>
                      <a:latin typeface="Liberation Serif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68059157154172"/>
                      <c:h val="0.1716303219106957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0.13073663778302436"/>
                  <c:y val="-0.139327484833925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10028786491140138"/>
                  <c:y val="-2.846791083641113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73054393670877"/>
                      <c:h val="0.18511225397859601"/>
                    </c:manualLayout>
                  </c15:layout>
                </c:ext>
              </c:extLst>
            </c:dLbl>
            <c:spPr>
              <a:noFill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Лист2!$B$8:$B$15</c:f>
              <c:strCache>
                <c:ptCount val="8"/>
                <c:pt idx="0">
                  <c:v>«Совершенствование социально-экономической политики на территории городского округа Верхняя Пышма до 2024 года»</c:v>
                </c:pt>
                <c:pt idx="1">
                  <c:v> «Повышение эффективности управления муниципальной собственностью на территории городского округа Верхняя Пышма до 2024 года»</c:v>
                </c:pt>
                <c:pt idx="2">
                  <c:v>«Управление муниципальными финансами городского округа Верхняя Пышма до 2024 года»</c:v>
                </c:pt>
                <c:pt idx="3">
                  <c:v>«Развитие жилищно-коммунального хозяйства, дорожного хозяйства транспортного обслуживания, повышение энергетической эффективности на территории городского округа Верхняя Пышма до 2024 года»</c:v>
                </c:pt>
                <c:pt idx="4">
                  <c:v>«Развитие социальной сферы в городском округе Верхняя Пышма до 2024 года»</c:v>
                </c:pt>
                <c:pt idx="5">
                  <c:v>«Реализация основных направлений муниципальной политики в строительном комплексе на территории городского округа Верхняя Пышма до 2024 года»</c:v>
                </c:pt>
                <c:pt idx="6">
                  <c:v>«Развитие основных направлений социальной политики на территории городского округа Верхняя Пышма до 2024 года»</c:v>
                </c:pt>
                <c:pt idx="7">
                  <c:v>«Формирование современной городской среды на территории городского округа Верхняя Пышма на 2018-2024 годы» в рамках реализации регионального проекта «Формирование комфортной городской среды на территории Свердловской области»»</c:v>
                </c:pt>
              </c:strCache>
            </c:strRef>
          </c:cat>
          <c:val>
            <c:numRef>
              <c:f>Лист2!$C$8:$C$15</c:f>
              <c:numCache>
                <c:formatCode>_-* #\ ##0.0\ _₽_-;\-* #\ ##0.0\ _₽_-;_-* "-"??\ _₽_-;_-@_-</c:formatCode>
                <c:ptCount val="8"/>
                <c:pt idx="0">
                  <c:v>275048.90000000002</c:v>
                </c:pt>
                <c:pt idx="1">
                  <c:v>74915</c:v>
                </c:pt>
                <c:pt idx="2" formatCode="General">
                  <c:v>22068.1</c:v>
                </c:pt>
                <c:pt idx="3" formatCode="General">
                  <c:v>341629.5</c:v>
                </c:pt>
                <c:pt idx="4" formatCode="General">
                  <c:v>2919358.2</c:v>
                </c:pt>
                <c:pt idx="5" formatCode="General">
                  <c:v>2538000.6</c:v>
                </c:pt>
                <c:pt idx="6" formatCode="General">
                  <c:v>184069.6</c:v>
                </c:pt>
                <c:pt idx="7" formatCode="General">
                  <c:v>115590.1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Финансовое обеспечение муниципальных программ по видам бюджета</a:t>
            </a:r>
          </a:p>
        </c:rich>
      </c:tx>
      <c:layout>
        <c:manualLayout>
          <c:xMode val="edge"/>
          <c:yMode val="edge"/>
          <c:x val="0.10976392764528693"/>
          <c:y val="4.01759123487227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0677683660026528"/>
          <c:y val="0.16527605084791211"/>
          <c:w val="0.37056340392011822"/>
          <c:h val="0.66953316102029647"/>
        </c:manualLayout>
      </c:layout>
      <c:doughnutChart>
        <c:varyColors val="1"/>
        <c:ser>
          <c:idx val="0"/>
          <c:order val="0"/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explosion val="1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26206685183028255"/>
                  <c:y val="-4.7828467081812917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defRPr>
                    </a:pPr>
                    <a:r>
                      <a:rPr lang="ru-RU" sz="2800" dirty="0" smtClean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rPr>
                      <a:t>федеральный бюджет </a:t>
                    </a:r>
                    <a:r>
                      <a:rPr lang="ru-RU" sz="2800" baseline="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rPr>
                      <a:t>
</a:t>
                    </a:r>
                    <a:fld id="{39A4429E-3BD1-40EB-8147-98DC4389394A}" type="PERCENTAGE">
                      <a:rPr lang="en-US" sz="2800" baseline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rPr>
                      <a:pPr>
                        <a:defRPr sz="280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defRPr>
                      </a:pPr>
                      <a:t>[ПРОЦЕНТ]</a:t>
                    </a:fld>
                    <a:endParaRPr lang="ru-RU" sz="2800" baseline="0" dirty="0">
                      <a:latin typeface="Liberation Serif" panose="02020603050405020304" pitchFamily="18" charset="0"/>
                      <a:ea typeface="Liberation Serif" panose="02020603050405020304" pitchFamily="18" charset="0"/>
                      <a:cs typeface="Liberation Serif" panose="02020603050405020304" pitchFamily="18" charset="0"/>
                    </a:endParaRP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Liberation Serif" panose="02020603050405020304" pitchFamily="18" charset="0"/>
                      <a:ea typeface="Liberation Serif" panose="02020603050405020304" pitchFamily="18" charset="0"/>
                      <a:cs typeface="Liberation Serif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488945668766343"/>
                      <c:h val="0.2202661341613357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3500413579135764"/>
                  <c:y val="0.2429686127756087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defRPr>
                    </a:pPr>
                    <a:r>
                      <a:rPr lang="ru-RU" sz="2800" dirty="0" smtClean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rPr>
                      <a:t>областной бюджет       38% </a:t>
                    </a:r>
                    <a:endParaRPr lang="ru-RU" sz="2800" dirty="0">
                      <a:latin typeface="Liberation Serif" panose="02020603050405020304" pitchFamily="18" charset="0"/>
                      <a:ea typeface="Liberation Serif" panose="02020603050405020304" pitchFamily="18" charset="0"/>
                      <a:cs typeface="Liberation Serif" panose="02020603050405020304" pitchFamily="18" charset="0"/>
                    </a:endParaRP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Liberation Serif" panose="02020603050405020304" pitchFamily="18" charset="0"/>
                      <a:ea typeface="Liberation Serif" panose="02020603050405020304" pitchFamily="18" charset="0"/>
                      <a:cs typeface="Liberation Serif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064018014891845"/>
                      <c:h val="0.20687416337842815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16306386060386305"/>
                  <c:y val="0.14061561790010885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800" dirty="0" smtClean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rPr>
                      <a:t>местный бюджет </a:t>
                    </a:r>
                    <a:r>
                      <a:rPr lang="ru-RU" sz="2800" baseline="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rPr>
                      <a:t>
</a:t>
                    </a:r>
                    <a:fld id="{6C3FDCB2-3D83-4E74-8016-A0EE8CD7479C}" type="PERCENTAGE">
                      <a:rPr lang="en-US" sz="2800" baseline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rPr>
                      <a:pPr>
                        <a:defRPr/>
                      </a:pPr>
                      <a:t>[ПРОЦЕНТ]</a:t>
                    </a:fld>
                    <a:endParaRPr lang="ru-RU" sz="2800" baseline="0" dirty="0">
                      <a:latin typeface="Liberation Serif" panose="02020603050405020304" pitchFamily="18" charset="0"/>
                      <a:ea typeface="Liberation Serif" panose="02020603050405020304" pitchFamily="18" charset="0"/>
                      <a:cs typeface="Liberation Serif" panose="02020603050405020304" pitchFamily="18" charset="0"/>
                    </a:endParaRP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016988385183784"/>
                      <c:h val="0.21643985679479069"/>
                    </c:manualLayout>
                  </c15:layout>
                  <c15:dlblFieldTable/>
                  <c15:showDataLabelsRange val="0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val>
            <c:numRef>
              <c:f>Лист2!$C$55:$E$55</c:f>
              <c:numCache>
                <c:formatCode>_(* #,##0.00_);_(* \(#,##0.00\);_(* "-"??_);_(@_)</c:formatCode>
                <c:ptCount val="3"/>
                <c:pt idx="0">
                  <c:v>135031.5</c:v>
                </c:pt>
                <c:pt idx="1">
                  <c:v>2459310.4000000004</c:v>
                </c:pt>
                <c:pt idx="2">
                  <c:v>3876338.1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1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Объем финансирования муниципальных программ в 2021 году и фактическое</a:t>
            </a:r>
            <a:r>
              <a:rPr lang="ru-RU" sz="2000" baseline="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исполнение за 1 полугодие 2021 года</a:t>
            </a:r>
            <a:endParaRPr lang="ru-RU" sz="20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Плановые значения на 2021 год</c:v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Лист2!$B$8:$B$15</c:f>
              <c:strCache>
                <c:ptCount val="8"/>
                <c:pt idx="0">
                  <c:v>«Совершенствование социально-экономической политики на территории городского округа Верхняя Пышма до 2024 года»</c:v>
                </c:pt>
                <c:pt idx="1">
                  <c:v> «Повышение эффективности управления муниципальной собственностью на территории городского округа Верхняя Пышма до 2024 года»</c:v>
                </c:pt>
                <c:pt idx="2">
                  <c:v>«Управление муниципальными финансами городского округа Верхняя Пышма до 2024 года»</c:v>
                </c:pt>
                <c:pt idx="3">
                  <c:v>«Развитие жилищно-коммунального хозяйства, дорожного хозяйства транспортного обслуживания, повышение энергетической эффективности на территории городского округа Верхняя Пышма до 2024 года»</c:v>
                </c:pt>
                <c:pt idx="4">
                  <c:v>«Развитие социальной сферы в городском округе Верхняя Пышма до 2024 года»</c:v>
                </c:pt>
                <c:pt idx="5">
                  <c:v>«Реализация основных направлений муниципальной политики в строительном комплексе на территории городского округа Верхняя Пышма до 2024 года»</c:v>
                </c:pt>
                <c:pt idx="6">
                  <c:v>«Развитие основных направлений социальной политики на территории городского округа Верхняя Пышма до 2024 года»</c:v>
                </c:pt>
                <c:pt idx="7">
                  <c:v>«Формирование современной городской среды на территории городского округа Верхняя Пышма на 2018-2024 годы» в рамках реализации регионального проекта «Формирование комфортной городской среды на территории Свердловской области»»</c:v>
                </c:pt>
              </c:strCache>
            </c:strRef>
          </c:cat>
          <c:val>
            <c:numRef>
              <c:f>Лист2!$C$8:$C$15</c:f>
              <c:numCache>
                <c:formatCode>_-* #\ ##0.0\ _₽_-;\-* #\ ##0.0\ _₽_-;_-* "-"??\ _₽_-;_-@_-</c:formatCode>
                <c:ptCount val="8"/>
                <c:pt idx="0">
                  <c:v>275048.90000000002</c:v>
                </c:pt>
                <c:pt idx="1">
                  <c:v>74915</c:v>
                </c:pt>
                <c:pt idx="2" formatCode="General">
                  <c:v>22068.1</c:v>
                </c:pt>
                <c:pt idx="3" formatCode="General">
                  <c:v>341629.5</c:v>
                </c:pt>
                <c:pt idx="4" formatCode="General">
                  <c:v>2919358.2</c:v>
                </c:pt>
                <c:pt idx="5" formatCode="General">
                  <c:v>2538000.6</c:v>
                </c:pt>
                <c:pt idx="6" formatCode="General">
                  <c:v>184069.6</c:v>
                </c:pt>
                <c:pt idx="7" formatCode="General">
                  <c:v>115590.1</c:v>
                </c:pt>
              </c:numCache>
            </c:numRef>
          </c:val>
        </c:ser>
        <c:ser>
          <c:idx val="1"/>
          <c:order val="1"/>
          <c:tx>
            <c:v>Фактическое исполнение за 1 полугодие 2021 года</c:v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Лист2!$B$8:$B$15</c:f>
              <c:strCache>
                <c:ptCount val="8"/>
                <c:pt idx="0">
                  <c:v>«Совершенствование социально-экономической политики на территории городского округа Верхняя Пышма до 2024 года»</c:v>
                </c:pt>
                <c:pt idx="1">
                  <c:v> «Повышение эффективности управления муниципальной собственностью на территории городского округа Верхняя Пышма до 2024 года»</c:v>
                </c:pt>
                <c:pt idx="2">
                  <c:v>«Управление муниципальными финансами городского округа Верхняя Пышма до 2024 года»</c:v>
                </c:pt>
                <c:pt idx="3">
                  <c:v>«Развитие жилищно-коммунального хозяйства, дорожного хозяйства транспортного обслуживания, повышение энергетической эффективности на территории городского округа Верхняя Пышма до 2024 года»</c:v>
                </c:pt>
                <c:pt idx="4">
                  <c:v>«Развитие социальной сферы в городском округе Верхняя Пышма до 2024 года»</c:v>
                </c:pt>
                <c:pt idx="5">
                  <c:v>«Реализация основных направлений муниципальной политики в строительном комплексе на территории городского округа Верхняя Пышма до 2024 года»</c:v>
                </c:pt>
                <c:pt idx="6">
                  <c:v>«Развитие основных направлений социальной политики на территории городского округа Верхняя Пышма до 2024 года»</c:v>
                </c:pt>
                <c:pt idx="7">
                  <c:v>«Формирование современной городской среды на территории городского округа Верхняя Пышма на 2018-2024 годы» в рамках реализации регионального проекта «Формирование комфортной городской среды на территории Свердловской области»»</c:v>
                </c:pt>
              </c:strCache>
            </c:strRef>
          </c:cat>
          <c:val>
            <c:numRef>
              <c:f>Лист2!$D$8:$D$15</c:f>
              <c:numCache>
                <c:formatCode>_-* #\ ##0.0\ _₽_-;\-* #\ ##0.0\ _₽_-;_-* "-"??\ _₽_-;_-@_-</c:formatCode>
                <c:ptCount val="8"/>
                <c:pt idx="0">
                  <c:v>111378.6</c:v>
                </c:pt>
                <c:pt idx="1">
                  <c:v>15436.4</c:v>
                </c:pt>
                <c:pt idx="2" formatCode="General">
                  <c:v>8895.2000000000007</c:v>
                </c:pt>
                <c:pt idx="3" formatCode="General">
                  <c:v>123760.9</c:v>
                </c:pt>
                <c:pt idx="4" formatCode="General">
                  <c:v>1450986.4</c:v>
                </c:pt>
                <c:pt idx="5" formatCode="General">
                  <c:v>938548.8</c:v>
                </c:pt>
                <c:pt idx="6" formatCode="General">
                  <c:v>120813.8</c:v>
                </c:pt>
                <c:pt idx="7" formatCode="General">
                  <c:v>24680.1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114807232"/>
        <c:axId val="-114810496"/>
      </c:barChart>
      <c:catAx>
        <c:axId val="-114807232"/>
        <c:scaling>
          <c:orientation val="maxMin"/>
        </c:scaling>
        <c:delete val="0"/>
        <c:axPos val="l"/>
        <c:minorGridlines>
          <c:spPr>
            <a:ln>
              <a:solidFill>
                <a:schemeClr val="tx2">
                  <a:lumMod val="5000"/>
                  <a:lumOff val="95000"/>
                </a:schemeClr>
              </a:solidFill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r>
                  <a:rPr lang="ru-RU" sz="1200"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Наименование муниципальной программы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2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-114810496"/>
        <c:crosses val="autoZero"/>
        <c:auto val="1"/>
        <c:lblAlgn val="ctr"/>
        <c:lblOffset val="100"/>
        <c:noMultiLvlLbl val="0"/>
      </c:catAx>
      <c:valAx>
        <c:axId val="-11481049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>
              <a:solidFill>
                <a:schemeClr val="tx2">
                  <a:lumMod val="5000"/>
                  <a:lumOff val="95000"/>
                </a:schemeClr>
              </a:solidFill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2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r>
                  <a:rPr lang="ru-RU" sz="1000"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Объем финансирования, тыс. руб.</a:t>
                </a:r>
              </a:p>
            </c:rich>
          </c:tx>
          <c:layout>
            <c:manualLayout>
              <c:xMode val="edge"/>
              <c:yMode val="edge"/>
              <c:x val="0.66270176602775788"/>
              <c:y val="0.116987963718916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2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defRPr>
              </a:pPr>
              <a:endParaRPr lang="ru-RU"/>
            </a:p>
          </c:txPr>
        </c:title>
        <c:numFmt formatCode="_-* #\ ##0.0\ _₽_-;\-* #\ ##0.0\ _₽_-;_-* &quot;-&quot;??\ _₽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-114807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2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</cdr:x>
      <cdr:y>0.41145</cdr:y>
    </cdr:from>
    <cdr:to>
      <cdr:x>0.56436</cdr:x>
      <cdr:y>0.58855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97630" y="2731324"/>
          <a:ext cx="1971304" cy="11756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8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rPr>
            <a:t>6 470,68 млрд. 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25F23-390B-4A90-8DF5-737E654361A3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24A7C-EB19-425E-B95D-940ABDD72C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0732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D6918-DE99-40DF-AD5B-C2B1C982BDB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BEE90-A550-4D0B-BBAA-8BBADACEAD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8679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BEE90-A550-4D0B-BBAA-8BBADACEADD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4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BEE90-A550-4D0B-BBAA-8BBADACEADD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792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BEE90-A550-4D0B-BBAA-8BBADACEADD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080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BEE90-A550-4D0B-BBAA-8BBADACEADD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548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D7EDC-2C04-4070-AA48-E4008D6019EE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2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36A46-C454-4949-824E-C63FE39E1D03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2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E483-473D-45FE-8F51-C6F62A9CA54A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6640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E30-7C40-4692-BF3B-9AE20D7A1F6C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461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76FC-3B18-488F-9CDC-7340B37DCEBB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0239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1D9B-1C49-4AC3-B434-6B0D32F597C8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002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BE1E-01BA-43FD-8FC0-7AE81FE54D52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990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FC3-AA9D-459A-AB8C-87A06CFF6678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745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7A63-0752-4ED6-97AE-8D6BE3A24D4A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68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F362-A53E-4C0D-BDE5-4CBD7680013E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0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58BF1-E4FD-4A1B-9696-229FDB0E09F8}" type="datetime1">
              <a:rPr lang="ru-RU" smtClean="0"/>
              <a:t>23.12.2021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55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B9CC1-B33E-4E41-9FC5-1F66AA17553F}" type="datetime1">
              <a:rPr lang="ru-RU" smtClean="0"/>
              <a:t>23.12.2021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90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FAED-2905-40FB-91D6-AEA86C5FC501}" type="datetime1">
              <a:rPr lang="ru-RU" smtClean="0"/>
              <a:t>23.12.2021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30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0D-59F8-46E1-AC86-DF4EE72797C9}" type="datetime1">
              <a:rPr lang="ru-RU" smtClean="0"/>
              <a:t>23.12.2021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6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9390-9E4C-4D73-BB5F-FB0E299A1541}" type="datetime1">
              <a:rPr lang="ru-RU" smtClean="0"/>
              <a:t>23.12.2021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44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39C0-1786-49F3-808D-0B006E5B9E43}" type="datetime1">
              <a:rPr lang="ru-RU" smtClean="0"/>
              <a:t>23.12.2021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009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EF15B-DD17-434E-8438-657C34BFBDB7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334B34-84B5-4958-BCD3-3B8650C89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777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211209"/>
            <a:ext cx="11614068" cy="641522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426" y="508092"/>
            <a:ext cx="10515600" cy="1902599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ходе реализации муниципальных программ 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1 полугодие 2021 года 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городском округе Верхняя Пышма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4B34-84B5-4958-BCD3-3B8650C895E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12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779" y="147566"/>
            <a:ext cx="10910734" cy="13255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2021 году на территории городского округа      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                     Верхняя Пышма реализуется  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                       муниципальных программ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569" y="617281"/>
            <a:ext cx="1593049" cy="1252037"/>
          </a:xfr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131024"/>
              </p:ext>
            </p:extLst>
          </p:nvPr>
        </p:nvGraphicFramePr>
        <p:xfrm>
          <a:off x="1344065" y="2115743"/>
          <a:ext cx="8127999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5447"/>
                <a:gridCol w="878774"/>
                <a:gridCol w="3593778"/>
              </a:tblGrid>
              <a:tr h="3128210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Постановление администрации городского округа Верхняя Пышма от 28 декабря 2020 года № 1083 </a:t>
                      </a:r>
                    </a:p>
                    <a:p>
                      <a:pPr algn="ctr"/>
                      <a:r>
                        <a:rPr lang="ru-RU" sz="2000" b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«Об утверждении порядка</a:t>
                      </a:r>
                      <a:r>
                        <a:rPr lang="ru-RU" sz="2000" b="0" baseline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формирования и реализации муниципальных программ в городском округе Верхняя Пышма»</a:t>
                      </a:r>
                      <a:endParaRPr lang="ru-RU" sz="2000" b="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Постановление администрации городского округа Верхняя Пышма от 04</a:t>
                      </a:r>
                      <a:r>
                        <a:rPr lang="ru-RU" sz="2000" b="0" baseline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июня 2014 года №931 «Об утверждении перечня муниципальных программ городского округа Верхняя Пышма на 2015-2020 годы</a:t>
                      </a:r>
                      <a:r>
                        <a:rPr lang="ru-RU" sz="2000" b="0" baseline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» в редакции от 22.02.2019 года </a:t>
                      </a:r>
                      <a:br>
                        <a:rPr lang="ru-RU" sz="2000" b="0" baseline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2000" b="0" baseline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№ 180</a:t>
                      </a:r>
                      <a:r>
                        <a:rPr lang="ru-RU" sz="2000" b="0" dirty="0" smtClean="0"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76739" y="5490378"/>
            <a:ext cx="5747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Муниципально</a:t>
            </a:r>
            <a:r>
              <a:rPr lang="ru-RU" sz="32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– правовая база</a:t>
            </a:r>
            <a:endParaRPr lang="ru-RU" sz="32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794953" y="6332815"/>
            <a:ext cx="273654" cy="365125"/>
          </a:xfrm>
        </p:spPr>
        <p:txBody>
          <a:bodyPr/>
          <a:lstStyle/>
          <a:p>
            <a:r>
              <a:rPr lang="ru-RU" sz="1000" dirty="0" smtClean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327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0600403"/>
              </p:ext>
            </p:extLst>
          </p:nvPr>
        </p:nvGraphicFramePr>
        <p:xfrm>
          <a:off x="712519" y="166255"/>
          <a:ext cx="10533413" cy="6691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68446" y="6314745"/>
            <a:ext cx="267194" cy="365125"/>
          </a:xfrm>
        </p:spPr>
        <p:txBody>
          <a:bodyPr/>
          <a:lstStyle/>
          <a:p>
            <a:fld id="{4A334B34-84B5-4958-BCD3-3B8650C895E5}" type="slidenum">
              <a:rPr lang="ru-RU" sz="1000" smtClean="0">
                <a:solidFill>
                  <a:schemeClr val="tx1"/>
                </a:solidFill>
              </a:rPr>
              <a:t>3</a:t>
            </a:fld>
            <a:endParaRPr lang="ru-RU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67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7730440"/>
              </p:ext>
            </p:extLst>
          </p:nvPr>
        </p:nvGraphicFramePr>
        <p:xfrm>
          <a:off x="190005" y="-44491"/>
          <a:ext cx="11471563" cy="6638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661568" y="6311817"/>
            <a:ext cx="344385" cy="365125"/>
          </a:xfrm>
        </p:spPr>
        <p:txBody>
          <a:bodyPr/>
          <a:lstStyle/>
          <a:p>
            <a:fld id="{4A334B34-84B5-4958-BCD3-3B8650C895E5}" type="slidenum">
              <a:rPr lang="ru-RU" sz="1000" smtClean="0">
                <a:solidFill>
                  <a:schemeClr val="tx1"/>
                </a:solidFill>
              </a:rPr>
              <a:t>4</a:t>
            </a:fld>
            <a:endParaRPr lang="ru-RU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77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425186"/>
              </p:ext>
            </p:extLst>
          </p:nvPr>
        </p:nvGraphicFramePr>
        <p:xfrm>
          <a:off x="525531" y="510500"/>
          <a:ext cx="11293643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474"/>
                <a:gridCol w="6866023"/>
                <a:gridCol w="1434207"/>
                <a:gridCol w="1260867"/>
                <a:gridCol w="1171072"/>
              </a:tblGrid>
              <a:tr h="791804">
                <a:tc>
                  <a:txBody>
                    <a:bodyPr/>
                    <a:lstStyle/>
                    <a:p>
                      <a:pPr algn="ctr"/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№ 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Наименование муниципальных программ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План 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2021</a:t>
                      </a:r>
                      <a:r>
                        <a:rPr lang="ru-RU" sz="1200" baseline="0" dirty="0" smtClean="0"/>
                        <a:t> год, </a:t>
                      </a:r>
                      <a:br>
                        <a:rPr lang="ru-RU" sz="1200" baseline="0" dirty="0" smtClean="0"/>
                      </a:br>
                      <a:r>
                        <a:rPr lang="ru-RU" sz="1200" baseline="0" dirty="0" smtClean="0"/>
                        <a:t>тыс. руб.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Факт </a:t>
                      </a:r>
                      <a:r>
                        <a:rPr lang="ru-RU" sz="1200" baseline="0" dirty="0" smtClean="0"/>
                        <a:t>за 1 полугодие 2021 года, тыс. руб.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%  выполнения</a:t>
                      </a:r>
                      <a:endParaRPr lang="ru-RU" sz="1200" dirty="0"/>
                    </a:p>
                  </a:txBody>
                  <a:tcPr/>
                </a:tc>
              </a:tr>
              <a:tr h="56480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«Совершенствование социально-экономической политики на территории городского округа Верхняя Пышма до 2024 года»</a:t>
                      </a:r>
                      <a:endParaRPr lang="ru-RU" sz="160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6 470 680,0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2 800 500,2</a:t>
                      </a:r>
                      <a:endParaRPr lang="ru-RU" sz="160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43,3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26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МП «Повышение эффективности управления муниципальной собственностью на территории городского округа Верхняя Пышма до 2024 года»</a:t>
                      </a:r>
                      <a:endParaRPr lang="ru-RU" sz="160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74 915,1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15 436,4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20,6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480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МП «Управление муниципальными финансами городского округа Верхняя Пышма до 2024 года»</a:t>
                      </a:r>
                      <a:endParaRPr lang="ru-RU" sz="160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22 068,1</a:t>
                      </a:r>
                      <a:endParaRPr lang="ru-RU" sz="160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8 895,2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40,3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26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МП «Развитие жилищно-коммунального хозяйства, дорожного хозяйства транспортного обслуживания, повышение энергетической эффективности на территории городского округа Верхняя Пышма до 2024 года»</a:t>
                      </a:r>
                      <a:endParaRPr lang="ru-RU" sz="160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341 629,5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123 760,9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36,2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480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МП «Развитие социальной сферы в городском округе Верхняя Пышма до 2024 года»</a:t>
                      </a:r>
                      <a:endParaRPr lang="ru-RU" sz="160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2 919 358,2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1 450 986,4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49,7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26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МП «Реализация основных направлений муниципальной политики в строительном комплексе на территории городского округа Верхняя Пышма до 2024 года»</a:t>
                      </a:r>
                      <a:endParaRPr lang="ru-RU" sz="160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2 538 000,6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938 548,8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37,0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4809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МП «Развитие основных направлений социальной политики на территории городского округа Верхняя Пышма до 2024 года»</a:t>
                      </a:r>
                      <a:endParaRPr lang="ru-RU" sz="160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184 069,6</a:t>
                      </a:r>
                      <a:endParaRPr lang="ru-RU" sz="160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126 813,8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68,9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4809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МП «Формирование современной городской среды на территории городского округа Верхняя Пышма на 2018-2024 годы»</a:t>
                      </a:r>
                      <a:endParaRPr lang="ru-RU" sz="1600" dirty="0"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115 590,1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24 680,1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21,4</a:t>
                      </a:r>
                      <a:endParaRPr lang="ru-RU" sz="16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12925" y="95002"/>
            <a:ext cx="11887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Реестр муниципальных программ на 2021 </a:t>
            </a:r>
            <a:r>
              <a:rPr lang="ru-RU" sz="21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 </a:t>
            </a:r>
            <a:r>
              <a:rPr lang="ru-RU" sz="21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фактическое исполнение за 1 полугодие 2021 </a:t>
            </a:r>
            <a:r>
              <a:rPr lang="ru-RU" sz="21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</a:t>
            </a:r>
            <a:endParaRPr lang="ru-RU" sz="2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794953" y="6332815"/>
            <a:ext cx="273654" cy="365125"/>
          </a:xfrm>
        </p:spPr>
        <p:txBody>
          <a:bodyPr/>
          <a:lstStyle/>
          <a:p>
            <a:r>
              <a:rPr lang="ru-RU" sz="1000" dirty="0" smtClean="0">
                <a:solidFill>
                  <a:schemeClr val="tx1"/>
                </a:solidFill>
              </a:rPr>
              <a:t>5</a:t>
            </a:r>
            <a:endParaRPr lang="ru-RU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45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782285"/>
              </p:ext>
            </p:extLst>
          </p:nvPr>
        </p:nvGraphicFramePr>
        <p:xfrm>
          <a:off x="336885" y="0"/>
          <a:ext cx="10988842" cy="6432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744696" y="6333448"/>
            <a:ext cx="273654" cy="365125"/>
          </a:xfrm>
        </p:spPr>
        <p:txBody>
          <a:bodyPr/>
          <a:lstStyle/>
          <a:p>
            <a:fld id="{4A334B34-84B5-4958-BCD3-3B8650C895E5}" type="slidenum">
              <a:rPr lang="ru-RU" sz="1000" smtClean="0">
                <a:solidFill>
                  <a:schemeClr val="tx1"/>
                </a:solidFill>
              </a:rPr>
              <a:t>6</a:t>
            </a:fld>
            <a:endParaRPr lang="ru-RU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49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986</TotalTime>
  <Words>346</Words>
  <Application>Microsoft Office PowerPoint</Application>
  <PresentationFormat>Широкоэкранный</PresentationFormat>
  <Paragraphs>81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Liberation Serif</vt:lpstr>
      <vt:lpstr>Trebuchet MS</vt:lpstr>
      <vt:lpstr>Wingdings 3</vt:lpstr>
      <vt:lpstr>Грань</vt:lpstr>
      <vt:lpstr>О ходе реализации муниципальных программ  за 1 полугодие 2021 года  в городском округе Верхняя Пышма</vt:lpstr>
      <vt:lpstr>В 2021 году на территории городского округа                              Верхняя Пышма реализуется                            муниципальных программ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Гордеева Ирина Михайловна</dc:creator>
  <cp:lastModifiedBy>Гордеева Ирина Михайловна</cp:lastModifiedBy>
  <cp:revision>35</cp:revision>
  <cp:lastPrinted>2021-12-23T10:21:22Z</cp:lastPrinted>
  <dcterms:created xsi:type="dcterms:W3CDTF">2021-12-17T04:19:34Z</dcterms:created>
  <dcterms:modified xsi:type="dcterms:W3CDTF">2021-12-23T10:22:18Z</dcterms:modified>
</cp:coreProperties>
</file>