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60" r:id="rId6"/>
    <p:sldId id="264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b="1" dirty="0" smtClean="0">
                <a:solidFill>
                  <a:schemeClr val="tx1"/>
                </a:solidFill>
              </a:rPr>
              <a:t>Фактическое</a:t>
            </a:r>
            <a:r>
              <a:rPr lang="ru-RU" b="1" baseline="0" dirty="0" smtClean="0">
                <a:solidFill>
                  <a:schemeClr val="tx1"/>
                </a:solidFill>
              </a:rPr>
              <a:t> в</a:t>
            </a:r>
            <a:r>
              <a:rPr lang="ru-RU" b="1" dirty="0" smtClean="0">
                <a:solidFill>
                  <a:schemeClr val="tx1"/>
                </a:solidFill>
              </a:rPr>
              <a:t>ыполнение плана мероприятий Комплексной</a:t>
            </a:r>
            <a:r>
              <a:rPr lang="ru-RU" b="1" baseline="0" dirty="0" smtClean="0">
                <a:solidFill>
                  <a:schemeClr val="tx1"/>
                </a:solidFill>
              </a:rPr>
              <a:t> программы</a:t>
            </a:r>
            <a:endParaRPr lang="ru-RU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72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3628951937543514E-3"/>
          <c:y val="0.22440421298987295"/>
          <c:w val="0.99435969866089635"/>
          <c:h val="0.7639242202382917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Выполнение плана, %</c:v>
                </c:pt>
              </c:strCache>
            </c:strRef>
          </c:tx>
          <c:dPt>
            <c:idx val="0"/>
            <c:bubble3D val="0"/>
            <c:explosion val="25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Освоенные средства бюджетов</c:v>
                </c:pt>
                <c:pt idx="1">
                  <c:v>Неосвоенные средства бюджетов</c:v>
                </c:pt>
              </c:strCache>
            </c:strRef>
          </c:cat>
          <c:val>
            <c:numRef>
              <c:f>Лист1!$B$2:$B$3</c:f>
              <c:numCache>
                <c:formatCode>0.00%</c:formatCode>
                <c:ptCount val="2"/>
                <c:pt idx="0">
                  <c:v>0.84399999999999997</c:v>
                </c:pt>
                <c:pt idx="1">
                  <c:v>0.156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4.3431808941883247E-2"/>
          <c:y val="0.32416480017322497"/>
          <c:w val="0.23858637609130215"/>
          <c:h val="0.452745146669144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Финансирование Комплексной программы в 2022 году*</a:t>
            </a:r>
          </a:p>
        </c:rich>
      </c:tx>
      <c:layout>
        <c:manualLayout>
          <c:xMode val="edge"/>
          <c:yMode val="edge"/>
          <c:x val="0.31281561679790021"/>
          <c:y val="3.24689020781375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4875108774433916E-2"/>
          <c:y val="8.5979942522229694E-2"/>
          <c:w val="0.91805872595370974"/>
          <c:h val="0.806659138013797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 2022 года, тыс.руб.</c:v>
                </c:pt>
              </c:strCache>
            </c:strRef>
          </c:tx>
          <c:spPr>
            <a:gradFill>
              <a:gsLst>
                <a:gs pos="47000">
                  <a:schemeClr val="accent6">
                    <a:lumMod val="40000"/>
                    <a:lumOff val="60000"/>
                  </a:schemeClr>
                </a:gs>
                <a:gs pos="81000">
                  <a:schemeClr val="accent1">
                    <a:lumMod val="45000"/>
                    <a:lumOff val="55000"/>
                  </a:schemeClr>
                </a:gs>
                <a:gs pos="9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-1.909700161202999E-17"/>
                  <c:y val="3.96695841807418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Федеральный бюджет</c:v>
                </c:pt>
                <c:pt idx="1">
                  <c:v>Областной бюджет</c:v>
                </c:pt>
                <c:pt idx="2">
                  <c:v>Местный бюджет</c:v>
                </c:pt>
                <c:pt idx="3">
                  <c:v>Внебюджетные источники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168774.9</c:v>
                </c:pt>
                <c:pt idx="1">
                  <c:v>616346.6</c:v>
                </c:pt>
                <c:pt idx="2">
                  <c:v>993237.2</c:v>
                </c:pt>
                <c:pt idx="3">
                  <c:v>3337276.4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 2022 года, тыс. руб.</c:v>
                </c:pt>
              </c:strCache>
            </c:strRef>
          </c:tx>
          <c:spPr>
            <a:gradFill>
              <a:gsLst>
                <a:gs pos="47000">
                  <a:schemeClr val="accent6">
                    <a:lumMod val="50000"/>
                  </a:schemeClr>
                </a:gs>
                <a:gs pos="81000">
                  <a:schemeClr val="accent1">
                    <a:lumMod val="45000"/>
                    <a:lumOff val="55000"/>
                  </a:schemeClr>
                </a:gs>
                <a:gs pos="90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-2.3553884239521116E-3"/>
                  <c:y val="-3.285866133809453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9C3D171C-FC9F-43A6-92CE-067DA7E911CA}" type="VALUE">
                      <a:rPr lang="en-US">
                        <a:solidFill>
                          <a:schemeClr val="bg1"/>
                        </a:solidFill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Федеральный бюджет</c:v>
                </c:pt>
                <c:pt idx="1">
                  <c:v>Областной бюджет</c:v>
                </c:pt>
                <c:pt idx="2">
                  <c:v>Местный бюджет</c:v>
                </c:pt>
                <c:pt idx="3">
                  <c:v>Внебюджетные источники</c:v>
                </c:pt>
              </c:strCache>
            </c:strRef>
          </c:cat>
          <c:val>
            <c:numRef>
              <c:f>Лист1!$C$2:$C$5</c:f>
              <c:numCache>
                <c:formatCode>#,##0.00</c:formatCode>
                <c:ptCount val="4"/>
                <c:pt idx="0">
                  <c:v>8862.7000000000007</c:v>
                </c:pt>
                <c:pt idx="1">
                  <c:v>571250.5</c:v>
                </c:pt>
                <c:pt idx="2">
                  <c:v>566505.1</c:v>
                </c:pt>
                <c:pt idx="3">
                  <c:v>3172360.5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94888120"/>
        <c:axId val="194886944"/>
      </c:barChart>
      <c:catAx>
        <c:axId val="194888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4886944"/>
        <c:crosses val="autoZero"/>
        <c:auto val="1"/>
        <c:lblAlgn val="ctr"/>
        <c:lblOffset val="100"/>
        <c:noMultiLvlLbl val="0"/>
      </c:catAx>
      <c:valAx>
        <c:axId val="194886944"/>
        <c:scaling>
          <c:orientation val="minMax"/>
          <c:max val="350000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4888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500992972411168"/>
          <c:y val="9.419919604550879E-2"/>
          <c:w val="0.45935999830857144"/>
          <c:h val="4.6870936528238968E-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100"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CD742E-2E5D-4753-A409-DDBB5FDB0F9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3CAABD-843C-4A56-A287-F0FAEA9E9250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 rtl="0"/>
          <a:r>
            <a:rPr lang="ru-RU" sz="2000" dirty="0" smtClean="0">
              <a:solidFill>
                <a:schemeClr val="tx1"/>
              </a:solidFill>
            </a:rPr>
            <a:t>«Развитие строительного </a:t>
          </a:r>
          <a:r>
            <a:rPr lang="ru-RU" sz="2000" baseline="0" dirty="0" smtClean="0">
              <a:solidFill>
                <a:schemeClr val="tx1"/>
              </a:solidFill>
            </a:rPr>
            <a:t>комплекса</a:t>
          </a:r>
          <a:r>
            <a:rPr lang="ru-RU" sz="2000" dirty="0" smtClean="0">
              <a:solidFill>
                <a:schemeClr val="tx1"/>
              </a:solidFill>
            </a:rPr>
            <a:t>»</a:t>
          </a:r>
          <a:endParaRPr lang="ru-RU" sz="2000" dirty="0">
            <a:solidFill>
              <a:schemeClr val="tx1"/>
            </a:solidFill>
          </a:endParaRPr>
        </a:p>
      </dgm:t>
    </dgm:pt>
    <dgm:pt modelId="{891861E3-C474-40A0-813F-A5F02E3CE62A}" type="parTrans" cxnId="{5A822F6E-795D-48CF-8608-05C2459C9708}">
      <dgm:prSet/>
      <dgm:spPr/>
      <dgm:t>
        <a:bodyPr/>
        <a:lstStyle/>
        <a:p>
          <a:endParaRPr lang="ru-RU" sz="2000"/>
        </a:p>
      </dgm:t>
    </dgm:pt>
    <dgm:pt modelId="{C49E6BBF-78DB-490F-8E57-131574174E6C}" type="sibTrans" cxnId="{5A822F6E-795D-48CF-8608-05C2459C9708}">
      <dgm:prSet/>
      <dgm:spPr/>
      <dgm:t>
        <a:bodyPr/>
        <a:lstStyle/>
        <a:p>
          <a:endParaRPr lang="ru-RU" sz="2000"/>
        </a:p>
      </dgm:t>
    </dgm:pt>
    <dgm:pt modelId="{AEF8EF18-4D4B-42EB-8C86-B524A971F90B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 rtl="0"/>
          <a:r>
            <a:rPr lang="ru-RU" sz="2000" dirty="0" smtClean="0">
              <a:solidFill>
                <a:schemeClr val="tx1"/>
              </a:solidFill>
            </a:rPr>
            <a:t>«Развитие образования»</a:t>
          </a:r>
          <a:endParaRPr lang="ru-RU" sz="2000" dirty="0">
            <a:solidFill>
              <a:schemeClr val="tx1"/>
            </a:solidFill>
          </a:endParaRPr>
        </a:p>
      </dgm:t>
    </dgm:pt>
    <dgm:pt modelId="{B2395B08-A86F-44FB-899B-C3920413AA89}" type="parTrans" cxnId="{8C7AD1F4-3BE6-4307-B8A7-0053B81F816E}">
      <dgm:prSet/>
      <dgm:spPr/>
      <dgm:t>
        <a:bodyPr/>
        <a:lstStyle/>
        <a:p>
          <a:endParaRPr lang="ru-RU" sz="2000"/>
        </a:p>
      </dgm:t>
    </dgm:pt>
    <dgm:pt modelId="{6CFA7986-8932-4BCC-96E1-6CCB98A29330}" type="sibTrans" cxnId="{8C7AD1F4-3BE6-4307-B8A7-0053B81F816E}">
      <dgm:prSet/>
      <dgm:spPr/>
      <dgm:t>
        <a:bodyPr/>
        <a:lstStyle/>
        <a:p>
          <a:endParaRPr lang="ru-RU" sz="2000"/>
        </a:p>
      </dgm:t>
    </dgm:pt>
    <dgm:pt modelId="{E4D20E99-B87F-4126-9C1C-7A5EBB477C54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 rtl="0"/>
          <a:r>
            <a:rPr lang="ru-RU" sz="2000" dirty="0" smtClean="0">
              <a:solidFill>
                <a:schemeClr val="tx1"/>
              </a:solidFill>
            </a:rPr>
            <a:t>«Развитие физической культуры и спорта»</a:t>
          </a:r>
          <a:endParaRPr lang="ru-RU" sz="2000" dirty="0">
            <a:solidFill>
              <a:schemeClr val="tx1"/>
            </a:solidFill>
          </a:endParaRPr>
        </a:p>
      </dgm:t>
    </dgm:pt>
    <dgm:pt modelId="{866023D0-7C1B-48C5-9AE9-35625555C775}" type="parTrans" cxnId="{370169E9-2C76-4729-B755-26DB329917B0}">
      <dgm:prSet/>
      <dgm:spPr/>
      <dgm:t>
        <a:bodyPr/>
        <a:lstStyle/>
        <a:p>
          <a:endParaRPr lang="ru-RU" sz="2000"/>
        </a:p>
      </dgm:t>
    </dgm:pt>
    <dgm:pt modelId="{ADBA14F0-4A6F-4509-B522-DAEE344F6A5C}" type="sibTrans" cxnId="{370169E9-2C76-4729-B755-26DB329917B0}">
      <dgm:prSet/>
      <dgm:spPr/>
      <dgm:t>
        <a:bodyPr/>
        <a:lstStyle/>
        <a:p>
          <a:endParaRPr lang="ru-RU" sz="2000"/>
        </a:p>
      </dgm:t>
    </dgm:pt>
    <dgm:pt modelId="{BF7F8C33-E29C-442D-A5F2-90AF2A391F36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 rtl="0"/>
          <a:r>
            <a:rPr lang="ru-RU" sz="2000" dirty="0" smtClean="0">
              <a:solidFill>
                <a:schemeClr val="tx1"/>
              </a:solidFill>
            </a:rPr>
            <a:t>«Развитие культуры»</a:t>
          </a:r>
          <a:endParaRPr lang="ru-RU" sz="2000" dirty="0">
            <a:solidFill>
              <a:schemeClr val="tx1"/>
            </a:solidFill>
          </a:endParaRPr>
        </a:p>
      </dgm:t>
    </dgm:pt>
    <dgm:pt modelId="{ABA5590B-F1BE-4C3D-BC3C-C06552076A6E}" type="parTrans" cxnId="{CF0E4B78-2C28-4D34-A978-ED66F43A490A}">
      <dgm:prSet/>
      <dgm:spPr/>
      <dgm:t>
        <a:bodyPr/>
        <a:lstStyle/>
        <a:p>
          <a:endParaRPr lang="ru-RU" sz="2000"/>
        </a:p>
      </dgm:t>
    </dgm:pt>
    <dgm:pt modelId="{F51E0855-289D-41B7-8B6A-D34C062C5C31}" type="sibTrans" cxnId="{CF0E4B78-2C28-4D34-A978-ED66F43A490A}">
      <dgm:prSet/>
      <dgm:spPr/>
      <dgm:t>
        <a:bodyPr/>
        <a:lstStyle/>
        <a:p>
          <a:endParaRPr lang="ru-RU" sz="2000"/>
        </a:p>
      </dgm:t>
    </dgm:pt>
    <dgm:pt modelId="{064FC645-FA86-4666-849D-647E45433F3E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 rtl="0"/>
          <a:r>
            <a:rPr lang="ru-RU" sz="2000" dirty="0" smtClean="0">
              <a:solidFill>
                <a:schemeClr val="tx1"/>
              </a:solidFill>
            </a:rPr>
            <a:t>«Развитие жилищно-коммунального хозяйства»</a:t>
          </a:r>
          <a:endParaRPr lang="ru-RU" sz="2000" dirty="0">
            <a:solidFill>
              <a:schemeClr val="tx1"/>
            </a:solidFill>
          </a:endParaRPr>
        </a:p>
      </dgm:t>
    </dgm:pt>
    <dgm:pt modelId="{4336BA57-CD15-478E-BE3E-38136CA74A12}" type="parTrans" cxnId="{B0D31355-E5EE-475E-82E3-3D0C7557E5C9}">
      <dgm:prSet/>
      <dgm:spPr/>
      <dgm:t>
        <a:bodyPr/>
        <a:lstStyle/>
        <a:p>
          <a:endParaRPr lang="ru-RU" sz="2000"/>
        </a:p>
      </dgm:t>
    </dgm:pt>
    <dgm:pt modelId="{D165368F-408A-427B-BD28-0CD01DD94F3E}" type="sibTrans" cxnId="{B0D31355-E5EE-475E-82E3-3D0C7557E5C9}">
      <dgm:prSet/>
      <dgm:spPr/>
      <dgm:t>
        <a:bodyPr/>
        <a:lstStyle/>
        <a:p>
          <a:endParaRPr lang="ru-RU" sz="2000"/>
        </a:p>
      </dgm:t>
    </dgm:pt>
    <dgm:pt modelId="{5A6A00C2-AEF0-4951-B26A-9E1FF988A753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 rtl="0"/>
          <a:r>
            <a:rPr lang="ru-RU" sz="2000" dirty="0" smtClean="0">
              <a:solidFill>
                <a:schemeClr val="tx1"/>
              </a:solidFill>
            </a:rPr>
            <a:t>«Обеспечение охраны окружающей среды»</a:t>
          </a:r>
          <a:endParaRPr lang="ru-RU" sz="2000" dirty="0">
            <a:solidFill>
              <a:schemeClr val="tx1"/>
            </a:solidFill>
          </a:endParaRPr>
        </a:p>
      </dgm:t>
    </dgm:pt>
    <dgm:pt modelId="{BD4682F2-62A2-457D-A654-7FFC1623966F}" type="parTrans" cxnId="{D2E2EAD7-C322-4F91-A9F6-546833DC18FE}">
      <dgm:prSet/>
      <dgm:spPr/>
      <dgm:t>
        <a:bodyPr/>
        <a:lstStyle/>
        <a:p>
          <a:endParaRPr lang="ru-RU" sz="2000"/>
        </a:p>
      </dgm:t>
    </dgm:pt>
    <dgm:pt modelId="{DF1D723E-A015-45FC-BFF6-F5CB6F93BBC5}" type="sibTrans" cxnId="{D2E2EAD7-C322-4F91-A9F6-546833DC18FE}">
      <dgm:prSet/>
      <dgm:spPr/>
      <dgm:t>
        <a:bodyPr/>
        <a:lstStyle/>
        <a:p>
          <a:endParaRPr lang="ru-RU" sz="2000"/>
        </a:p>
      </dgm:t>
    </dgm:pt>
    <dgm:pt modelId="{8270CFCC-F655-47EB-8045-E9A4FE551B90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 rtl="0"/>
          <a:r>
            <a:rPr lang="ru-RU" sz="2000" dirty="0" smtClean="0">
              <a:solidFill>
                <a:schemeClr val="tx1"/>
              </a:solidFill>
            </a:rPr>
            <a:t>«Развитие транспортной инфраструктуры»</a:t>
          </a:r>
          <a:endParaRPr lang="ru-RU" sz="2000" dirty="0">
            <a:solidFill>
              <a:schemeClr val="tx1"/>
            </a:solidFill>
          </a:endParaRPr>
        </a:p>
      </dgm:t>
    </dgm:pt>
    <dgm:pt modelId="{80471CB5-E3C2-4B81-A4F6-5F1AF68EC403}" type="parTrans" cxnId="{6820231C-85A2-4E64-967B-C67CE1C3A185}">
      <dgm:prSet/>
      <dgm:spPr/>
      <dgm:t>
        <a:bodyPr/>
        <a:lstStyle/>
        <a:p>
          <a:endParaRPr lang="ru-RU" sz="2000"/>
        </a:p>
      </dgm:t>
    </dgm:pt>
    <dgm:pt modelId="{72ABA4E1-7699-4BFD-8CDC-B41002C5218F}" type="sibTrans" cxnId="{6820231C-85A2-4E64-967B-C67CE1C3A185}">
      <dgm:prSet/>
      <dgm:spPr/>
      <dgm:t>
        <a:bodyPr/>
        <a:lstStyle/>
        <a:p>
          <a:endParaRPr lang="ru-RU" sz="2000"/>
        </a:p>
      </dgm:t>
    </dgm:pt>
    <dgm:pt modelId="{32EF6C52-5E58-4137-8791-38F32F624FAA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 rtl="0"/>
          <a:r>
            <a:rPr lang="ru-RU" sz="2000" dirty="0" smtClean="0">
              <a:solidFill>
                <a:schemeClr val="tx1"/>
              </a:solidFill>
            </a:rPr>
            <a:t>«Развитие агропромышленного комплекса и потребительского рынка»</a:t>
          </a:r>
          <a:endParaRPr lang="ru-RU" sz="2000" dirty="0">
            <a:solidFill>
              <a:schemeClr val="tx1"/>
            </a:solidFill>
          </a:endParaRPr>
        </a:p>
      </dgm:t>
    </dgm:pt>
    <dgm:pt modelId="{78D710E8-74E4-4053-9C9B-68624D02C6FF}" type="parTrans" cxnId="{91510762-5898-4BE6-9C18-5CD5D5CC655E}">
      <dgm:prSet/>
      <dgm:spPr/>
      <dgm:t>
        <a:bodyPr/>
        <a:lstStyle/>
        <a:p>
          <a:endParaRPr lang="ru-RU" sz="2000"/>
        </a:p>
      </dgm:t>
    </dgm:pt>
    <dgm:pt modelId="{6A8F8459-4D57-491E-91C2-C5A4B2707AD8}" type="sibTrans" cxnId="{91510762-5898-4BE6-9C18-5CD5D5CC655E}">
      <dgm:prSet/>
      <dgm:spPr/>
      <dgm:t>
        <a:bodyPr/>
        <a:lstStyle/>
        <a:p>
          <a:endParaRPr lang="ru-RU" sz="2000"/>
        </a:p>
      </dgm:t>
    </dgm:pt>
    <dgm:pt modelId="{E00A4BF9-D431-402D-8152-CF443715E766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ctr" rtl="0"/>
          <a:r>
            <a:rPr lang="ru-RU" sz="2000" dirty="0" smtClean="0">
              <a:solidFill>
                <a:schemeClr val="tx1"/>
              </a:solidFill>
            </a:rPr>
            <a:t>«Развитие промышленности и предпринимательства»</a:t>
          </a:r>
          <a:endParaRPr lang="ru-RU" sz="2000" dirty="0">
            <a:solidFill>
              <a:schemeClr val="tx1"/>
            </a:solidFill>
          </a:endParaRPr>
        </a:p>
      </dgm:t>
    </dgm:pt>
    <dgm:pt modelId="{E521EB91-BD77-4895-A580-2C5B64AFF0F4}" type="parTrans" cxnId="{6C61E469-1D44-43BF-9DE4-2683868F1D08}">
      <dgm:prSet/>
      <dgm:spPr/>
      <dgm:t>
        <a:bodyPr/>
        <a:lstStyle/>
        <a:p>
          <a:endParaRPr lang="ru-RU" sz="2000"/>
        </a:p>
      </dgm:t>
    </dgm:pt>
    <dgm:pt modelId="{DCDC0617-1EE9-4C3E-AA0E-7ED9B6777C5A}" type="sibTrans" cxnId="{6C61E469-1D44-43BF-9DE4-2683868F1D08}">
      <dgm:prSet/>
      <dgm:spPr/>
      <dgm:t>
        <a:bodyPr/>
        <a:lstStyle/>
        <a:p>
          <a:endParaRPr lang="ru-RU" sz="2000"/>
        </a:p>
      </dgm:t>
    </dgm:pt>
    <dgm:pt modelId="{5C9CDE56-78CE-4D87-9CF9-DCF3DD5879DB}" type="pres">
      <dgm:prSet presAssocID="{9ECD742E-2E5D-4753-A409-DDBB5FDB0F9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710FFD1-73AA-476A-966F-47C2649275DB}" type="pres">
      <dgm:prSet presAssocID="{F63CAABD-843C-4A56-A287-F0FAEA9E9250}" presName="parentText" presStyleLbl="node1" presStyleIdx="0" presStyleCnt="9" custLinFactY="694" custLinFactNeighborX="800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7581FB-A1C4-45BC-AA13-25AF2EADDB09}" type="pres">
      <dgm:prSet presAssocID="{C49E6BBF-78DB-490F-8E57-131574174E6C}" presName="spacer" presStyleCnt="0"/>
      <dgm:spPr/>
    </dgm:pt>
    <dgm:pt modelId="{3ACDFC91-1515-48D5-8189-27C22D9814C5}" type="pres">
      <dgm:prSet presAssocID="{AEF8EF18-4D4B-42EB-8C86-B524A971F90B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D7B9BF-7DC5-4405-80A4-ECB66793758B}" type="pres">
      <dgm:prSet presAssocID="{6CFA7986-8932-4BCC-96E1-6CCB98A29330}" presName="spacer" presStyleCnt="0"/>
      <dgm:spPr/>
    </dgm:pt>
    <dgm:pt modelId="{B1304573-5E06-4D79-8310-BA530A817236}" type="pres">
      <dgm:prSet presAssocID="{E4D20E99-B87F-4126-9C1C-7A5EBB477C54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EC9CD5-3965-4993-8FF9-7EBFD1E1B266}" type="pres">
      <dgm:prSet presAssocID="{ADBA14F0-4A6F-4509-B522-DAEE344F6A5C}" presName="spacer" presStyleCnt="0"/>
      <dgm:spPr/>
    </dgm:pt>
    <dgm:pt modelId="{EDE2FE59-4603-470F-A21A-20BDDEF2AEFE}" type="pres">
      <dgm:prSet presAssocID="{BF7F8C33-E29C-442D-A5F2-90AF2A391F36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D20A1F-A5EE-4A2E-AE42-40903F7B9E99}" type="pres">
      <dgm:prSet presAssocID="{F51E0855-289D-41B7-8B6A-D34C062C5C31}" presName="spacer" presStyleCnt="0"/>
      <dgm:spPr/>
    </dgm:pt>
    <dgm:pt modelId="{E0605E5E-AE3C-47B2-B20D-C508673DB367}" type="pres">
      <dgm:prSet presAssocID="{064FC645-FA86-4666-849D-647E45433F3E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D1E339-C7BF-4122-B2AD-FB69F60692BB}" type="pres">
      <dgm:prSet presAssocID="{D165368F-408A-427B-BD28-0CD01DD94F3E}" presName="spacer" presStyleCnt="0"/>
      <dgm:spPr/>
    </dgm:pt>
    <dgm:pt modelId="{DD858299-EEE6-4FDE-8C28-797C4B9FF16C}" type="pres">
      <dgm:prSet presAssocID="{5A6A00C2-AEF0-4951-B26A-9E1FF988A753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BD107E-09CA-433D-90A4-19E4F32DC6FB}" type="pres">
      <dgm:prSet presAssocID="{DF1D723E-A015-45FC-BFF6-F5CB6F93BBC5}" presName="spacer" presStyleCnt="0"/>
      <dgm:spPr/>
    </dgm:pt>
    <dgm:pt modelId="{7A51388A-678D-49E4-BF60-0C81C2F222AD}" type="pres">
      <dgm:prSet presAssocID="{8270CFCC-F655-47EB-8045-E9A4FE551B90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D3A6E6-D4F7-45DF-8040-574F1AF3B1B1}" type="pres">
      <dgm:prSet presAssocID="{72ABA4E1-7699-4BFD-8CDC-B41002C5218F}" presName="spacer" presStyleCnt="0"/>
      <dgm:spPr/>
    </dgm:pt>
    <dgm:pt modelId="{2069D064-4E61-4913-9F02-792358B5AB61}" type="pres">
      <dgm:prSet presAssocID="{32EF6C52-5E58-4137-8791-38F32F624FAA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7A81AF-020C-4C2D-A76C-96D05B2CCBF5}" type="pres">
      <dgm:prSet presAssocID="{6A8F8459-4D57-491E-91C2-C5A4B2707AD8}" presName="spacer" presStyleCnt="0"/>
      <dgm:spPr/>
    </dgm:pt>
    <dgm:pt modelId="{7AFB57E0-984B-4FE9-A0AF-4486DD21585B}" type="pres">
      <dgm:prSet presAssocID="{E00A4BF9-D431-402D-8152-CF443715E766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70169E9-2C76-4729-B755-26DB329917B0}" srcId="{9ECD742E-2E5D-4753-A409-DDBB5FDB0F98}" destId="{E4D20E99-B87F-4126-9C1C-7A5EBB477C54}" srcOrd="2" destOrd="0" parTransId="{866023D0-7C1B-48C5-9AE9-35625555C775}" sibTransId="{ADBA14F0-4A6F-4509-B522-DAEE344F6A5C}"/>
    <dgm:cxn modelId="{8C7AD1F4-3BE6-4307-B8A7-0053B81F816E}" srcId="{9ECD742E-2E5D-4753-A409-DDBB5FDB0F98}" destId="{AEF8EF18-4D4B-42EB-8C86-B524A971F90B}" srcOrd="1" destOrd="0" parTransId="{B2395B08-A86F-44FB-899B-C3920413AA89}" sibTransId="{6CFA7986-8932-4BCC-96E1-6CCB98A29330}"/>
    <dgm:cxn modelId="{664FA4D9-F3CF-41D1-83C3-23DE7FBB4AD0}" type="presOf" srcId="{5A6A00C2-AEF0-4951-B26A-9E1FF988A753}" destId="{DD858299-EEE6-4FDE-8C28-797C4B9FF16C}" srcOrd="0" destOrd="0" presId="urn:microsoft.com/office/officeart/2005/8/layout/vList2"/>
    <dgm:cxn modelId="{DB04D97A-514D-4312-A99E-6B329DA7043A}" type="presOf" srcId="{F63CAABD-843C-4A56-A287-F0FAEA9E9250}" destId="{5710FFD1-73AA-476A-966F-47C2649275DB}" srcOrd="0" destOrd="0" presId="urn:microsoft.com/office/officeart/2005/8/layout/vList2"/>
    <dgm:cxn modelId="{4CEAE3DF-717F-4E92-9F77-A27FF95980FE}" type="presOf" srcId="{32EF6C52-5E58-4137-8791-38F32F624FAA}" destId="{2069D064-4E61-4913-9F02-792358B5AB61}" srcOrd="0" destOrd="0" presId="urn:microsoft.com/office/officeart/2005/8/layout/vList2"/>
    <dgm:cxn modelId="{6C61E469-1D44-43BF-9DE4-2683868F1D08}" srcId="{9ECD742E-2E5D-4753-A409-DDBB5FDB0F98}" destId="{E00A4BF9-D431-402D-8152-CF443715E766}" srcOrd="8" destOrd="0" parTransId="{E521EB91-BD77-4895-A580-2C5B64AFF0F4}" sibTransId="{DCDC0617-1EE9-4C3E-AA0E-7ED9B6777C5A}"/>
    <dgm:cxn modelId="{91510762-5898-4BE6-9C18-5CD5D5CC655E}" srcId="{9ECD742E-2E5D-4753-A409-DDBB5FDB0F98}" destId="{32EF6C52-5E58-4137-8791-38F32F624FAA}" srcOrd="7" destOrd="0" parTransId="{78D710E8-74E4-4053-9C9B-68624D02C6FF}" sibTransId="{6A8F8459-4D57-491E-91C2-C5A4B2707AD8}"/>
    <dgm:cxn modelId="{CE29725D-427C-47E6-B657-5E768CD6CE30}" type="presOf" srcId="{AEF8EF18-4D4B-42EB-8C86-B524A971F90B}" destId="{3ACDFC91-1515-48D5-8189-27C22D9814C5}" srcOrd="0" destOrd="0" presId="urn:microsoft.com/office/officeart/2005/8/layout/vList2"/>
    <dgm:cxn modelId="{D2E2EAD7-C322-4F91-A9F6-546833DC18FE}" srcId="{9ECD742E-2E5D-4753-A409-DDBB5FDB0F98}" destId="{5A6A00C2-AEF0-4951-B26A-9E1FF988A753}" srcOrd="5" destOrd="0" parTransId="{BD4682F2-62A2-457D-A654-7FFC1623966F}" sibTransId="{DF1D723E-A015-45FC-BFF6-F5CB6F93BBC5}"/>
    <dgm:cxn modelId="{D8CBA576-00E2-4155-B9AF-59345C1A812C}" type="presOf" srcId="{BF7F8C33-E29C-442D-A5F2-90AF2A391F36}" destId="{EDE2FE59-4603-470F-A21A-20BDDEF2AEFE}" srcOrd="0" destOrd="0" presId="urn:microsoft.com/office/officeart/2005/8/layout/vList2"/>
    <dgm:cxn modelId="{6820231C-85A2-4E64-967B-C67CE1C3A185}" srcId="{9ECD742E-2E5D-4753-A409-DDBB5FDB0F98}" destId="{8270CFCC-F655-47EB-8045-E9A4FE551B90}" srcOrd="6" destOrd="0" parTransId="{80471CB5-E3C2-4B81-A4F6-5F1AF68EC403}" sibTransId="{72ABA4E1-7699-4BFD-8CDC-B41002C5218F}"/>
    <dgm:cxn modelId="{43056F9B-5E2B-4404-AD2A-DE495D0075C0}" type="presOf" srcId="{E4D20E99-B87F-4126-9C1C-7A5EBB477C54}" destId="{B1304573-5E06-4D79-8310-BA530A817236}" srcOrd="0" destOrd="0" presId="urn:microsoft.com/office/officeart/2005/8/layout/vList2"/>
    <dgm:cxn modelId="{B0D31355-E5EE-475E-82E3-3D0C7557E5C9}" srcId="{9ECD742E-2E5D-4753-A409-DDBB5FDB0F98}" destId="{064FC645-FA86-4666-849D-647E45433F3E}" srcOrd="4" destOrd="0" parTransId="{4336BA57-CD15-478E-BE3E-38136CA74A12}" sibTransId="{D165368F-408A-427B-BD28-0CD01DD94F3E}"/>
    <dgm:cxn modelId="{BEE74D66-25A9-4EE9-BF40-DB5023140C40}" type="presOf" srcId="{E00A4BF9-D431-402D-8152-CF443715E766}" destId="{7AFB57E0-984B-4FE9-A0AF-4486DD21585B}" srcOrd="0" destOrd="0" presId="urn:microsoft.com/office/officeart/2005/8/layout/vList2"/>
    <dgm:cxn modelId="{C13A932F-65FA-427C-AF4D-EE4AB8DA3702}" type="presOf" srcId="{9ECD742E-2E5D-4753-A409-DDBB5FDB0F98}" destId="{5C9CDE56-78CE-4D87-9CF9-DCF3DD5879DB}" srcOrd="0" destOrd="0" presId="urn:microsoft.com/office/officeart/2005/8/layout/vList2"/>
    <dgm:cxn modelId="{5A822F6E-795D-48CF-8608-05C2459C9708}" srcId="{9ECD742E-2E5D-4753-A409-DDBB5FDB0F98}" destId="{F63CAABD-843C-4A56-A287-F0FAEA9E9250}" srcOrd="0" destOrd="0" parTransId="{891861E3-C474-40A0-813F-A5F02E3CE62A}" sibTransId="{C49E6BBF-78DB-490F-8E57-131574174E6C}"/>
    <dgm:cxn modelId="{33696274-DF0E-4B4A-AD5B-D945F4212CC8}" type="presOf" srcId="{064FC645-FA86-4666-849D-647E45433F3E}" destId="{E0605E5E-AE3C-47B2-B20D-C508673DB367}" srcOrd="0" destOrd="0" presId="urn:microsoft.com/office/officeart/2005/8/layout/vList2"/>
    <dgm:cxn modelId="{CF0E4B78-2C28-4D34-A978-ED66F43A490A}" srcId="{9ECD742E-2E5D-4753-A409-DDBB5FDB0F98}" destId="{BF7F8C33-E29C-442D-A5F2-90AF2A391F36}" srcOrd="3" destOrd="0" parTransId="{ABA5590B-F1BE-4C3D-BC3C-C06552076A6E}" sibTransId="{F51E0855-289D-41B7-8B6A-D34C062C5C31}"/>
    <dgm:cxn modelId="{3080FEBB-57DB-4DAF-8689-F1D22D22A7C9}" type="presOf" srcId="{8270CFCC-F655-47EB-8045-E9A4FE551B90}" destId="{7A51388A-678D-49E4-BF60-0C81C2F222AD}" srcOrd="0" destOrd="0" presId="urn:microsoft.com/office/officeart/2005/8/layout/vList2"/>
    <dgm:cxn modelId="{8AD71453-1A26-441B-9550-D3BDC4570400}" type="presParOf" srcId="{5C9CDE56-78CE-4D87-9CF9-DCF3DD5879DB}" destId="{5710FFD1-73AA-476A-966F-47C2649275DB}" srcOrd="0" destOrd="0" presId="urn:microsoft.com/office/officeart/2005/8/layout/vList2"/>
    <dgm:cxn modelId="{8CC61BC5-29B0-45CF-88BF-87F4E0D5765A}" type="presParOf" srcId="{5C9CDE56-78CE-4D87-9CF9-DCF3DD5879DB}" destId="{907581FB-A1C4-45BC-AA13-25AF2EADDB09}" srcOrd="1" destOrd="0" presId="urn:microsoft.com/office/officeart/2005/8/layout/vList2"/>
    <dgm:cxn modelId="{E349A7C8-6A47-409B-8B39-5426113E7EF1}" type="presParOf" srcId="{5C9CDE56-78CE-4D87-9CF9-DCF3DD5879DB}" destId="{3ACDFC91-1515-48D5-8189-27C22D9814C5}" srcOrd="2" destOrd="0" presId="urn:microsoft.com/office/officeart/2005/8/layout/vList2"/>
    <dgm:cxn modelId="{3801ACF8-9248-42D9-96B0-03F447F1790E}" type="presParOf" srcId="{5C9CDE56-78CE-4D87-9CF9-DCF3DD5879DB}" destId="{61D7B9BF-7DC5-4405-80A4-ECB66793758B}" srcOrd="3" destOrd="0" presId="urn:microsoft.com/office/officeart/2005/8/layout/vList2"/>
    <dgm:cxn modelId="{A6BBA8DD-AEDE-419E-BFAE-5EDB91862BD7}" type="presParOf" srcId="{5C9CDE56-78CE-4D87-9CF9-DCF3DD5879DB}" destId="{B1304573-5E06-4D79-8310-BA530A817236}" srcOrd="4" destOrd="0" presId="urn:microsoft.com/office/officeart/2005/8/layout/vList2"/>
    <dgm:cxn modelId="{D7B09443-545A-404F-B18D-7E74FC7ED512}" type="presParOf" srcId="{5C9CDE56-78CE-4D87-9CF9-DCF3DD5879DB}" destId="{3AEC9CD5-3965-4993-8FF9-7EBFD1E1B266}" srcOrd="5" destOrd="0" presId="urn:microsoft.com/office/officeart/2005/8/layout/vList2"/>
    <dgm:cxn modelId="{B256D5AD-91F2-4096-AD8F-168AFD7713BF}" type="presParOf" srcId="{5C9CDE56-78CE-4D87-9CF9-DCF3DD5879DB}" destId="{EDE2FE59-4603-470F-A21A-20BDDEF2AEFE}" srcOrd="6" destOrd="0" presId="urn:microsoft.com/office/officeart/2005/8/layout/vList2"/>
    <dgm:cxn modelId="{0F4FE39E-E3EA-4736-834D-B70CDF9E989A}" type="presParOf" srcId="{5C9CDE56-78CE-4D87-9CF9-DCF3DD5879DB}" destId="{83D20A1F-A5EE-4A2E-AE42-40903F7B9E99}" srcOrd="7" destOrd="0" presId="urn:microsoft.com/office/officeart/2005/8/layout/vList2"/>
    <dgm:cxn modelId="{55393FA7-95CE-4097-9CF2-9217DDF42FF3}" type="presParOf" srcId="{5C9CDE56-78CE-4D87-9CF9-DCF3DD5879DB}" destId="{E0605E5E-AE3C-47B2-B20D-C508673DB367}" srcOrd="8" destOrd="0" presId="urn:microsoft.com/office/officeart/2005/8/layout/vList2"/>
    <dgm:cxn modelId="{3FC4BB60-E2DF-4AD1-99E6-6A0A8AA01B4D}" type="presParOf" srcId="{5C9CDE56-78CE-4D87-9CF9-DCF3DD5879DB}" destId="{97D1E339-C7BF-4122-B2AD-FB69F60692BB}" srcOrd="9" destOrd="0" presId="urn:microsoft.com/office/officeart/2005/8/layout/vList2"/>
    <dgm:cxn modelId="{BE823ABF-E450-4850-A891-29425B15D482}" type="presParOf" srcId="{5C9CDE56-78CE-4D87-9CF9-DCF3DD5879DB}" destId="{DD858299-EEE6-4FDE-8C28-797C4B9FF16C}" srcOrd="10" destOrd="0" presId="urn:microsoft.com/office/officeart/2005/8/layout/vList2"/>
    <dgm:cxn modelId="{62AB651B-EDCE-481B-AE72-E2056DDABA6D}" type="presParOf" srcId="{5C9CDE56-78CE-4D87-9CF9-DCF3DD5879DB}" destId="{EEBD107E-09CA-433D-90A4-19E4F32DC6FB}" srcOrd="11" destOrd="0" presId="urn:microsoft.com/office/officeart/2005/8/layout/vList2"/>
    <dgm:cxn modelId="{411F224F-8164-4A15-B9DA-B01BF8D6091C}" type="presParOf" srcId="{5C9CDE56-78CE-4D87-9CF9-DCF3DD5879DB}" destId="{7A51388A-678D-49E4-BF60-0C81C2F222AD}" srcOrd="12" destOrd="0" presId="urn:microsoft.com/office/officeart/2005/8/layout/vList2"/>
    <dgm:cxn modelId="{272F1E38-5FAD-4B2E-B8F3-59A90054D177}" type="presParOf" srcId="{5C9CDE56-78CE-4D87-9CF9-DCF3DD5879DB}" destId="{BDD3A6E6-D4F7-45DF-8040-574F1AF3B1B1}" srcOrd="13" destOrd="0" presId="urn:microsoft.com/office/officeart/2005/8/layout/vList2"/>
    <dgm:cxn modelId="{D5175E09-DCC5-4C3A-9F04-CF7328AB6947}" type="presParOf" srcId="{5C9CDE56-78CE-4D87-9CF9-DCF3DD5879DB}" destId="{2069D064-4E61-4913-9F02-792358B5AB61}" srcOrd="14" destOrd="0" presId="urn:microsoft.com/office/officeart/2005/8/layout/vList2"/>
    <dgm:cxn modelId="{EDF286B3-92F6-45DB-AD35-EE39145D8AEC}" type="presParOf" srcId="{5C9CDE56-78CE-4D87-9CF9-DCF3DD5879DB}" destId="{FE7A81AF-020C-4C2D-A76C-96D05B2CCBF5}" srcOrd="15" destOrd="0" presId="urn:microsoft.com/office/officeart/2005/8/layout/vList2"/>
    <dgm:cxn modelId="{8A6CE804-33E6-4114-8973-721C1E5D35F7}" type="presParOf" srcId="{5C9CDE56-78CE-4D87-9CF9-DCF3DD5879DB}" destId="{7AFB57E0-984B-4FE9-A0AF-4486DD21585B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C9F3E64-2688-4A82-A3E0-171FCF80C99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8A88DAC-5788-4807-9503-C7C775AEBE5A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 rtl="0"/>
          <a:r>
            <a:rPr lang="ru-RU" sz="2000" dirty="0" smtClean="0"/>
            <a:t>5 мероприятий</a:t>
          </a:r>
          <a:endParaRPr lang="ru-RU" sz="2000" dirty="0"/>
        </a:p>
      </dgm:t>
    </dgm:pt>
    <dgm:pt modelId="{30DE4244-C9CC-43D7-BA26-B635256D7BA9}" type="parTrans" cxnId="{EE2FBB20-063B-4F6F-9DB1-2700B51059EF}">
      <dgm:prSet/>
      <dgm:spPr/>
      <dgm:t>
        <a:bodyPr/>
        <a:lstStyle/>
        <a:p>
          <a:pPr algn="ctr"/>
          <a:endParaRPr lang="ru-RU" sz="2400"/>
        </a:p>
      </dgm:t>
    </dgm:pt>
    <dgm:pt modelId="{F00BA829-8B2F-442F-A925-F2DD61B60994}" type="sibTrans" cxnId="{EE2FBB20-063B-4F6F-9DB1-2700B51059EF}">
      <dgm:prSet/>
      <dgm:spPr/>
      <dgm:t>
        <a:bodyPr/>
        <a:lstStyle/>
        <a:p>
          <a:pPr algn="ctr"/>
          <a:endParaRPr lang="ru-RU" sz="2400"/>
        </a:p>
      </dgm:t>
    </dgm:pt>
    <dgm:pt modelId="{BB6FEB9A-DFFE-4E29-9F34-0E236CB50592}" type="pres">
      <dgm:prSet presAssocID="{9C9F3E64-2688-4A82-A3E0-171FCF80C99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470488-F6CE-4C08-9B77-F848F66B1537}" type="pres">
      <dgm:prSet presAssocID="{28A88DAC-5788-4807-9503-C7C775AEBE5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145340E-F58E-4A1C-B330-16875509689C}" type="presOf" srcId="{28A88DAC-5788-4807-9503-C7C775AEBE5A}" destId="{1D470488-F6CE-4C08-9B77-F848F66B1537}" srcOrd="0" destOrd="0" presId="urn:microsoft.com/office/officeart/2005/8/layout/vList2"/>
    <dgm:cxn modelId="{EE2FBB20-063B-4F6F-9DB1-2700B51059EF}" srcId="{9C9F3E64-2688-4A82-A3E0-171FCF80C996}" destId="{28A88DAC-5788-4807-9503-C7C775AEBE5A}" srcOrd="0" destOrd="0" parTransId="{30DE4244-C9CC-43D7-BA26-B635256D7BA9}" sibTransId="{F00BA829-8B2F-442F-A925-F2DD61B60994}"/>
    <dgm:cxn modelId="{E69E8713-B719-4145-962F-B6CE7C98E39E}" type="presOf" srcId="{9C9F3E64-2688-4A82-A3E0-171FCF80C996}" destId="{BB6FEB9A-DFFE-4E29-9F34-0E236CB50592}" srcOrd="0" destOrd="0" presId="urn:microsoft.com/office/officeart/2005/8/layout/vList2"/>
    <dgm:cxn modelId="{4A3930C2-BB53-49FD-A7F6-592A5436C156}" type="presParOf" srcId="{BB6FEB9A-DFFE-4E29-9F34-0E236CB50592}" destId="{1D470488-F6CE-4C08-9B77-F848F66B153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F3E858-169B-4CE9-9ABA-EEC96461490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D1648F7-1CAB-4B3F-B9E3-6995A8A2F625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 rtl="0"/>
          <a:r>
            <a:rPr lang="ru-RU" sz="2000" dirty="0" smtClean="0"/>
            <a:t>5 мероприятий</a:t>
          </a:r>
          <a:endParaRPr lang="ru-RU" sz="2000" dirty="0"/>
        </a:p>
      </dgm:t>
    </dgm:pt>
    <dgm:pt modelId="{68D84B3F-CC02-4155-ABD1-06DD4860B134}" type="parTrans" cxnId="{83EA2F6F-C369-4E8E-845C-130F2B4F98A3}">
      <dgm:prSet/>
      <dgm:spPr/>
      <dgm:t>
        <a:bodyPr/>
        <a:lstStyle/>
        <a:p>
          <a:endParaRPr lang="ru-RU"/>
        </a:p>
      </dgm:t>
    </dgm:pt>
    <dgm:pt modelId="{6902F4AC-225B-4143-ABAC-A7000514358D}" type="sibTrans" cxnId="{83EA2F6F-C369-4E8E-845C-130F2B4F98A3}">
      <dgm:prSet/>
      <dgm:spPr/>
      <dgm:t>
        <a:bodyPr/>
        <a:lstStyle/>
        <a:p>
          <a:endParaRPr lang="ru-RU"/>
        </a:p>
      </dgm:t>
    </dgm:pt>
    <dgm:pt modelId="{73120177-9D0F-4D7A-BF8D-AC057D41A1CC}" type="pres">
      <dgm:prSet presAssocID="{4DF3E858-169B-4CE9-9ABA-EEC96461490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719EA1-598D-48F9-A6F6-4B42A68CD290}" type="pres">
      <dgm:prSet presAssocID="{ED1648F7-1CAB-4B3F-B9E3-6995A8A2F62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EA2F6F-C369-4E8E-845C-130F2B4F98A3}" srcId="{4DF3E858-169B-4CE9-9ABA-EEC964614902}" destId="{ED1648F7-1CAB-4B3F-B9E3-6995A8A2F625}" srcOrd="0" destOrd="0" parTransId="{68D84B3F-CC02-4155-ABD1-06DD4860B134}" sibTransId="{6902F4AC-225B-4143-ABAC-A7000514358D}"/>
    <dgm:cxn modelId="{CF82FE58-39F3-43B5-AF28-62CF68301DA0}" type="presOf" srcId="{ED1648F7-1CAB-4B3F-B9E3-6995A8A2F625}" destId="{75719EA1-598D-48F9-A6F6-4B42A68CD290}" srcOrd="0" destOrd="0" presId="urn:microsoft.com/office/officeart/2005/8/layout/vList2"/>
    <dgm:cxn modelId="{94E61BD5-92AF-447E-9B34-2183427941CC}" type="presOf" srcId="{4DF3E858-169B-4CE9-9ABA-EEC964614902}" destId="{73120177-9D0F-4D7A-BF8D-AC057D41A1CC}" srcOrd="0" destOrd="0" presId="urn:microsoft.com/office/officeart/2005/8/layout/vList2"/>
    <dgm:cxn modelId="{0831A6D5-F3DE-4F7D-A0C9-84E96A8EC3A7}" type="presParOf" srcId="{73120177-9D0F-4D7A-BF8D-AC057D41A1CC}" destId="{75719EA1-598D-48F9-A6F6-4B42A68CD29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41F1CC-5AAC-4643-AAD5-5483FDD89630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E06F0D2-60F9-4F6A-919D-B1185FD20814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 rtl="0"/>
          <a:r>
            <a:rPr lang="ru-RU" sz="2000" dirty="0" smtClean="0"/>
            <a:t>9 мероприятий</a:t>
          </a:r>
          <a:endParaRPr lang="ru-RU" sz="2000" dirty="0"/>
        </a:p>
      </dgm:t>
    </dgm:pt>
    <dgm:pt modelId="{4CCEBA3F-1F1A-44E0-9CD1-B232CD514C36}" type="parTrans" cxnId="{1691CB62-B49B-4351-83CB-688430ED28CB}">
      <dgm:prSet/>
      <dgm:spPr/>
      <dgm:t>
        <a:bodyPr/>
        <a:lstStyle/>
        <a:p>
          <a:endParaRPr lang="ru-RU" sz="2000"/>
        </a:p>
      </dgm:t>
    </dgm:pt>
    <dgm:pt modelId="{BCE6BB22-7741-4FCA-B908-6F3F3D2E0CEC}" type="sibTrans" cxnId="{1691CB62-B49B-4351-83CB-688430ED28CB}">
      <dgm:prSet/>
      <dgm:spPr/>
      <dgm:t>
        <a:bodyPr/>
        <a:lstStyle/>
        <a:p>
          <a:endParaRPr lang="ru-RU" sz="2000"/>
        </a:p>
      </dgm:t>
    </dgm:pt>
    <dgm:pt modelId="{8F6C4E28-7F64-4EA9-8BD6-BC7A6D95C821}" type="pres">
      <dgm:prSet presAssocID="{3241F1CC-5AAC-4643-AAD5-5483FDD8963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6CCE16-4546-4A50-B27C-AA4F718964DD}" type="pres">
      <dgm:prSet presAssocID="{7E06F0D2-60F9-4F6A-919D-B1185FD2081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AC63E4-A100-4DAB-B57E-30D41523CA50}" type="presOf" srcId="{7E06F0D2-60F9-4F6A-919D-B1185FD20814}" destId="{E86CCE16-4546-4A50-B27C-AA4F718964DD}" srcOrd="0" destOrd="0" presId="urn:microsoft.com/office/officeart/2005/8/layout/vList2"/>
    <dgm:cxn modelId="{1691CB62-B49B-4351-83CB-688430ED28CB}" srcId="{3241F1CC-5AAC-4643-AAD5-5483FDD89630}" destId="{7E06F0D2-60F9-4F6A-919D-B1185FD20814}" srcOrd="0" destOrd="0" parTransId="{4CCEBA3F-1F1A-44E0-9CD1-B232CD514C36}" sibTransId="{BCE6BB22-7741-4FCA-B908-6F3F3D2E0CEC}"/>
    <dgm:cxn modelId="{9FBC82E0-50C3-4DC6-8DE2-37FCA0DE3DC9}" type="presOf" srcId="{3241F1CC-5AAC-4643-AAD5-5483FDD89630}" destId="{8F6C4E28-7F64-4EA9-8BD6-BC7A6D95C821}" srcOrd="0" destOrd="0" presId="urn:microsoft.com/office/officeart/2005/8/layout/vList2"/>
    <dgm:cxn modelId="{900FE46A-5CF7-4776-8F93-0A956106F07A}" type="presParOf" srcId="{8F6C4E28-7F64-4EA9-8BD6-BC7A6D95C821}" destId="{E86CCE16-4546-4A50-B27C-AA4F718964D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CB2282E-2BB1-4DA1-82CF-CD23E7A8B3C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B8BF85-F834-47F0-81AB-8056D97EE5A3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 rtl="0"/>
          <a:r>
            <a:rPr lang="ru-RU" sz="2000" dirty="0" smtClean="0"/>
            <a:t>6 мероприятий</a:t>
          </a:r>
          <a:endParaRPr lang="ru-RU" sz="2000" dirty="0"/>
        </a:p>
      </dgm:t>
    </dgm:pt>
    <dgm:pt modelId="{B17A99B8-EFB4-4E9C-A387-B9D326D8781B}" type="parTrans" cxnId="{FABB5C7D-D4CB-4022-9DDA-6D5C3B2B7FF6}">
      <dgm:prSet/>
      <dgm:spPr/>
      <dgm:t>
        <a:bodyPr/>
        <a:lstStyle/>
        <a:p>
          <a:endParaRPr lang="ru-RU"/>
        </a:p>
      </dgm:t>
    </dgm:pt>
    <dgm:pt modelId="{6B528FA8-AED1-454C-9FC2-C323398011DF}" type="sibTrans" cxnId="{FABB5C7D-D4CB-4022-9DDA-6D5C3B2B7FF6}">
      <dgm:prSet/>
      <dgm:spPr/>
      <dgm:t>
        <a:bodyPr/>
        <a:lstStyle/>
        <a:p>
          <a:endParaRPr lang="ru-RU"/>
        </a:p>
      </dgm:t>
    </dgm:pt>
    <dgm:pt modelId="{F1D12854-25CE-48CE-94CD-88C470B6DBD7}" type="pres">
      <dgm:prSet presAssocID="{6CB2282E-2BB1-4DA1-82CF-CD23E7A8B3C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F45AFB-8A43-4639-A7A5-524D8C1CCAF5}" type="pres">
      <dgm:prSet presAssocID="{6BB8BF85-F834-47F0-81AB-8056D97EE5A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E784F6-B1B2-4E28-BA5F-5E8AD3FBB1CA}" type="presOf" srcId="{6BB8BF85-F834-47F0-81AB-8056D97EE5A3}" destId="{A9F45AFB-8A43-4639-A7A5-524D8C1CCAF5}" srcOrd="0" destOrd="0" presId="urn:microsoft.com/office/officeart/2005/8/layout/vList2"/>
    <dgm:cxn modelId="{FABB5C7D-D4CB-4022-9DDA-6D5C3B2B7FF6}" srcId="{6CB2282E-2BB1-4DA1-82CF-CD23E7A8B3C6}" destId="{6BB8BF85-F834-47F0-81AB-8056D97EE5A3}" srcOrd="0" destOrd="0" parTransId="{B17A99B8-EFB4-4E9C-A387-B9D326D8781B}" sibTransId="{6B528FA8-AED1-454C-9FC2-C323398011DF}"/>
    <dgm:cxn modelId="{FE0B816C-9ACB-4DEE-B8C4-E549E996E05B}" type="presOf" srcId="{6CB2282E-2BB1-4DA1-82CF-CD23E7A8B3C6}" destId="{F1D12854-25CE-48CE-94CD-88C470B6DBD7}" srcOrd="0" destOrd="0" presId="urn:microsoft.com/office/officeart/2005/8/layout/vList2"/>
    <dgm:cxn modelId="{F21DA998-69FB-4B4C-B3F4-7BCD4D07FC52}" type="presParOf" srcId="{F1D12854-25CE-48CE-94CD-88C470B6DBD7}" destId="{A9F45AFB-8A43-4639-A7A5-524D8C1CCAF5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E67567B-28D2-412B-AEF9-E642C931EF0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7C0D6D-D28E-4379-B328-A3D71726993B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 rtl="0"/>
          <a:r>
            <a:rPr lang="ru-RU" sz="2000" dirty="0" smtClean="0"/>
            <a:t>2 мероприятия</a:t>
          </a:r>
          <a:endParaRPr lang="ru-RU" sz="2000" dirty="0"/>
        </a:p>
      </dgm:t>
    </dgm:pt>
    <dgm:pt modelId="{84073FB1-CF61-4DF1-B76B-DC59C2450D7F}" type="parTrans" cxnId="{251F97DF-8D41-4744-BABA-AB280FE24C0C}">
      <dgm:prSet/>
      <dgm:spPr/>
      <dgm:t>
        <a:bodyPr/>
        <a:lstStyle/>
        <a:p>
          <a:endParaRPr lang="ru-RU"/>
        </a:p>
      </dgm:t>
    </dgm:pt>
    <dgm:pt modelId="{83323336-5172-49C2-8387-95B76E94FD44}" type="sibTrans" cxnId="{251F97DF-8D41-4744-BABA-AB280FE24C0C}">
      <dgm:prSet/>
      <dgm:spPr/>
      <dgm:t>
        <a:bodyPr/>
        <a:lstStyle/>
        <a:p>
          <a:endParaRPr lang="ru-RU"/>
        </a:p>
      </dgm:t>
    </dgm:pt>
    <dgm:pt modelId="{4B83BB0C-79AB-4358-B955-968E85728F2F}" type="pres">
      <dgm:prSet presAssocID="{6E67567B-28D2-412B-AEF9-E642C931EF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D8C05BF-7B53-4D18-B76F-EE1E61CC4CAC}" type="pres">
      <dgm:prSet presAssocID="{837C0D6D-D28E-4379-B328-A3D71726993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1F97DF-8D41-4744-BABA-AB280FE24C0C}" srcId="{6E67567B-28D2-412B-AEF9-E642C931EF0B}" destId="{837C0D6D-D28E-4379-B328-A3D71726993B}" srcOrd="0" destOrd="0" parTransId="{84073FB1-CF61-4DF1-B76B-DC59C2450D7F}" sibTransId="{83323336-5172-49C2-8387-95B76E94FD44}"/>
    <dgm:cxn modelId="{CC9AC952-7942-496C-8900-B7FF28CF1862}" type="presOf" srcId="{837C0D6D-D28E-4379-B328-A3D71726993B}" destId="{BD8C05BF-7B53-4D18-B76F-EE1E61CC4CAC}" srcOrd="0" destOrd="0" presId="urn:microsoft.com/office/officeart/2005/8/layout/vList2"/>
    <dgm:cxn modelId="{F1637ED3-6B95-4CAE-9BD9-615F6A26FD1B}" type="presOf" srcId="{6E67567B-28D2-412B-AEF9-E642C931EF0B}" destId="{4B83BB0C-79AB-4358-B955-968E85728F2F}" srcOrd="0" destOrd="0" presId="urn:microsoft.com/office/officeart/2005/8/layout/vList2"/>
    <dgm:cxn modelId="{69D7D944-5D40-4994-94FC-AC3F0315E936}" type="presParOf" srcId="{4B83BB0C-79AB-4358-B955-968E85728F2F}" destId="{BD8C05BF-7B53-4D18-B76F-EE1E61CC4CA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A5A1A25-3DDD-4376-B3A5-85042606003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CAE68B5-7884-4D80-B99E-0BE17CBCB79B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 rtl="0"/>
          <a:r>
            <a:rPr lang="ru-RU" sz="2000" dirty="0" smtClean="0"/>
            <a:t>15 мероприятий</a:t>
          </a:r>
          <a:endParaRPr lang="ru-RU" sz="2000" dirty="0"/>
        </a:p>
      </dgm:t>
    </dgm:pt>
    <dgm:pt modelId="{E7996F9B-457C-42CE-98BA-FF52B3CAA1E3}" type="parTrans" cxnId="{5945DD13-3870-42D0-A9A8-8571283E0F7C}">
      <dgm:prSet/>
      <dgm:spPr/>
      <dgm:t>
        <a:bodyPr/>
        <a:lstStyle/>
        <a:p>
          <a:endParaRPr lang="ru-RU"/>
        </a:p>
      </dgm:t>
    </dgm:pt>
    <dgm:pt modelId="{AA2F680E-7B16-4326-9DD9-C29CAE881E71}" type="sibTrans" cxnId="{5945DD13-3870-42D0-A9A8-8571283E0F7C}">
      <dgm:prSet/>
      <dgm:spPr/>
      <dgm:t>
        <a:bodyPr/>
        <a:lstStyle/>
        <a:p>
          <a:endParaRPr lang="ru-RU"/>
        </a:p>
      </dgm:t>
    </dgm:pt>
    <dgm:pt modelId="{6D511AA6-2303-49C0-A485-58E2B4439595}" type="pres">
      <dgm:prSet presAssocID="{FA5A1A25-3DDD-4376-B3A5-85042606003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88CFF9-C1EF-479A-B8B2-05DEFFC9344A}" type="pres">
      <dgm:prSet presAssocID="{6CAE68B5-7884-4D80-B99E-0BE17CBCB79B}" presName="parentText" presStyleLbl="node1" presStyleIdx="0" presStyleCnt="1" custLinFactNeighborX="4023" custLinFactNeighborY="84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7C3584-345F-4C36-8518-93DB666E62A5}" type="presOf" srcId="{6CAE68B5-7884-4D80-B99E-0BE17CBCB79B}" destId="{4B88CFF9-C1EF-479A-B8B2-05DEFFC9344A}" srcOrd="0" destOrd="0" presId="urn:microsoft.com/office/officeart/2005/8/layout/vList2"/>
    <dgm:cxn modelId="{5945DD13-3870-42D0-A9A8-8571283E0F7C}" srcId="{FA5A1A25-3DDD-4376-B3A5-850426060038}" destId="{6CAE68B5-7884-4D80-B99E-0BE17CBCB79B}" srcOrd="0" destOrd="0" parTransId="{E7996F9B-457C-42CE-98BA-FF52B3CAA1E3}" sibTransId="{AA2F680E-7B16-4326-9DD9-C29CAE881E71}"/>
    <dgm:cxn modelId="{C0996998-DB42-42F8-BFE0-755D8901B23A}" type="presOf" srcId="{FA5A1A25-3DDD-4376-B3A5-850426060038}" destId="{6D511AA6-2303-49C0-A485-58E2B4439595}" srcOrd="0" destOrd="0" presId="urn:microsoft.com/office/officeart/2005/8/layout/vList2"/>
    <dgm:cxn modelId="{FBE3CCE2-D97F-4673-9130-51C98BDFA0BB}" type="presParOf" srcId="{6D511AA6-2303-49C0-A485-58E2B4439595}" destId="{4B88CFF9-C1EF-479A-B8B2-05DEFFC9344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8E00E41-0814-4CD6-990E-6407DFFA44A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41BF99-21B7-4E8A-A954-A041A5E83A71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 rtl="0"/>
          <a:r>
            <a:rPr lang="ru-RU" sz="2000" dirty="0" smtClean="0"/>
            <a:t>1 мероприятие</a:t>
          </a:r>
          <a:endParaRPr lang="ru-RU" sz="2000" dirty="0"/>
        </a:p>
      </dgm:t>
    </dgm:pt>
    <dgm:pt modelId="{4909A948-7B7F-44B2-81F7-05E52A429EE3}" type="parTrans" cxnId="{F8BE60DA-059E-4C67-A9BD-179CDFBA7F04}">
      <dgm:prSet/>
      <dgm:spPr/>
      <dgm:t>
        <a:bodyPr/>
        <a:lstStyle/>
        <a:p>
          <a:endParaRPr lang="ru-RU"/>
        </a:p>
      </dgm:t>
    </dgm:pt>
    <dgm:pt modelId="{62DFA36C-08F0-4A01-8CFE-7543023D0736}" type="sibTrans" cxnId="{F8BE60DA-059E-4C67-A9BD-179CDFBA7F04}">
      <dgm:prSet/>
      <dgm:spPr/>
      <dgm:t>
        <a:bodyPr/>
        <a:lstStyle/>
        <a:p>
          <a:endParaRPr lang="ru-RU"/>
        </a:p>
      </dgm:t>
    </dgm:pt>
    <dgm:pt modelId="{10BA6D36-D12F-4498-8965-7DECED95B8B1}" type="pres">
      <dgm:prSet presAssocID="{48E00E41-0814-4CD6-990E-6407DFFA44A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7DEF1F2-CA8F-4368-B6A4-CF64002A347B}" type="pres">
      <dgm:prSet presAssocID="{DD41BF99-21B7-4E8A-A954-A041A5E83A7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1C863F3-CF09-45C1-9D17-38CBA0708885}" type="presOf" srcId="{48E00E41-0814-4CD6-990E-6407DFFA44A0}" destId="{10BA6D36-D12F-4498-8965-7DECED95B8B1}" srcOrd="0" destOrd="0" presId="urn:microsoft.com/office/officeart/2005/8/layout/vList2"/>
    <dgm:cxn modelId="{F8BE60DA-059E-4C67-A9BD-179CDFBA7F04}" srcId="{48E00E41-0814-4CD6-990E-6407DFFA44A0}" destId="{DD41BF99-21B7-4E8A-A954-A041A5E83A71}" srcOrd="0" destOrd="0" parTransId="{4909A948-7B7F-44B2-81F7-05E52A429EE3}" sibTransId="{62DFA36C-08F0-4A01-8CFE-7543023D0736}"/>
    <dgm:cxn modelId="{9CB70596-D382-4BD6-93D1-E39DE13C3CD3}" type="presOf" srcId="{DD41BF99-21B7-4E8A-A954-A041A5E83A71}" destId="{A7DEF1F2-CA8F-4368-B6A4-CF64002A347B}" srcOrd="0" destOrd="0" presId="urn:microsoft.com/office/officeart/2005/8/layout/vList2"/>
    <dgm:cxn modelId="{6EE08552-0FA1-4A49-8D4F-BF737153BD18}" type="presParOf" srcId="{10BA6D36-D12F-4498-8965-7DECED95B8B1}" destId="{A7DEF1F2-CA8F-4368-B6A4-CF64002A347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26E628C-9B57-4314-A558-7AD5220279D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C829232-D668-477A-AB41-F95DD813A8C9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 rtl="0"/>
          <a:r>
            <a:rPr lang="ru-RU" sz="1600" dirty="0" smtClean="0"/>
            <a:t>15 </a:t>
          </a:r>
          <a:r>
            <a:rPr lang="ru-RU" sz="2000" dirty="0" smtClean="0"/>
            <a:t>мероприятий</a:t>
          </a:r>
          <a:endParaRPr lang="ru-RU" sz="1600" dirty="0"/>
        </a:p>
      </dgm:t>
    </dgm:pt>
    <dgm:pt modelId="{B853BD00-B7A4-48F7-9907-3DEBBE75780C}" type="parTrans" cxnId="{E8A513B6-1D30-4A71-A69F-B3501C1817EB}">
      <dgm:prSet/>
      <dgm:spPr/>
      <dgm:t>
        <a:bodyPr/>
        <a:lstStyle/>
        <a:p>
          <a:endParaRPr lang="ru-RU"/>
        </a:p>
      </dgm:t>
    </dgm:pt>
    <dgm:pt modelId="{29DA027F-7C73-47EC-B8FA-E5AF90EDF075}" type="sibTrans" cxnId="{E8A513B6-1D30-4A71-A69F-B3501C1817EB}">
      <dgm:prSet/>
      <dgm:spPr/>
      <dgm:t>
        <a:bodyPr/>
        <a:lstStyle/>
        <a:p>
          <a:endParaRPr lang="ru-RU"/>
        </a:p>
      </dgm:t>
    </dgm:pt>
    <dgm:pt modelId="{723988FF-DBAE-48CB-A345-4D02D0B211FE}" type="pres">
      <dgm:prSet presAssocID="{B26E628C-9B57-4314-A558-7AD5220279D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A23722-4C03-4E06-ABC9-69674020CBA8}" type="pres">
      <dgm:prSet presAssocID="{AC829232-D668-477A-AB41-F95DD813A8C9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504B10-190B-4A16-85F7-2C1351B401E9}" type="presOf" srcId="{B26E628C-9B57-4314-A558-7AD5220279D4}" destId="{723988FF-DBAE-48CB-A345-4D02D0B211FE}" srcOrd="0" destOrd="0" presId="urn:microsoft.com/office/officeart/2005/8/layout/vList2"/>
    <dgm:cxn modelId="{E8A513B6-1D30-4A71-A69F-B3501C1817EB}" srcId="{B26E628C-9B57-4314-A558-7AD5220279D4}" destId="{AC829232-D668-477A-AB41-F95DD813A8C9}" srcOrd="0" destOrd="0" parTransId="{B853BD00-B7A4-48F7-9907-3DEBBE75780C}" sibTransId="{29DA027F-7C73-47EC-B8FA-E5AF90EDF075}"/>
    <dgm:cxn modelId="{5E6C1FCC-5838-4BE5-B3DC-C56A1912234F}" type="presOf" srcId="{AC829232-D668-477A-AB41-F95DD813A8C9}" destId="{C0A23722-4C03-4E06-ABC9-69674020CBA8}" srcOrd="0" destOrd="0" presId="urn:microsoft.com/office/officeart/2005/8/layout/vList2"/>
    <dgm:cxn modelId="{D03BB596-518A-4DA5-B1EA-7F59A1688F06}" type="presParOf" srcId="{723988FF-DBAE-48CB-A345-4D02D0B211FE}" destId="{C0A23722-4C03-4E06-ABC9-69674020CBA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4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0C564D4-3D07-4BF7-915C-B3EB6C39F4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B1817AE-EBFD-4B02-BBD1-CFB73BBD0DDF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 rtl="0"/>
          <a:r>
            <a:rPr lang="ru-RU" sz="2000" dirty="0" smtClean="0"/>
            <a:t>1 мероприятие</a:t>
          </a:r>
          <a:endParaRPr lang="ru-RU" sz="2000" dirty="0"/>
        </a:p>
      </dgm:t>
    </dgm:pt>
    <dgm:pt modelId="{979B3DA2-3881-4FB8-A444-B21D05BFD30D}" type="parTrans" cxnId="{DB99B7DC-A09E-4F16-BD94-C612E120052E}">
      <dgm:prSet/>
      <dgm:spPr/>
      <dgm:t>
        <a:bodyPr/>
        <a:lstStyle/>
        <a:p>
          <a:endParaRPr lang="ru-RU"/>
        </a:p>
      </dgm:t>
    </dgm:pt>
    <dgm:pt modelId="{EC94809C-445A-4D19-B9D9-C4EB8943365F}" type="sibTrans" cxnId="{DB99B7DC-A09E-4F16-BD94-C612E120052E}">
      <dgm:prSet/>
      <dgm:spPr/>
      <dgm:t>
        <a:bodyPr/>
        <a:lstStyle/>
        <a:p>
          <a:endParaRPr lang="ru-RU"/>
        </a:p>
      </dgm:t>
    </dgm:pt>
    <dgm:pt modelId="{6ED82D09-C7BB-4B9A-9088-7D53D4272B17}" type="pres">
      <dgm:prSet presAssocID="{30C564D4-3D07-4BF7-915C-B3EB6C39F49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27B77A-E592-432E-ABF1-DA0860D421A6}" type="pres">
      <dgm:prSet presAssocID="{AB1817AE-EBFD-4B02-BBD1-CFB73BBD0DD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99B7DC-A09E-4F16-BD94-C612E120052E}" srcId="{30C564D4-3D07-4BF7-915C-B3EB6C39F49A}" destId="{AB1817AE-EBFD-4B02-BBD1-CFB73BBD0DDF}" srcOrd="0" destOrd="0" parTransId="{979B3DA2-3881-4FB8-A444-B21D05BFD30D}" sibTransId="{EC94809C-445A-4D19-B9D9-C4EB8943365F}"/>
    <dgm:cxn modelId="{85FC9C39-9B94-41CB-903B-E529976BF2A6}" type="presOf" srcId="{AB1817AE-EBFD-4B02-BBD1-CFB73BBD0DDF}" destId="{5B27B77A-E592-432E-ABF1-DA0860D421A6}" srcOrd="0" destOrd="0" presId="urn:microsoft.com/office/officeart/2005/8/layout/vList2"/>
    <dgm:cxn modelId="{0B24A304-BF3B-4B9B-83F8-C65A50F65313}" type="presOf" srcId="{30C564D4-3D07-4BF7-915C-B3EB6C39F49A}" destId="{6ED82D09-C7BB-4B9A-9088-7D53D4272B17}" srcOrd="0" destOrd="0" presId="urn:microsoft.com/office/officeart/2005/8/layout/vList2"/>
    <dgm:cxn modelId="{2ECD505F-0CAC-4231-863D-A761E6F78BC5}" type="presParOf" srcId="{6ED82D09-C7BB-4B9A-9088-7D53D4272B17}" destId="{5B27B77A-E592-432E-ABF1-DA0860D421A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4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70488-F6CE-4C08-9B77-F848F66B1537}">
      <dsp:nvSpPr>
        <dsp:cNvPr id="0" name=""/>
        <dsp:cNvSpPr/>
      </dsp:nvSpPr>
      <dsp:spPr>
        <a:xfrm>
          <a:off x="0" y="144"/>
          <a:ext cx="2149438" cy="416458"/>
        </a:xfrm>
        <a:prstGeom prst="round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5 мероприятий</a:t>
          </a:r>
          <a:endParaRPr lang="ru-RU" sz="2000" kern="1200" dirty="0"/>
        </a:p>
      </dsp:txBody>
      <dsp:txXfrm>
        <a:off x="20330" y="20474"/>
        <a:ext cx="2108778" cy="3757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719EA1-598D-48F9-A6F6-4B42A68CD290}">
      <dsp:nvSpPr>
        <dsp:cNvPr id="0" name=""/>
        <dsp:cNvSpPr/>
      </dsp:nvSpPr>
      <dsp:spPr>
        <a:xfrm>
          <a:off x="0" y="67"/>
          <a:ext cx="2149439" cy="451124"/>
        </a:xfrm>
        <a:prstGeom prst="round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5 мероприятий</a:t>
          </a:r>
          <a:endParaRPr lang="ru-RU" sz="2000" kern="1200" dirty="0"/>
        </a:p>
      </dsp:txBody>
      <dsp:txXfrm>
        <a:off x="22022" y="22089"/>
        <a:ext cx="2105395" cy="4070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6CCE16-4546-4A50-B27C-AA4F718964DD}">
      <dsp:nvSpPr>
        <dsp:cNvPr id="0" name=""/>
        <dsp:cNvSpPr/>
      </dsp:nvSpPr>
      <dsp:spPr>
        <a:xfrm>
          <a:off x="0" y="144"/>
          <a:ext cx="2149434" cy="416458"/>
        </a:xfrm>
        <a:prstGeom prst="roundRect">
          <a:avLst/>
        </a:prstGeom>
        <a:solidFill>
          <a:schemeClr val="accent6">
            <a:lumMod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9 мероприятий</a:t>
          </a:r>
          <a:endParaRPr lang="ru-RU" sz="2000" kern="1200" dirty="0"/>
        </a:p>
      </dsp:txBody>
      <dsp:txXfrm>
        <a:off x="20330" y="20474"/>
        <a:ext cx="2108774" cy="3757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F45AFB-8A43-4639-A7A5-524D8C1CCAF5}">
      <dsp:nvSpPr>
        <dsp:cNvPr id="0" name=""/>
        <dsp:cNvSpPr/>
      </dsp:nvSpPr>
      <dsp:spPr>
        <a:xfrm>
          <a:off x="0" y="144"/>
          <a:ext cx="2149439" cy="416458"/>
        </a:xfrm>
        <a:prstGeom prst="round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6 мероприятий</a:t>
          </a:r>
          <a:endParaRPr lang="ru-RU" sz="2000" kern="1200" dirty="0"/>
        </a:p>
      </dsp:txBody>
      <dsp:txXfrm>
        <a:off x="20330" y="20474"/>
        <a:ext cx="2108779" cy="3757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8C05BF-7B53-4D18-B76F-EE1E61CC4CAC}">
      <dsp:nvSpPr>
        <dsp:cNvPr id="0" name=""/>
        <dsp:cNvSpPr/>
      </dsp:nvSpPr>
      <dsp:spPr>
        <a:xfrm>
          <a:off x="0" y="144"/>
          <a:ext cx="2149435" cy="416458"/>
        </a:xfrm>
        <a:prstGeom prst="round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2 мероприятия</a:t>
          </a:r>
          <a:endParaRPr lang="ru-RU" sz="2000" kern="1200" dirty="0"/>
        </a:p>
      </dsp:txBody>
      <dsp:txXfrm>
        <a:off x="20330" y="20474"/>
        <a:ext cx="2108775" cy="3757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88CFF9-C1EF-479A-B8B2-05DEFFC9344A}">
      <dsp:nvSpPr>
        <dsp:cNvPr id="0" name=""/>
        <dsp:cNvSpPr/>
      </dsp:nvSpPr>
      <dsp:spPr>
        <a:xfrm>
          <a:off x="0" y="288"/>
          <a:ext cx="2149436" cy="416458"/>
        </a:xfrm>
        <a:prstGeom prst="round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15 мероприятий</a:t>
          </a:r>
          <a:endParaRPr lang="ru-RU" sz="2000" kern="1200" dirty="0"/>
        </a:p>
      </dsp:txBody>
      <dsp:txXfrm>
        <a:off x="20330" y="20618"/>
        <a:ext cx="2108776" cy="3757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DEF1F2-CA8F-4368-B6A4-CF64002A347B}">
      <dsp:nvSpPr>
        <dsp:cNvPr id="0" name=""/>
        <dsp:cNvSpPr/>
      </dsp:nvSpPr>
      <dsp:spPr>
        <a:xfrm>
          <a:off x="0" y="144"/>
          <a:ext cx="2149437" cy="416458"/>
        </a:xfrm>
        <a:prstGeom prst="round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1 мероприятие</a:t>
          </a:r>
          <a:endParaRPr lang="ru-RU" sz="2000" kern="1200" dirty="0"/>
        </a:p>
      </dsp:txBody>
      <dsp:txXfrm>
        <a:off x="20330" y="20474"/>
        <a:ext cx="2108777" cy="37579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A23722-4C03-4E06-ABC9-69674020CBA8}">
      <dsp:nvSpPr>
        <dsp:cNvPr id="0" name=""/>
        <dsp:cNvSpPr/>
      </dsp:nvSpPr>
      <dsp:spPr>
        <a:xfrm>
          <a:off x="0" y="184"/>
          <a:ext cx="2149438" cy="416378"/>
        </a:xfrm>
        <a:prstGeom prst="round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15 </a:t>
          </a:r>
          <a:r>
            <a:rPr lang="ru-RU" sz="2000" kern="1200" dirty="0" smtClean="0"/>
            <a:t>мероприятий</a:t>
          </a:r>
          <a:endParaRPr lang="ru-RU" sz="1600" kern="1200" dirty="0"/>
        </a:p>
      </dsp:txBody>
      <dsp:txXfrm>
        <a:off x="20326" y="20510"/>
        <a:ext cx="2108786" cy="37572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27B77A-E592-432E-ABF1-DA0860D421A6}">
      <dsp:nvSpPr>
        <dsp:cNvPr id="0" name=""/>
        <dsp:cNvSpPr/>
      </dsp:nvSpPr>
      <dsp:spPr>
        <a:xfrm>
          <a:off x="0" y="144"/>
          <a:ext cx="2149440" cy="416458"/>
        </a:xfrm>
        <a:prstGeom prst="round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1 мероприятие</a:t>
          </a:r>
          <a:endParaRPr lang="ru-RU" sz="2000" kern="1200" dirty="0"/>
        </a:p>
      </dsp:txBody>
      <dsp:txXfrm>
        <a:off x="20330" y="20474"/>
        <a:ext cx="2108780" cy="3757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0.19492</cdr:x>
      <cdr:y>0.87156</cdr:y>
    </cdr:from>
    <cdr:to>
      <cdr:x>0.27861</cdr:x>
      <cdr:y>0.88841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101932" y="4915640"/>
          <a:ext cx="902524" cy="95003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6">
            <a:lumMod val="50000"/>
          </a:schemeClr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C593-C324-427F-BD08-7F90BF832DCB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8A7F-CAF2-43CF-9258-BD0ADF733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47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C593-C324-427F-BD08-7F90BF832DCB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8A7F-CAF2-43CF-9258-BD0ADF733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10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C593-C324-427F-BD08-7F90BF832DCB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8A7F-CAF2-43CF-9258-BD0ADF733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455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C593-C324-427F-BD08-7F90BF832DCB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8A7F-CAF2-43CF-9258-BD0ADF733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75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C593-C324-427F-BD08-7F90BF832DCB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8A7F-CAF2-43CF-9258-BD0ADF733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295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C593-C324-427F-BD08-7F90BF832DCB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8A7F-CAF2-43CF-9258-BD0ADF733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986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C593-C324-427F-BD08-7F90BF832DCB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8A7F-CAF2-43CF-9258-BD0ADF733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228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C593-C324-427F-BD08-7F90BF832DCB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8A7F-CAF2-43CF-9258-BD0ADF733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25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C593-C324-427F-BD08-7F90BF832DCB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8A7F-CAF2-43CF-9258-BD0ADF733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643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C593-C324-427F-BD08-7F90BF832DCB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8A7F-CAF2-43CF-9258-BD0ADF733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36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DC593-C324-427F-BD08-7F90BF832DCB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8A7F-CAF2-43CF-9258-BD0ADF733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89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DC593-C324-427F-BD08-7F90BF832DCB}" type="datetimeFigureOut">
              <a:rPr lang="ru-RU" smtClean="0"/>
              <a:t>05.04.2023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08A7F-CAF2-43CF-9258-BD0ADF7336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79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26" Type="http://schemas.microsoft.com/office/2007/relationships/diagramDrawing" Target="../diagrams/drawing5.xml"/><Relationship Id="rId39" Type="http://schemas.openxmlformats.org/officeDocument/2006/relationships/diagramQuickStyle" Target="../diagrams/quickStyle8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34" Type="http://schemas.openxmlformats.org/officeDocument/2006/relationships/diagramQuickStyle" Target="../diagrams/quickStyle7.xml"/><Relationship Id="rId42" Type="http://schemas.openxmlformats.org/officeDocument/2006/relationships/diagramData" Target="../diagrams/data9.xml"/><Relationship Id="rId47" Type="http://schemas.openxmlformats.org/officeDocument/2006/relationships/diagramData" Target="../diagrams/data10.xml"/><Relationship Id="rId50" Type="http://schemas.openxmlformats.org/officeDocument/2006/relationships/diagramColors" Target="../diagrams/colors10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5" Type="http://schemas.openxmlformats.org/officeDocument/2006/relationships/diagramColors" Target="../diagrams/colors5.xml"/><Relationship Id="rId33" Type="http://schemas.openxmlformats.org/officeDocument/2006/relationships/diagramLayout" Target="../diagrams/layout7.xml"/><Relationship Id="rId38" Type="http://schemas.openxmlformats.org/officeDocument/2006/relationships/diagramLayout" Target="../diagrams/layout8.xml"/><Relationship Id="rId46" Type="http://schemas.microsoft.com/office/2007/relationships/diagramDrawing" Target="../diagrams/drawing9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29" Type="http://schemas.openxmlformats.org/officeDocument/2006/relationships/diagramQuickStyle" Target="../diagrams/quickStyle6.xml"/><Relationship Id="rId41" Type="http://schemas.microsoft.com/office/2007/relationships/diagramDrawing" Target="../diagrams/drawing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24" Type="http://schemas.openxmlformats.org/officeDocument/2006/relationships/diagramQuickStyle" Target="../diagrams/quickStyle5.xml"/><Relationship Id="rId32" Type="http://schemas.openxmlformats.org/officeDocument/2006/relationships/diagramData" Target="../diagrams/data7.xml"/><Relationship Id="rId37" Type="http://schemas.openxmlformats.org/officeDocument/2006/relationships/diagramData" Target="../diagrams/data8.xml"/><Relationship Id="rId40" Type="http://schemas.openxmlformats.org/officeDocument/2006/relationships/diagramColors" Target="../diagrams/colors8.xml"/><Relationship Id="rId45" Type="http://schemas.openxmlformats.org/officeDocument/2006/relationships/diagramColors" Target="../diagrams/colors9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23" Type="http://schemas.openxmlformats.org/officeDocument/2006/relationships/diagramLayout" Target="../diagrams/layout5.xml"/><Relationship Id="rId28" Type="http://schemas.openxmlformats.org/officeDocument/2006/relationships/diagramLayout" Target="../diagrams/layout6.xml"/><Relationship Id="rId36" Type="http://schemas.microsoft.com/office/2007/relationships/diagramDrawing" Target="../diagrams/drawing7.xml"/><Relationship Id="rId49" Type="http://schemas.openxmlformats.org/officeDocument/2006/relationships/diagramQuickStyle" Target="../diagrams/quickStyle10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31" Type="http://schemas.microsoft.com/office/2007/relationships/diagramDrawing" Target="../diagrams/drawing6.xml"/><Relationship Id="rId44" Type="http://schemas.openxmlformats.org/officeDocument/2006/relationships/diagramQuickStyle" Target="../diagrams/quickStyle9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diagramData" Target="../diagrams/data5.xml"/><Relationship Id="rId27" Type="http://schemas.openxmlformats.org/officeDocument/2006/relationships/diagramData" Target="../diagrams/data6.xml"/><Relationship Id="rId30" Type="http://schemas.openxmlformats.org/officeDocument/2006/relationships/diagramColors" Target="../diagrams/colors6.xml"/><Relationship Id="rId35" Type="http://schemas.openxmlformats.org/officeDocument/2006/relationships/diagramColors" Target="../diagrams/colors7.xml"/><Relationship Id="rId43" Type="http://schemas.openxmlformats.org/officeDocument/2006/relationships/diagramLayout" Target="../diagrams/layout9.xml"/><Relationship Id="rId48" Type="http://schemas.openxmlformats.org/officeDocument/2006/relationships/diagramLayout" Target="../diagrams/layout10.xml"/><Relationship Id="rId8" Type="http://schemas.openxmlformats.org/officeDocument/2006/relationships/diagramLayout" Target="../diagrams/layout2.xml"/><Relationship Id="rId51" Type="http://schemas.microsoft.com/office/2007/relationships/diagramDrawing" Target="../diagrams/drawing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0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961901"/>
            <a:ext cx="12192000" cy="1876302"/>
          </a:xfrm>
          <a:prstGeom prst="rect">
            <a:avLst/>
          </a:prstGeom>
          <a:solidFill>
            <a:schemeClr val="accent5">
              <a:lumMod val="40000"/>
              <a:lumOff val="60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3075709"/>
            <a:ext cx="12192000" cy="2363190"/>
          </a:xfrm>
          <a:prstGeom prst="rect">
            <a:avLst/>
          </a:prstGeom>
          <a:solidFill>
            <a:schemeClr val="bg1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745" y="2904647"/>
            <a:ext cx="10839946" cy="27242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Реализация комплексной программы за 2022 год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«</a:t>
            </a:r>
            <a:r>
              <a:rPr lang="ru-RU" b="1" dirty="0"/>
              <a:t>Развитие городского округа Верхняя </a:t>
            </a:r>
            <a:r>
              <a:rPr lang="ru-RU" b="1" dirty="0" smtClean="0"/>
              <a:t>Пышма</a:t>
            </a:r>
            <a:r>
              <a:rPr lang="ru-RU" b="1" dirty="0"/>
              <a:t> на 2017 </a:t>
            </a:r>
            <a:r>
              <a:rPr lang="ru-RU" b="1" dirty="0" smtClean="0"/>
              <a:t>–2024 </a:t>
            </a:r>
            <a:r>
              <a:rPr lang="ru-RU" b="1" dirty="0"/>
              <a:t>годы</a:t>
            </a:r>
            <a:r>
              <a:rPr lang="ru-RU" b="1" dirty="0" smtClean="0"/>
              <a:t>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5553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ашивка 7"/>
          <p:cNvSpPr/>
          <p:nvPr/>
        </p:nvSpPr>
        <p:spPr>
          <a:xfrm>
            <a:off x="7346140" y="1971337"/>
            <a:ext cx="1749031" cy="4493269"/>
          </a:xfrm>
          <a:prstGeom prst="chevron">
            <a:avLst/>
          </a:prstGeom>
          <a:solidFill>
            <a:schemeClr val="accent1">
              <a:alpha val="54000"/>
            </a:schemeClr>
          </a:solidFill>
          <a:ln>
            <a:solidFill>
              <a:schemeClr val="accent1">
                <a:shade val="50000"/>
                <a:alpha val="5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505" y="281587"/>
            <a:ext cx="11686308" cy="1325563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+mn-lt"/>
              </a:rPr>
              <a:t>По итогам 2022 года реализация Комплексной программы </a:t>
            </a:r>
            <a:br>
              <a:rPr lang="ru-RU" sz="2400" dirty="0" smtClean="0">
                <a:latin typeface="+mn-lt"/>
              </a:rPr>
            </a:br>
            <a:r>
              <a:rPr lang="ru-RU" sz="2400" dirty="0" smtClean="0">
                <a:latin typeface="+mn-lt"/>
              </a:rPr>
              <a:t>«</a:t>
            </a:r>
            <a:r>
              <a:rPr lang="ru-RU" sz="2400" dirty="0">
                <a:latin typeface="+mn-lt"/>
              </a:rPr>
              <a:t>Развитие городского округа Верхняя </a:t>
            </a:r>
            <a:r>
              <a:rPr lang="ru-RU" sz="2400" dirty="0" smtClean="0">
                <a:latin typeface="+mn-lt"/>
              </a:rPr>
              <a:t>Пышма на 2017 – 2024 годы», утвержденной </a:t>
            </a:r>
            <a:r>
              <a:rPr lang="ru-RU" sz="2400" dirty="0">
                <a:latin typeface="+mn-lt"/>
              </a:rPr>
              <a:t>постановлением Правительства Свердловской области от 14.09.2017 № 677-ПП</a:t>
            </a:r>
            <a:r>
              <a:rPr lang="ru-RU" sz="2400" dirty="0" smtClean="0">
                <a:latin typeface="+mn-lt"/>
              </a:rPr>
              <a:t>, проводилась по следующим направлениям:</a:t>
            </a:r>
            <a:endParaRPr lang="ru-RU" sz="2400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1156791"/>
              </p:ext>
            </p:extLst>
          </p:nvPr>
        </p:nvGraphicFramePr>
        <p:xfrm>
          <a:off x="2125979" y="1876759"/>
          <a:ext cx="6094677" cy="4679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0" name="Группа 39"/>
          <p:cNvGrpSpPr/>
          <p:nvPr/>
        </p:nvGrpSpPr>
        <p:grpSpPr>
          <a:xfrm>
            <a:off x="9679373" y="1946818"/>
            <a:ext cx="2149440" cy="4594914"/>
            <a:chOff x="8645230" y="1986564"/>
            <a:chExt cx="2149440" cy="4411476"/>
          </a:xfrm>
        </p:grpSpPr>
        <p:graphicFrame>
          <p:nvGraphicFramePr>
            <p:cNvPr id="31" name="Схема 30"/>
            <p:cNvGraphicFramePr/>
            <p:nvPr>
              <p:extLst>
                <p:ext uri="{D42A27DB-BD31-4B8C-83A1-F6EECF244321}">
                  <p14:modId xmlns:p14="http://schemas.microsoft.com/office/powerpoint/2010/main" val="446889334"/>
                </p:ext>
              </p:extLst>
            </p:nvPr>
          </p:nvGraphicFramePr>
          <p:xfrm>
            <a:off x="8645231" y="1986564"/>
            <a:ext cx="2149439" cy="43324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7" r:lo="rId8" r:qs="rId9" r:cs="rId10"/>
            </a:graphicData>
          </a:graphic>
        </p:graphicFrame>
        <p:graphicFrame>
          <p:nvGraphicFramePr>
            <p:cNvPr id="32" name="Схема 31"/>
            <p:cNvGraphicFramePr/>
            <p:nvPr>
              <p:extLst>
                <p:ext uri="{D42A27DB-BD31-4B8C-83A1-F6EECF244321}">
                  <p14:modId xmlns:p14="http://schemas.microsoft.com/office/powerpoint/2010/main" val="1411230007"/>
                </p:ext>
              </p:extLst>
            </p:nvPr>
          </p:nvGraphicFramePr>
          <p:xfrm>
            <a:off x="8645236" y="2539763"/>
            <a:ext cx="2149434" cy="40011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2" r:lo="rId13" r:qs="rId14" r:cs="rId15"/>
            </a:graphicData>
          </a:graphic>
        </p:graphicFrame>
        <p:graphicFrame>
          <p:nvGraphicFramePr>
            <p:cNvPr id="33" name="Схема 32"/>
            <p:cNvGraphicFramePr/>
            <p:nvPr>
              <p:extLst>
                <p:ext uri="{D42A27DB-BD31-4B8C-83A1-F6EECF244321}">
                  <p14:modId xmlns:p14="http://schemas.microsoft.com/office/powerpoint/2010/main" val="102374227"/>
                </p:ext>
              </p:extLst>
            </p:nvPr>
          </p:nvGraphicFramePr>
          <p:xfrm>
            <a:off x="8645231" y="3018160"/>
            <a:ext cx="2149439" cy="40011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17" r:lo="rId18" r:qs="rId19" r:cs="rId20"/>
            </a:graphicData>
          </a:graphic>
        </p:graphicFrame>
        <p:graphicFrame>
          <p:nvGraphicFramePr>
            <p:cNvPr id="34" name="Схема 33"/>
            <p:cNvGraphicFramePr/>
            <p:nvPr>
              <p:extLst>
                <p:ext uri="{D42A27DB-BD31-4B8C-83A1-F6EECF244321}">
                  <p14:modId xmlns:p14="http://schemas.microsoft.com/office/powerpoint/2010/main" val="4151954388"/>
                </p:ext>
              </p:extLst>
            </p:nvPr>
          </p:nvGraphicFramePr>
          <p:xfrm>
            <a:off x="8645235" y="3512925"/>
            <a:ext cx="2149435" cy="40011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2" r:lo="rId23" r:qs="rId24" r:cs="rId25"/>
            </a:graphicData>
          </a:graphic>
        </p:graphicFrame>
        <p:graphicFrame>
          <p:nvGraphicFramePr>
            <p:cNvPr id="35" name="Схема 34"/>
            <p:cNvGraphicFramePr/>
            <p:nvPr>
              <p:extLst>
                <p:ext uri="{D42A27DB-BD31-4B8C-83A1-F6EECF244321}">
                  <p14:modId xmlns:p14="http://schemas.microsoft.com/office/powerpoint/2010/main" val="3410439137"/>
                </p:ext>
              </p:extLst>
            </p:nvPr>
          </p:nvGraphicFramePr>
          <p:xfrm>
            <a:off x="8645234" y="4017219"/>
            <a:ext cx="2149436" cy="40011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7" r:lo="rId28" r:qs="rId29" r:cs="rId30"/>
            </a:graphicData>
          </a:graphic>
        </p:graphicFrame>
        <p:graphicFrame>
          <p:nvGraphicFramePr>
            <p:cNvPr id="36" name="Схема 35"/>
            <p:cNvGraphicFramePr/>
            <p:nvPr>
              <p:extLst>
                <p:ext uri="{D42A27DB-BD31-4B8C-83A1-F6EECF244321}">
                  <p14:modId xmlns:p14="http://schemas.microsoft.com/office/powerpoint/2010/main" val="1610565768"/>
                </p:ext>
              </p:extLst>
            </p:nvPr>
          </p:nvGraphicFramePr>
          <p:xfrm>
            <a:off x="8645233" y="4521513"/>
            <a:ext cx="2149437" cy="40011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2" r:lo="rId33" r:qs="rId34" r:cs="rId35"/>
            </a:graphicData>
          </a:graphic>
        </p:graphicFrame>
        <p:graphicFrame>
          <p:nvGraphicFramePr>
            <p:cNvPr id="37" name="Схема 36"/>
            <p:cNvGraphicFramePr/>
            <p:nvPr>
              <p:extLst>
                <p:ext uri="{D42A27DB-BD31-4B8C-83A1-F6EECF244321}">
                  <p14:modId xmlns:p14="http://schemas.microsoft.com/office/powerpoint/2010/main" val="4049393633"/>
                </p:ext>
              </p:extLst>
            </p:nvPr>
          </p:nvGraphicFramePr>
          <p:xfrm>
            <a:off x="8645232" y="5008400"/>
            <a:ext cx="2149438" cy="40011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7" r:lo="rId38" r:qs="rId39" r:cs="rId40"/>
            </a:graphicData>
          </a:graphic>
        </p:graphicFrame>
        <p:graphicFrame>
          <p:nvGraphicFramePr>
            <p:cNvPr id="38" name="Схема 37"/>
            <p:cNvGraphicFramePr/>
            <p:nvPr>
              <p:extLst>
                <p:ext uri="{D42A27DB-BD31-4B8C-83A1-F6EECF244321}">
                  <p14:modId xmlns:p14="http://schemas.microsoft.com/office/powerpoint/2010/main" val="3545458581"/>
                </p:ext>
              </p:extLst>
            </p:nvPr>
          </p:nvGraphicFramePr>
          <p:xfrm>
            <a:off x="8645230" y="5495287"/>
            <a:ext cx="2149440" cy="40011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42" r:lo="rId43" r:qs="rId44" r:cs="rId45"/>
            </a:graphicData>
          </a:graphic>
        </p:graphicFrame>
        <p:graphicFrame>
          <p:nvGraphicFramePr>
            <p:cNvPr id="39" name="Схема 38"/>
            <p:cNvGraphicFramePr/>
            <p:nvPr>
              <p:extLst>
                <p:ext uri="{D42A27DB-BD31-4B8C-83A1-F6EECF244321}">
                  <p14:modId xmlns:p14="http://schemas.microsoft.com/office/powerpoint/2010/main" val="681738214"/>
                </p:ext>
              </p:extLst>
            </p:nvPr>
          </p:nvGraphicFramePr>
          <p:xfrm>
            <a:off x="8645232" y="5997930"/>
            <a:ext cx="2149438" cy="40011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47" r:lo="rId48" r:qs="rId49" r:cs="rId50"/>
            </a:graphicData>
          </a:graphic>
        </p:graphicFrame>
      </p:grpSp>
      <p:sp>
        <p:nvSpPr>
          <p:cNvPr id="5" name="Левая фигурная скобка 4"/>
          <p:cNvSpPr/>
          <p:nvPr/>
        </p:nvSpPr>
        <p:spPr>
          <a:xfrm>
            <a:off x="1246909" y="1874280"/>
            <a:ext cx="594618" cy="4702608"/>
          </a:xfrm>
          <a:prstGeom prst="leftBrace">
            <a:avLst>
              <a:gd name="adj1" fmla="val 90859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362670" y="1971337"/>
            <a:ext cx="738664" cy="45728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vert270" wrap="square" rtlCol="0">
            <a:spAutoFit/>
          </a:bodyPr>
          <a:lstStyle/>
          <a:p>
            <a:pPr algn="ctr"/>
            <a:r>
              <a:rPr lang="ru-RU" b="1" dirty="0" smtClean="0"/>
              <a:t>«Развитие </a:t>
            </a:r>
            <a:r>
              <a:rPr lang="ru-RU" b="1" dirty="0"/>
              <a:t>городского округа Верхняя Пышма на 2017 – 2024 </a:t>
            </a:r>
            <a:r>
              <a:rPr lang="ru-RU" b="1" dirty="0" smtClean="0"/>
              <a:t>годы»</a:t>
            </a:r>
            <a:endParaRPr lang="ru-RU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8672269" y="2172447"/>
            <a:ext cx="881149" cy="0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8654595" y="2731393"/>
            <a:ext cx="881149" cy="0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8654596" y="4225584"/>
            <a:ext cx="881149" cy="0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8672269" y="3761701"/>
            <a:ext cx="881149" cy="0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8672269" y="3229683"/>
            <a:ext cx="881149" cy="0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8654594" y="4795548"/>
            <a:ext cx="881149" cy="0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8654593" y="5313819"/>
            <a:ext cx="881149" cy="0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8672269" y="6333358"/>
            <a:ext cx="881149" cy="0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/>
          <p:nvPr/>
        </p:nvCxnSpPr>
        <p:spPr>
          <a:xfrm>
            <a:off x="8680578" y="5837577"/>
            <a:ext cx="881149" cy="0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171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010" y="190006"/>
            <a:ext cx="11661569" cy="6258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smtClean="0">
                <a:ea typeface="Liberation Serif" panose="02020603050405020304" pitchFamily="18" charset="0"/>
                <a:cs typeface="Liberation Serif" panose="02020603050405020304" pitchFamily="18" charset="0"/>
              </a:rPr>
              <a:t>Плановый </a:t>
            </a:r>
            <a:r>
              <a:rPr lang="ru-RU" sz="2400" dirty="0">
                <a:ea typeface="Liberation Serif" panose="02020603050405020304" pitchFamily="18" charset="0"/>
                <a:cs typeface="Liberation Serif" panose="02020603050405020304" pitchFamily="18" charset="0"/>
              </a:rPr>
              <a:t>объем </a:t>
            </a:r>
            <a:r>
              <a:rPr lang="ru-RU" sz="2400" dirty="0" smtClean="0">
                <a:ea typeface="Liberation Serif" panose="02020603050405020304" pitchFamily="18" charset="0"/>
                <a:cs typeface="Liberation Serif" panose="02020603050405020304" pitchFamily="18" charset="0"/>
              </a:rPr>
              <a:t>финансирования </a:t>
            </a:r>
            <a:r>
              <a:rPr lang="ru-RU" sz="2400" dirty="0">
                <a:ea typeface="Liberation Serif" panose="02020603050405020304" pitchFamily="18" charset="0"/>
                <a:cs typeface="Liberation Serif" panose="02020603050405020304" pitchFamily="18" charset="0"/>
              </a:rPr>
              <a:t>на реализацию мероприятий </a:t>
            </a:r>
            <a:r>
              <a:rPr lang="ru-RU" sz="2400" dirty="0" smtClean="0">
                <a:ea typeface="Liberation Serif" panose="02020603050405020304" pitchFamily="18" charset="0"/>
                <a:cs typeface="Liberation Serif" panose="02020603050405020304" pitchFamily="18" charset="0"/>
              </a:rPr>
              <a:t>Комплексной программы </a:t>
            </a:r>
            <a:r>
              <a:rPr lang="ru-RU" sz="2400" dirty="0">
                <a:ea typeface="Liberation Serif" panose="02020603050405020304" pitchFamily="18" charset="0"/>
                <a:cs typeface="Liberation Serif" panose="02020603050405020304" pitchFamily="18" charset="0"/>
              </a:rPr>
              <a:t>в 2022 </a:t>
            </a:r>
            <a:r>
              <a:rPr lang="ru-RU" sz="2400" dirty="0" smtClean="0">
                <a:ea typeface="Liberation Serif" panose="02020603050405020304" pitchFamily="18" charset="0"/>
                <a:cs typeface="Liberation Serif" panose="02020603050405020304" pitchFamily="18" charset="0"/>
              </a:rPr>
              <a:t>году, а также фактически достигнутые значения финансирования, в </a:t>
            </a:r>
            <a:r>
              <a:rPr lang="ru-RU" sz="2400" dirty="0">
                <a:ea typeface="Liberation Serif" panose="02020603050405020304" pitchFamily="18" charset="0"/>
                <a:cs typeface="Liberation Serif" panose="02020603050405020304" pitchFamily="18" charset="0"/>
              </a:rPr>
              <a:t>том числе по источникам </a:t>
            </a:r>
            <a:r>
              <a:rPr lang="ru-RU" sz="2400" dirty="0" smtClean="0">
                <a:ea typeface="Liberation Serif" panose="02020603050405020304" pitchFamily="18" charset="0"/>
                <a:cs typeface="Liberation Serif" panose="02020603050405020304" pitchFamily="18" charset="0"/>
              </a:rPr>
              <a:t>финансирования, представлены в таблице</a:t>
            </a:r>
          </a:p>
          <a:p>
            <a:pPr marL="0" indent="0" algn="ctr">
              <a:buNone/>
            </a:pPr>
            <a:endParaRPr lang="ru-RU" sz="2400" dirty="0"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0" indent="0" algn="ctr">
              <a:buNone/>
            </a:pPr>
            <a:endParaRPr lang="ru-RU" sz="22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0" indent="0" algn="ctr">
              <a:buNone/>
            </a:pPr>
            <a:endParaRPr lang="ru-RU" sz="22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0" indent="0" algn="ctr">
              <a:buNone/>
            </a:pPr>
            <a:endParaRPr lang="ru-RU" sz="22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0" indent="0" algn="ctr">
              <a:buNone/>
            </a:pPr>
            <a:endParaRPr lang="ru-RU" sz="22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0" indent="0" algn="ctr">
              <a:buNone/>
            </a:pPr>
            <a:endParaRPr lang="ru-RU" sz="22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504956"/>
              </p:ext>
            </p:extLst>
          </p:nvPr>
        </p:nvGraphicFramePr>
        <p:xfrm>
          <a:off x="409895" y="1349316"/>
          <a:ext cx="11524806" cy="2494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79570"/>
                <a:gridCol w="3053450"/>
                <a:gridCol w="2953832"/>
                <a:gridCol w="2637954"/>
              </a:tblGrid>
              <a:tr h="592578"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Источники</a:t>
                      </a:r>
                      <a:r>
                        <a:rPr lang="ru-RU" baseline="0" dirty="0" smtClean="0"/>
                        <a:t> финансирования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Плановые значения, тыс. руб.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Фактические</a:t>
                      </a:r>
                      <a:r>
                        <a:rPr lang="ru-RU" baseline="0" dirty="0" smtClean="0"/>
                        <a:t> значения, тыс. руб.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Процент выполнения плана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Всего, из них: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5 115 605,1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4 318 978,8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84,4 %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федеральный 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168 744,9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8 862,7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5,3 %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областной 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616 346,6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571 250,5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92,7 %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местный</a:t>
                      </a:r>
                      <a:r>
                        <a:rPr lang="ru-RU" baseline="0" dirty="0" smtClean="0"/>
                        <a:t> бюджет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993 237,2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566 505,1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57,0 %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внебюджетные</a:t>
                      </a:r>
                      <a:r>
                        <a:rPr lang="ru-RU" baseline="0" dirty="0" smtClean="0"/>
                        <a:t> источники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3 337 276,4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3 172</a:t>
                      </a:r>
                      <a:r>
                        <a:rPr lang="ru-RU" baseline="0" dirty="0" smtClean="0"/>
                        <a:t> 360,5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95,1 %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349285621"/>
              </p:ext>
            </p:extLst>
          </p:nvPr>
        </p:nvGraphicFramePr>
        <p:xfrm>
          <a:off x="1294410" y="3843596"/>
          <a:ext cx="9768642" cy="3014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6048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6537839"/>
              </p:ext>
            </p:extLst>
          </p:nvPr>
        </p:nvGraphicFramePr>
        <p:xfrm>
          <a:off x="0" y="-213755"/>
          <a:ext cx="12192000" cy="6258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24839" y="5772201"/>
            <a:ext cx="104677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*Средства федерального, областного и местного бюджетов освоены не в полном объеме в связи с тем, что: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 smtClean="0"/>
              <a:t> часть  реализуемых объектов капитального строительства имеют переходящие сроки окончания работ на будущие периоды;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 smtClean="0"/>
              <a:t>плановые значения установлены постановлением Правительства </a:t>
            </a:r>
            <a:r>
              <a:rPr lang="ru-RU" sz="1400" smtClean="0"/>
              <a:t>Свердловской </a:t>
            </a:r>
            <a:r>
              <a:rPr lang="ru-RU" sz="1400" smtClean="0"/>
              <a:t>области </a:t>
            </a:r>
            <a:r>
              <a:rPr lang="ru-RU" sz="1400" dirty="0" smtClean="0"/>
              <a:t>и </a:t>
            </a:r>
            <a:r>
              <a:rPr lang="ru-RU" sz="1400" dirty="0"/>
              <a:t>внесение </a:t>
            </a:r>
            <a:r>
              <a:rPr lang="ru-RU" sz="1400" dirty="0" smtClean="0"/>
              <a:t>необходимых изменений в них требует </a:t>
            </a:r>
            <a:r>
              <a:rPr lang="ru-RU" sz="1400" smtClean="0"/>
              <a:t>длительного согласования.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20869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3783179" y="4004773"/>
            <a:ext cx="8183405" cy="263353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845" y="1197576"/>
            <a:ext cx="7348669" cy="2273542"/>
          </a:xfrm>
        </p:spPr>
        <p:txBody>
          <a:bodyPr>
            <a:normAutofit lnSpcReduction="10000"/>
          </a:bodyPr>
          <a:lstStyle/>
          <a:p>
            <a:pPr algn="just" defTabSz="457200">
              <a:buFont typeface="Wingdings" panose="05000000000000000000" pitchFamily="2" charset="2"/>
              <a:buChar char="Ø"/>
            </a:pPr>
            <a:r>
              <a:rPr lang="ru-RU" sz="1800" dirty="0" smtClean="0"/>
              <a:t>в </a:t>
            </a:r>
            <a:r>
              <a:rPr lang="ru-RU" sz="1800" dirty="0"/>
              <a:t>рамках реализации </a:t>
            </a:r>
            <a:r>
              <a:rPr lang="ru-RU" sz="1800" dirty="0" smtClean="0"/>
              <a:t>национального </a:t>
            </a:r>
            <a:r>
              <a:rPr lang="ru-RU" sz="1800" dirty="0"/>
              <a:t>проекта </a:t>
            </a:r>
            <a:r>
              <a:rPr lang="ru-RU" sz="1800" b="1" i="1" dirty="0"/>
              <a:t>«Демография»</a:t>
            </a:r>
            <a:r>
              <a:rPr lang="ru-RU" sz="1800" dirty="0"/>
              <a:t> на территории городского округа Верхняя </a:t>
            </a:r>
            <a:r>
              <a:rPr lang="ru-RU" sz="1800" dirty="0" smtClean="0"/>
              <a:t>Пышма завершено </a:t>
            </a:r>
            <a:r>
              <a:rPr lang="ru-RU" sz="1800" dirty="0"/>
              <a:t>строительство </a:t>
            </a:r>
            <a:r>
              <a:rPr lang="ru-RU" sz="1800" dirty="0" smtClean="0"/>
              <a:t>спортивного объекта </a:t>
            </a:r>
            <a:r>
              <a:rPr lang="ru-RU" sz="1800" dirty="0"/>
              <a:t>«Дворец самбо и единоборств» общей площадью 8 797,8 квадратных метров на 1000 посетителей, </a:t>
            </a:r>
            <a:r>
              <a:rPr lang="ru-RU" sz="1800" dirty="0" smtClean="0"/>
              <a:t>финансирование </a:t>
            </a:r>
            <a:r>
              <a:rPr lang="ru-RU" sz="1800" dirty="0"/>
              <a:t>составило 59,4 млн. руб</a:t>
            </a:r>
            <a:r>
              <a:rPr lang="ru-RU" sz="1800" dirty="0" smtClean="0"/>
              <a:t>.;</a:t>
            </a:r>
          </a:p>
          <a:p>
            <a:pPr algn="just" defTabSz="457200">
              <a:buFont typeface="Wingdings" panose="05000000000000000000" pitchFamily="2" charset="2"/>
              <a:buChar char="Ø"/>
            </a:pPr>
            <a:r>
              <a:rPr lang="ru-RU" sz="1800" dirty="0"/>
              <a:t>в рамках реализации национального проекта </a:t>
            </a:r>
            <a:r>
              <a:rPr lang="ru-RU" sz="1800" b="1" i="1" dirty="0"/>
              <a:t>«Экология» </a:t>
            </a:r>
            <a:r>
              <a:rPr lang="ru-RU" sz="1800" dirty="0" smtClean="0"/>
              <a:t>приобретено </a:t>
            </a:r>
            <a:r>
              <a:rPr lang="ru-RU" sz="1800" dirty="0"/>
              <a:t>и установлено 480 контейнеров для раздельного накопления твердых коммунальных отходов на общую сумму 12,5 млн. руб</a:t>
            </a:r>
            <a:r>
              <a:rPr lang="ru-RU" sz="1800" dirty="0" smtClean="0"/>
              <a:t>.;</a:t>
            </a:r>
            <a:endParaRPr lang="ru-RU" sz="1800" dirty="0"/>
          </a:p>
        </p:txBody>
      </p:sp>
      <p:pic>
        <p:nvPicPr>
          <p:cNvPr id="4" name="Объект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4878" y="1031322"/>
            <a:ext cx="3932871" cy="280719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24394" y="119636"/>
            <a:ext cx="107325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ru-RU" sz="2100" b="1" dirty="0"/>
              <a:t>В </a:t>
            </a:r>
            <a:r>
              <a:rPr lang="ru-RU" sz="2100" b="1" dirty="0" smtClean="0"/>
              <a:t>2022 году в Комплексную </a:t>
            </a:r>
            <a:r>
              <a:rPr lang="ru-RU" sz="2100" b="1" dirty="0"/>
              <a:t>программу </a:t>
            </a:r>
            <a:r>
              <a:rPr lang="ru-RU" sz="2100" b="1" dirty="0" smtClean="0"/>
              <a:t>вошли </a:t>
            </a:r>
            <a:r>
              <a:rPr lang="ru-RU" sz="2100" b="1" dirty="0"/>
              <a:t>мероприятия, реализующиеся в рамках </a:t>
            </a:r>
            <a:r>
              <a:rPr lang="ru-RU" sz="2100" b="1" dirty="0" smtClean="0"/>
              <a:t>муниципальных компонентов региональных составляющих национальных проектов</a:t>
            </a:r>
            <a:r>
              <a:rPr lang="ru-RU" sz="2100" b="1" dirty="0"/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83178" y="4122670"/>
            <a:ext cx="818340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defTabSz="457200">
              <a:buFont typeface="Wingdings" panose="05000000000000000000" pitchFamily="2" charset="2"/>
              <a:buChar char="Ø"/>
            </a:pPr>
            <a:r>
              <a:rPr lang="ru-RU" dirty="0"/>
              <a:t>в рамках реализации национального проекта </a:t>
            </a:r>
            <a:r>
              <a:rPr lang="ru-RU" b="1" i="1" dirty="0"/>
              <a:t>«Жилье и городская среда</a:t>
            </a:r>
            <a:r>
              <a:rPr lang="ru-RU" b="1" i="1" dirty="0" smtClean="0"/>
              <a:t>»: </a:t>
            </a:r>
          </a:p>
          <a:p>
            <a:pPr marL="342900" indent="-342900" algn="just" defTabSz="457200">
              <a:buFont typeface="Wingdings" panose="05000000000000000000" pitchFamily="2" charset="2"/>
              <a:buChar char="ü"/>
            </a:pPr>
            <a:r>
              <a:rPr lang="ru-RU" dirty="0" smtClean="0"/>
              <a:t>завершен</a:t>
            </a:r>
            <a:r>
              <a:rPr lang="en-US" dirty="0" smtClean="0"/>
              <a:t> II</a:t>
            </a:r>
            <a:r>
              <a:rPr lang="ru-RU" dirty="0" smtClean="0"/>
              <a:t> этап 2 пускового комплекса благоустройства </a:t>
            </a:r>
            <a:r>
              <a:rPr lang="ru-RU" dirty="0" err="1"/>
              <a:t>Верхнепышминского</a:t>
            </a:r>
            <a:r>
              <a:rPr lang="ru-RU" dirty="0"/>
              <a:t> парка культуры и </a:t>
            </a:r>
            <a:r>
              <a:rPr lang="ru-RU" dirty="0" smtClean="0"/>
              <a:t>отдыха в городе Верхняя Пышма «Манин парк», </a:t>
            </a:r>
            <a:r>
              <a:rPr lang="ru-RU" dirty="0"/>
              <a:t>на благоустройство общественной территории в 2022 году реализовано порядка 73 млн. руб. </a:t>
            </a:r>
            <a:r>
              <a:rPr lang="ru-RU" dirty="0" smtClean="0"/>
              <a:t>Данный </a:t>
            </a:r>
            <a:r>
              <a:rPr lang="ru-RU" dirty="0"/>
              <a:t>проект – победитель Всероссийского конкурса лучших проектов создания комфортной городской среды в малых городах и исторических </a:t>
            </a:r>
            <a:r>
              <a:rPr lang="ru-RU" dirty="0" smtClean="0"/>
              <a:t>поселениях;</a:t>
            </a:r>
          </a:p>
          <a:p>
            <a:pPr marL="342900" indent="-342900" algn="just" defTabSz="457200">
              <a:buFont typeface="Wingdings" panose="05000000000000000000" pitchFamily="2" charset="2"/>
              <a:buChar char="ü"/>
            </a:pPr>
            <a:r>
              <a:rPr lang="ru-RU" dirty="0" smtClean="0"/>
              <a:t>общая </a:t>
            </a:r>
            <a:r>
              <a:rPr lang="ru-RU" dirty="0"/>
              <a:t>площадь введенного жилья в городском округе Верхняя Пышма составила 142,5 тыс. кв. </a:t>
            </a:r>
            <a:r>
              <a:rPr lang="ru-RU" dirty="0" smtClean="0"/>
              <a:t>метров</a:t>
            </a:r>
            <a:r>
              <a:rPr lang="ru-RU" dirty="0"/>
              <a:t>.</a:t>
            </a:r>
          </a:p>
          <a:p>
            <a:pPr marL="285750" indent="-285750" algn="just" defTabSz="457200">
              <a:buFont typeface="Wingdings" panose="05000000000000000000" pitchFamily="2" charset="2"/>
              <a:buChar char="Ø"/>
            </a:pP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99" y="4004773"/>
            <a:ext cx="3603299" cy="2508681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66199" y="1031322"/>
            <a:ext cx="7534009" cy="2566901"/>
          </a:xfrm>
          <a:prstGeom prst="roundRect">
            <a:avLst>
              <a:gd name="adj" fmla="val 1220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64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ыгнутая влево стрелка 5"/>
          <p:cNvSpPr/>
          <p:nvPr/>
        </p:nvSpPr>
        <p:spPr>
          <a:xfrm>
            <a:off x="70759" y="1103715"/>
            <a:ext cx="999010" cy="3218028"/>
          </a:xfrm>
          <a:prstGeom prst="curved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03514" y="480476"/>
            <a:ext cx="10450286" cy="904856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0709" y="270123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Значимые объекты, завершенные в 2022 году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70709" y="1825625"/>
            <a:ext cx="10515600" cy="435133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За счет средств бюджета всех уровней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/>
              <a:t>введен в эксплуатацию</a:t>
            </a:r>
            <a:r>
              <a:rPr lang="ru-RU" sz="2000" dirty="0">
                <a:ea typeface="Liberation Serif" panose="02020603050405020304" pitchFamily="18" charset="0"/>
                <a:cs typeface="Liberation Serif" panose="02020603050405020304" pitchFamily="18" charset="0"/>
              </a:rPr>
              <a:t> физкультурно-оздоровительный комплекс по ул. </a:t>
            </a:r>
            <a:r>
              <a:rPr lang="ru-RU" sz="2000" dirty="0" err="1">
                <a:ea typeface="Liberation Serif" panose="02020603050405020304" pitchFamily="18" charset="0"/>
                <a:cs typeface="Liberation Serif" panose="02020603050405020304" pitchFamily="18" charset="0"/>
              </a:rPr>
              <a:t>Кривоусова</a:t>
            </a:r>
            <a:r>
              <a:rPr lang="ru-RU" sz="2000" dirty="0">
                <a:ea typeface="Liberation Serif" panose="02020603050405020304" pitchFamily="18" charset="0"/>
                <a:cs typeface="Liberation Serif" panose="02020603050405020304" pitchFamily="18" charset="0"/>
              </a:rPr>
              <a:t> 53-б</a:t>
            </a:r>
            <a:r>
              <a:rPr lang="ru-RU" sz="2000" dirty="0"/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>
                <a:ea typeface="Liberation Serif" panose="02020603050405020304" pitchFamily="18" charset="0"/>
                <a:cs typeface="Liberation Serif" panose="02020603050405020304" pitchFamily="18" charset="0"/>
              </a:rPr>
              <a:t>завершено строительство моста через р. Черная в п. </a:t>
            </a:r>
            <a:r>
              <a:rPr lang="ru-RU" sz="2000" dirty="0" err="1">
                <a:ea typeface="Liberation Serif" panose="02020603050405020304" pitchFamily="18" charset="0"/>
                <a:cs typeface="Liberation Serif" panose="02020603050405020304" pitchFamily="18" charset="0"/>
              </a:rPr>
              <a:t>Сагра</a:t>
            </a:r>
            <a:r>
              <a:rPr lang="ru-RU" sz="2000" dirty="0">
                <a:ea typeface="Liberation Serif" panose="02020603050405020304" pitchFamily="18" charset="0"/>
                <a:cs typeface="Liberation Serif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>
                <a:ea typeface="Liberation Serif" panose="02020603050405020304" pitchFamily="18" charset="0"/>
                <a:cs typeface="Liberation Serif" panose="02020603050405020304" pitchFamily="18" charset="0"/>
              </a:rPr>
              <a:t>завершена реконструкция автомобильных дорог по ул. Щорса, ул. Октябрьская, </a:t>
            </a:r>
            <a:br>
              <a:rPr lang="ru-RU" sz="2000" dirty="0"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000" dirty="0">
                <a:ea typeface="Liberation Serif" panose="02020603050405020304" pitchFamily="18" charset="0"/>
                <a:cs typeface="Liberation Serif" panose="02020603050405020304" pitchFamily="18" charset="0"/>
              </a:rPr>
              <a:t>ул. </a:t>
            </a:r>
            <a:r>
              <a:rPr lang="ru-RU" sz="2000" dirty="0" err="1">
                <a:ea typeface="Liberation Serif" panose="02020603050405020304" pitchFamily="18" charset="0"/>
                <a:cs typeface="Liberation Serif" panose="02020603050405020304" pitchFamily="18" charset="0"/>
              </a:rPr>
              <a:t>Гальянова</a:t>
            </a:r>
            <a:r>
              <a:rPr lang="ru-RU" sz="2000" dirty="0">
                <a:ea typeface="Liberation Serif" panose="02020603050405020304" pitchFamily="18" charset="0"/>
                <a:cs typeface="Liberation Serif" panose="02020603050405020304" pitchFamily="18" charset="0"/>
              </a:rPr>
              <a:t> общей протяженностью 3,244 км;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>
                <a:ea typeface="Liberation Serif" panose="02020603050405020304" pitchFamily="18" charset="0"/>
                <a:cs typeface="Liberation Serif" panose="02020603050405020304" pitchFamily="18" charset="0"/>
              </a:rPr>
              <a:t>осуществлено строительство </a:t>
            </a:r>
            <a:r>
              <a:rPr lang="ru-RU" sz="2000" dirty="0" smtClean="0">
                <a:ea typeface="Liberation Serif" panose="02020603050405020304" pitchFamily="18" charset="0"/>
                <a:cs typeface="Liberation Serif" panose="02020603050405020304" pitchFamily="18" charset="0"/>
              </a:rPr>
              <a:t>дороги </a:t>
            </a:r>
            <a:r>
              <a:rPr lang="ru-RU" sz="2000" dirty="0">
                <a:ea typeface="Liberation Serif" panose="02020603050405020304" pitchFamily="18" charset="0"/>
                <a:cs typeface="Liberation Serif" panose="02020603050405020304" pitchFamily="18" charset="0"/>
              </a:rPr>
              <a:t>по ул. </a:t>
            </a:r>
            <a:r>
              <a:rPr lang="ru-RU" sz="2000" dirty="0" smtClean="0">
                <a:ea typeface="Liberation Serif" panose="02020603050405020304" pitchFamily="18" charset="0"/>
                <a:cs typeface="Liberation Serif" panose="02020603050405020304" pitchFamily="18" charset="0"/>
              </a:rPr>
              <a:t>Сапожникова и </a:t>
            </a:r>
            <a:r>
              <a:rPr lang="ru-RU" sz="2000" dirty="0">
                <a:ea typeface="Liberation Serif" panose="02020603050405020304" pitchFamily="18" charset="0"/>
                <a:cs typeface="Liberation Serif" panose="02020603050405020304" pitchFamily="18" charset="0"/>
              </a:rPr>
              <a:t>дороги к молочному заводу </a:t>
            </a:r>
            <a:br>
              <a:rPr lang="ru-RU" sz="2000" dirty="0"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000" dirty="0">
                <a:ea typeface="Liberation Serif" panose="02020603050405020304" pitchFamily="18" charset="0"/>
                <a:cs typeface="Liberation Serif" panose="02020603050405020304" pitchFamily="18" charset="0"/>
              </a:rPr>
              <a:t>ООО «УГМК - Агро</a:t>
            </a:r>
            <a:r>
              <a:rPr lang="ru-RU" sz="2000" dirty="0" smtClean="0">
                <a:ea typeface="Liberation Serif" panose="02020603050405020304" pitchFamily="18" charset="0"/>
                <a:cs typeface="Liberation Serif" panose="02020603050405020304" pitchFamily="18" charset="0"/>
              </a:rPr>
              <a:t>», </a:t>
            </a:r>
            <a:r>
              <a:rPr lang="ru-RU" sz="2000" dirty="0">
                <a:ea typeface="Liberation Serif" panose="02020603050405020304" pitchFamily="18" charset="0"/>
                <a:cs typeface="Liberation Serif" panose="02020603050405020304" pitchFamily="18" charset="0"/>
              </a:rPr>
              <a:t>общей протяженностью 1,072 км.</a:t>
            </a:r>
          </a:p>
          <a:p>
            <a:r>
              <a:rPr lang="ru-RU" dirty="0" smtClean="0"/>
              <a:t>За счет внебюджетных средств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введены </a:t>
            </a:r>
            <a:r>
              <a:rPr lang="ru-RU" sz="2000" dirty="0"/>
              <a:t>в эксплуатацию два жилых многоквартирных дома по ул. Алексея </a:t>
            </a:r>
            <a:r>
              <a:rPr lang="ru-RU" sz="2000" dirty="0" err="1"/>
              <a:t>Латышова</a:t>
            </a:r>
            <a:r>
              <a:rPr lang="ru-RU" sz="2000" dirty="0"/>
              <a:t>, д. 1 и д. 1а, </a:t>
            </a:r>
            <a:r>
              <a:rPr lang="ru-RU" sz="2000" dirty="0" smtClean="0"/>
              <a:t>ЖК «Покровский парк»; осуществляется </a:t>
            </a:r>
            <a:r>
              <a:rPr lang="ru-RU" sz="2000" dirty="0"/>
              <a:t>застройка микрорайонов «Северный-2», «Центральный» и «Рифей</a:t>
            </a:r>
            <a:r>
              <a:rPr lang="ru-RU" sz="2000" dirty="0" smtClean="0"/>
              <a:t>»;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произведена замена насосных агрегатов </a:t>
            </a:r>
            <a:r>
              <a:rPr lang="en-US" sz="2000" dirty="0" err="1" smtClean="0"/>
              <a:t>Grundfos</a:t>
            </a:r>
            <a:r>
              <a:rPr lang="ru-RU" sz="2000" dirty="0" smtClean="0"/>
              <a:t> на трех скважинах, расположенных на территории городского округа Верхняя Пышма;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построено 607 погонных метров водопроводных сетей в г. Верхняя Пышма;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введено в эксплуатацию 94 объекта потребительского рынка;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dirty="0" smtClean="0"/>
              <a:t>завершена реконструкция цеха электролиза меди АО «</a:t>
            </a:r>
            <a:r>
              <a:rPr lang="ru-RU" sz="2000" dirty="0" err="1" smtClean="0"/>
              <a:t>Уралэлектромедь</a:t>
            </a:r>
            <a:r>
              <a:rPr lang="ru-RU" sz="2000" dirty="0" smtClean="0"/>
              <a:t>» с увеличением мощности безосновного производства.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000" dirty="0"/>
          </a:p>
        </p:txBody>
      </p:sp>
      <p:sp>
        <p:nvSpPr>
          <p:cNvPr id="5" name="Выгнутая влево стрелка 4"/>
          <p:cNvSpPr/>
          <p:nvPr/>
        </p:nvSpPr>
        <p:spPr>
          <a:xfrm>
            <a:off x="629393" y="1315721"/>
            <a:ext cx="440376" cy="763336"/>
          </a:xfrm>
          <a:prstGeom prst="curved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271899" y="2140476"/>
            <a:ext cx="5485035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271899" y="4038256"/>
            <a:ext cx="5485035" cy="0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79458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</TotalTime>
  <Words>475</Words>
  <Application>Microsoft Office PowerPoint</Application>
  <PresentationFormat>Широкоэкранный</PresentationFormat>
  <Paragraphs>78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Liberation Serif</vt:lpstr>
      <vt:lpstr>Wingdings</vt:lpstr>
      <vt:lpstr>Тема Office</vt:lpstr>
      <vt:lpstr>Реализация комплексной программы за 2022 год  «Развитие городского округа Верхняя Пышма на 2017 –2024 годы»  </vt:lpstr>
      <vt:lpstr>По итогам 2022 года реализация Комплексной программы  «Развитие городского округа Верхняя Пышма на 2017 – 2024 годы», утвержденной постановлением Правительства Свердловской области от 14.09.2017 № 677-ПП, проводилась по следующим направлениям:</vt:lpstr>
      <vt:lpstr>Презентация PowerPoint</vt:lpstr>
      <vt:lpstr>Презентация PowerPoint</vt:lpstr>
      <vt:lpstr>Презентация PowerPoint</vt:lpstr>
      <vt:lpstr>Значимые объекты, завершенные в 2022 году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комплексной программы городского округа Верхняя Пышма за 2022 год</dc:title>
  <dc:creator>Гордеева Ирина Михайловна</dc:creator>
  <cp:lastModifiedBy>Лебедева Наталья Юрьевна</cp:lastModifiedBy>
  <cp:revision>51</cp:revision>
  <dcterms:created xsi:type="dcterms:W3CDTF">2023-03-28T03:57:09Z</dcterms:created>
  <dcterms:modified xsi:type="dcterms:W3CDTF">2023-04-05T04:07:43Z</dcterms:modified>
</cp:coreProperties>
</file>