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614" y="-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D53E-C07C-4601-8666-52F1E8CB9C0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AE27-517D-47BC-BCB7-8316403C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805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D53E-C07C-4601-8666-52F1E8CB9C0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AE27-517D-47BC-BCB7-8316403C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454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D53E-C07C-4601-8666-52F1E8CB9C0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AE27-517D-47BC-BCB7-8316403C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454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D53E-C07C-4601-8666-52F1E8CB9C0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AE27-517D-47BC-BCB7-8316403C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94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D53E-C07C-4601-8666-52F1E8CB9C0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AE27-517D-47BC-BCB7-8316403C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43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D53E-C07C-4601-8666-52F1E8CB9C0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AE27-517D-47BC-BCB7-8316403C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16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D53E-C07C-4601-8666-52F1E8CB9C0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AE27-517D-47BC-BCB7-8316403C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0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D53E-C07C-4601-8666-52F1E8CB9C0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AE27-517D-47BC-BCB7-8316403C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090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D53E-C07C-4601-8666-52F1E8CB9C0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AE27-517D-47BC-BCB7-8316403C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3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D53E-C07C-4601-8666-52F1E8CB9C0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AE27-517D-47BC-BCB7-8316403C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089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D53E-C07C-4601-8666-52F1E8CB9C0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6AE27-517D-47BC-BCB7-8316403C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3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9D53E-C07C-4601-8666-52F1E8CB9C0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6AE27-517D-47BC-BCB7-8316403CBE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20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ovp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8368" y="4470718"/>
            <a:ext cx="11314176" cy="859536"/>
          </a:xfrm>
        </p:spPr>
        <p:txBody>
          <a:bodyPr>
            <a:no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игра о бюджете для граждан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lang="ru-RU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ходилка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Верхней Пышме»</a:t>
            </a:r>
            <a:b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28544" y="4900486"/>
            <a:ext cx="9144000" cy="1655762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МАОУ «СОШ №24»,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Исламова Анастасия Евгеньевна,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nastena.islamova.03@mail.ru, 89045438508</a:t>
            </a:r>
          </a:p>
          <a:p>
            <a:pPr algn="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6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541728"/>
              </p:ext>
            </p:extLst>
          </p:nvPr>
        </p:nvGraphicFramePr>
        <p:xfrm>
          <a:off x="530352" y="1333150"/>
          <a:ext cx="11137392" cy="5316939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291840">
                  <a:extLst>
                    <a:ext uri="{9D8B030D-6E8A-4147-A177-3AD203B41FA5}">
                      <a16:colId xmlns:a16="http://schemas.microsoft.com/office/drawing/2014/main" val="2437673899"/>
                    </a:ext>
                  </a:extLst>
                </a:gridCol>
                <a:gridCol w="7845552">
                  <a:extLst>
                    <a:ext uri="{9D8B030D-6E8A-4147-A177-3AD203B41FA5}">
                      <a16:colId xmlns:a16="http://schemas.microsoft.com/office/drawing/2014/main" val="2961340017"/>
                    </a:ext>
                  </a:extLst>
                </a:gridCol>
              </a:tblGrid>
              <a:tr h="424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 критерий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реализовано в проекте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0321693"/>
                  </a:ext>
                </a:extLst>
              </a:tr>
              <a:tr h="16964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Художественный уровень, красочность, привлекательность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Поле с яркими цветами (7 цветов), иконками, узнаваемыми силуэтами города (завод, парк, администрация). Медные монеты стилизованы под медь (символ Верхней Пышмы). Карточки с иллюстрациями.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0293660"/>
                  </a:ext>
                </a:extLst>
              </a:tr>
              <a:tr h="1272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Лёгкость правил игры, их восприятия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Правила умещаются на 1 страницу, есть краткая памятка. Игра начинается через 5 минут объяснения. Механика ходилки знакома всем.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07828"/>
                  </a:ext>
                </a:extLst>
              </a:tr>
              <a:tr h="1272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Широта охвата бюджетных терминов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игре используются и запоминаются через действие 25+ терминов (дефицит, профицит, НДФЛ, КБК, дотация, субсидия, трансферт, муниципальный долг, резервный фонд, секвестр и др.).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633655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16736" y="324662"/>
            <a:ext cx="91998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Соответствие дополнительным критериям</a:t>
            </a:r>
            <a:endParaRPr kumimoji="0" lang="ru-RU" alt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3504" y="1287286"/>
            <a:ext cx="10844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Ключевое преимущество проекта</a:t>
            </a:r>
            <a:r>
              <a:rPr lang="ru-RU" sz="36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его локальная идентичность: игровое поле, карточки и события привязаны к реальным объектам, предприятиям и улицам Верхней Пышмы (УГМК, ДК Металлургов, </a:t>
            </a:r>
            <a:r>
              <a:rPr lang="ru-RU" sz="3600" dirty="0" smtClean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школа, </a:t>
            </a:r>
            <a:r>
              <a:rPr lang="ru-RU" sz="36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 Победы, Успенский проспект</a:t>
            </a:r>
            <a:r>
              <a:rPr lang="ru-RU" sz="3600" dirty="0" smtClean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3600" dirty="0" smtClean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6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делает игру не абстрактным тренажёром, а живым инструментом знакомства с финансовой системой родного города.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важна бюджетная грамотность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жителей испытывают трудности с пониманием бюджета, что порождает недоверие к власти.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доступной форме объясняет налоги, расходы, дефицит и долг, повышая доверие и знания.</a:t>
            </a:r>
          </a:p>
        </p:txBody>
      </p:sp>
    </p:spTree>
    <p:extLst>
      <p:ext uri="{BB962C8B-B14F-4D97-AF65-F5344CB8AC3E}">
        <p14:creationId xmlns:p14="http://schemas.microsoft.com/office/powerpoint/2010/main" val="132963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896" y="3108325"/>
            <a:ext cx="12051792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внедрение настольной игры-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ходилки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«Бюджетная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ходилка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Путешествие по Верхней Пышме», направленной на повышение бюджетной и финансовой грамотности жителей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Верхней Пышмы,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понимания основ бюджетного устройства и бюджетного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игровую механику.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362138"/>
              </p:ext>
            </p:extLst>
          </p:nvPr>
        </p:nvGraphicFramePr>
        <p:xfrm>
          <a:off x="274320" y="1353099"/>
          <a:ext cx="11484864" cy="5138091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19024">
                  <a:extLst>
                    <a:ext uri="{9D8B030D-6E8A-4147-A177-3AD203B41FA5}">
                      <a16:colId xmlns:a16="http://schemas.microsoft.com/office/drawing/2014/main" val="123654902"/>
                    </a:ext>
                  </a:extLst>
                </a:gridCol>
                <a:gridCol w="5167376">
                  <a:extLst>
                    <a:ext uri="{9D8B030D-6E8A-4147-A177-3AD203B41FA5}">
                      <a16:colId xmlns:a16="http://schemas.microsoft.com/office/drawing/2014/main" val="498697506"/>
                    </a:ext>
                  </a:extLst>
                </a:gridCol>
                <a:gridCol w="5998464">
                  <a:extLst>
                    <a:ext uri="{9D8B030D-6E8A-4147-A177-3AD203B41FA5}">
                      <a16:colId xmlns:a16="http://schemas.microsoft.com/office/drawing/2014/main" val="3329769163"/>
                    </a:ext>
                  </a:extLst>
                </a:gridCol>
              </a:tblGrid>
              <a:tr h="340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3" marR="430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Задача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3" marR="430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 решения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3" marR="43053" marT="0" marB="0"/>
                </a:tc>
                <a:extLst>
                  <a:ext uri="{0D108BD9-81ED-4DB2-BD59-A6C34878D82A}">
                    <a16:rowId xmlns:a16="http://schemas.microsoft.com/office/drawing/2014/main" val="1458081055"/>
                  </a:ext>
                </a:extLst>
              </a:tr>
              <a:tr h="102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3" marR="430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Познакомить игроков с бюджетными терминами (дефицит, профицит, НДФЛ, трансферты, дотации, субсидии и др.)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3" marR="430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Включение в игру 15 синих карточек с закрытыми вопросами, 15 фиолетовых с открытыми вопросами и 20 жёлтых карточек на критическое мышление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3" marR="43053" marT="0" marB="0"/>
                </a:tc>
                <a:extLst>
                  <a:ext uri="{0D108BD9-81ED-4DB2-BD59-A6C34878D82A}">
                    <a16:rowId xmlns:a16="http://schemas.microsoft.com/office/drawing/2014/main" val="3673153962"/>
                  </a:ext>
                </a:extLst>
              </a:tr>
              <a:tr h="681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3" marR="430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Научить принимать бюджетные решения, учитывая доходы и расходы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3" marR="430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Механика получения и траты медных монет, механизм долгов (красные жетоны)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3" marR="43053" marT="0" marB="0"/>
                </a:tc>
                <a:extLst>
                  <a:ext uri="{0D108BD9-81ED-4DB2-BD59-A6C34878D82A}">
                    <a16:rowId xmlns:a16="http://schemas.microsoft.com/office/drawing/2014/main" val="51276903"/>
                  </a:ext>
                </a:extLst>
              </a:tr>
              <a:tr h="102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3" marR="430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Повысить интерес к бюджету города через привязку к реальным объектам и событиям Верхней Пышмы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3" marR="430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Названия клеток, карточек и событий отражают реальные улицы, учреждения, предприятия (УГМК, ДК Металлургов, школа, и др.)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3" marR="43053" marT="0" marB="0"/>
                </a:tc>
                <a:extLst>
                  <a:ext uri="{0D108BD9-81ED-4DB2-BD59-A6C34878D82A}">
                    <a16:rowId xmlns:a16="http://schemas.microsoft.com/office/drawing/2014/main" val="4248461762"/>
                  </a:ext>
                </a:extLst>
              </a:tr>
              <a:tr h="10224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3" marR="430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Развить критическое мышление в области общественных финансов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3" marR="430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жёлтых карточек «Ситуация в городе» требуют аргументированного выбора в сложных бюджетных ситуациях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3" marR="43053" marT="0" marB="0"/>
                </a:tc>
                <a:extLst>
                  <a:ext uri="{0D108BD9-81ED-4DB2-BD59-A6C34878D82A}">
                    <a16:rowId xmlns:a16="http://schemas.microsoft.com/office/drawing/2014/main" val="2918408680"/>
                  </a:ext>
                </a:extLst>
              </a:tr>
              <a:tr h="10483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3" marR="430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Обеспечить практическое применение игры в образовательных и просветительских целях</a:t>
                      </a:r>
                      <a:endParaRPr lang="ru-RU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3" marR="4305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методических рекомендаций для учителей, передача экземпляров в школы, МФЦ, библиотеки; создание печатной версии игры.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53" marR="43053" marT="0" marB="0"/>
                </a:tc>
                <a:extLst>
                  <a:ext uri="{0D108BD9-81ED-4DB2-BD59-A6C34878D82A}">
                    <a16:rowId xmlns:a16="http://schemas.microsoft.com/office/drawing/2014/main" val="22808637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74320" y="245102"/>
            <a:ext cx="283738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400944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2064" y="973482"/>
            <a:ext cx="11100816" cy="5281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концепция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 игры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классическая игра-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ходилка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(бросок кубика, перемещение фишек) с элементами экономической стратегии.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игроков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2–6 человек.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Возраст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от 15 лет (также есть упрощённая версия для детей 12–14 лет).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Продолжительность партии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20–40 минут.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Компоненты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игровое поле (45 цветных клеток), 6 фишек, кубик, 100 жетонов «Медная монета», 20 красных жетонов долга, 4 колоды карт (всего 65 карт).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048" y="777678"/>
            <a:ext cx="11393424" cy="5837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 элементы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синих карточек «Бюджетный тест»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закрытые вопросы с выбором ответа (например, «Что такое дефицит?»).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фиолетовых карточек «Своими словами»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открытые вопросы, требующие развёрнутого ответа (например, «Назовите два налога города»).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 жёлтых карточек «Ситуация в городе»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задания на критическое мышление (например, «Что сократить: ремонт школы или новый сквер?»).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 зелёных карточек «Медная удача»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– бонусы, которые можно использовать стратегически.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63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28" y="4288391"/>
            <a:ext cx="1597152" cy="2423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3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200" y="4493741"/>
            <a:ext cx="2012604" cy="2012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46" y="4288391"/>
            <a:ext cx="1597152" cy="2423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28" y="256032"/>
            <a:ext cx="5843016" cy="38953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301" y="4493741"/>
            <a:ext cx="1954128" cy="1954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06" y="393048"/>
            <a:ext cx="5540034" cy="36933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64" y="4288391"/>
            <a:ext cx="1633921" cy="24233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82" y="4288392"/>
            <a:ext cx="1633921" cy="24233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7" y="4408361"/>
            <a:ext cx="288234" cy="471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43" y="4397267"/>
            <a:ext cx="288234" cy="4715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150" y="4397266"/>
            <a:ext cx="288234" cy="4715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53" y="4408361"/>
            <a:ext cx="288234" cy="47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28291"/>
              </p:ext>
            </p:extLst>
          </p:nvPr>
        </p:nvGraphicFramePr>
        <p:xfrm>
          <a:off x="344421" y="1335024"/>
          <a:ext cx="11550421" cy="517899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79707">
                  <a:extLst>
                    <a:ext uri="{9D8B030D-6E8A-4147-A177-3AD203B41FA5}">
                      <a16:colId xmlns:a16="http://schemas.microsoft.com/office/drawing/2014/main" val="2797816034"/>
                    </a:ext>
                  </a:extLst>
                </a:gridCol>
                <a:gridCol w="10870714">
                  <a:extLst>
                    <a:ext uri="{9D8B030D-6E8A-4147-A177-3AD203B41FA5}">
                      <a16:colId xmlns:a16="http://schemas.microsoft.com/office/drawing/2014/main" val="3329843730"/>
                    </a:ext>
                  </a:extLst>
                </a:gridCol>
              </a:tblGrid>
              <a:tr h="579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Предложение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452464"/>
                  </a:ext>
                </a:extLst>
              </a:tr>
              <a:tr h="1415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Изготовление пилотного тиража для передачи в школы, библиотеки, МФЦ </a:t>
                      </a: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Верхняя Пышма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3655271"/>
                  </a:ext>
                </a:extLst>
              </a:tr>
              <a:tr h="14152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Интеграция в уроки финансовой грамотности и «Разговоры о важном» в 8–11 классах школ города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6408817"/>
                  </a:ext>
                </a:extLst>
              </a:tr>
              <a:tr h="1769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муниципального турнира «Бюджетная </a:t>
                      </a:r>
                      <a:r>
                        <a:rPr lang="ru-RU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ходилка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 на День города или в рамках Недели финансовой грамотности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19088552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3670" y="186277"/>
            <a:ext cx="1131117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Предложения по реализации и практическому применению</a:t>
            </a:r>
            <a:endParaRPr kumimoji="0" lang="ru-RU" alt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108799"/>
              </p:ext>
            </p:extLst>
          </p:nvPr>
        </p:nvGraphicFramePr>
        <p:xfrm>
          <a:off x="347471" y="1975102"/>
          <a:ext cx="11612880" cy="366271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640081">
                  <a:extLst>
                    <a:ext uri="{9D8B030D-6E8A-4147-A177-3AD203B41FA5}">
                      <a16:colId xmlns:a16="http://schemas.microsoft.com/office/drawing/2014/main" val="4244887360"/>
                    </a:ext>
                  </a:extLst>
                </a:gridCol>
                <a:gridCol w="5138928">
                  <a:extLst>
                    <a:ext uri="{9D8B030D-6E8A-4147-A177-3AD203B41FA5}">
                      <a16:colId xmlns:a16="http://schemas.microsoft.com/office/drawing/2014/main" val="1063495292"/>
                    </a:ext>
                  </a:extLst>
                </a:gridCol>
                <a:gridCol w="5833871">
                  <a:extLst>
                    <a:ext uri="{9D8B030D-6E8A-4147-A177-3AD203B41FA5}">
                      <a16:colId xmlns:a16="http://schemas.microsoft.com/office/drawing/2014/main" val="2879283980"/>
                    </a:ext>
                  </a:extLst>
                </a:gridCol>
              </a:tblGrid>
              <a:tr h="394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4259386"/>
                  </a:ext>
                </a:extLst>
              </a:tr>
              <a:tr h="817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уровня бюджетной грамотности участников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Правильные ответы на вопросы (синие карточки) – не менее 70% после 2–3 партий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2867782"/>
                  </a:ext>
                </a:extLst>
              </a:tr>
              <a:tr h="817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Узнавание реальных объектов и статей бюджета Верхней Пышмы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Игроки называют 3+ местных расходных статьи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3774840"/>
                  </a:ext>
                </a:extLst>
              </a:tr>
              <a:tr h="817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Интерес к «Бюджету для граждан» и открытым данным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посещаемости раздела бюджета на </a:t>
                      </a:r>
                      <a:r>
                        <a:rPr lang="ru-RU" sz="24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movp.ru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(по данным счётчиков)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3977763"/>
                  </a:ext>
                </a:extLst>
              </a:tr>
              <a:tr h="817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Масштабирование опыта на другие муниципалитеты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адаптации правил под любой город (смена названий и цифр)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37268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55731" y="507416"/>
            <a:ext cx="51963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</a:t>
            </a:r>
            <a:endParaRPr kumimoji="0" lang="ru-RU" alt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573</Words>
  <Application>Microsoft Office PowerPoint</Application>
  <PresentationFormat>Широкоэкранный</PresentationFormat>
  <Paragraphs>75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Symbol</vt:lpstr>
      <vt:lpstr>Times New Roman</vt:lpstr>
      <vt:lpstr>Тема Office</vt:lpstr>
      <vt:lpstr>Настольная игра о бюджете для граждан  «Бюджетная ходилка:  Путешествие по Верхней Пышме»  </vt:lpstr>
      <vt:lpstr>Почему важна бюджетная грамотность</vt:lpstr>
      <vt:lpstr>Цель - разработка и внедрение настольной игры-ходилки «Бюджетная ходилка: Путешествие по Верхней Пышме», направленной на повышение бюджетной и финансовой грамотности жителей  Верхней Пышмы, формирование понимания основ бюджетного устройства и бюджетного процесса через игровую механику.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2026-05-02T18:49:57Z</dcterms:created>
  <dcterms:modified xsi:type="dcterms:W3CDTF">2026-05-03T16:50:07Z</dcterms:modified>
</cp:coreProperties>
</file>