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67" r:id="rId2"/>
    <p:sldId id="362" r:id="rId3"/>
    <p:sldId id="358" r:id="rId4"/>
    <p:sldId id="306" r:id="rId5"/>
    <p:sldId id="359" r:id="rId6"/>
    <p:sldId id="368" r:id="rId7"/>
  </p:sldIdLst>
  <p:sldSz cx="9144000" cy="6858000" type="screen4x3"/>
  <p:notesSz cx="6805613" cy="99441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уманеева Татьяна Викторовна" initials="СТВ" lastIdx="1" clrIdx="0">
    <p:extLst>
      <p:ext uri="{19B8F6BF-5375-455C-9EA6-DF929625EA0E}">
        <p15:presenceInfo xmlns:p15="http://schemas.microsoft.com/office/powerpoint/2012/main" userId="S-1-5-21-237205661-4036823379-2882657157-61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3064"/>
    <a:srgbClr val="001674"/>
    <a:srgbClr val="002B82"/>
    <a:srgbClr val="002164"/>
    <a:srgbClr val="003399"/>
    <a:srgbClr val="990000"/>
    <a:srgbClr val="F7923F"/>
    <a:srgbClr val="5AF477"/>
    <a:srgbClr val="0DC33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12" autoAdjust="0"/>
    <p:restoredTop sz="94660"/>
  </p:normalViewPr>
  <p:slideViewPr>
    <p:cSldViewPr>
      <p:cViewPr varScale="1">
        <p:scale>
          <a:sx n="108" d="100"/>
          <a:sy n="108" d="100"/>
        </p:scale>
        <p:origin x="35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2-12T14:41:29.330" idx="1">
    <p:pos x="2439" y="30"/>
    <p:text/>
    <p:extLst>
      <p:ext uri="{C676402C-5697-4E1C-873F-D02D1690AC5C}">
        <p15:threadingInfo xmlns:p15="http://schemas.microsoft.com/office/powerpoint/2012/main" timeZoneBias="-30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37902A-9A7B-4DD5-81AF-B5322E172027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23FA2-7B12-4D99-9357-64E847C109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796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744538"/>
            <a:ext cx="4975225" cy="37322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33168-41B7-41CF-85E0-6401770B425B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7384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54C54-1A5E-46F3-9515-0B60AA0EF69B}" type="datetime1">
              <a:rPr lang="ru-RU" smtClean="0"/>
              <a:t>05.06.2019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332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19C93-13BA-4888-B9A4-5439D948BD02}" type="datetime1">
              <a:rPr lang="ru-RU" smtClean="0"/>
              <a:t>05.06.2019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02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1A0FE-CCD0-428C-8867-DDA0DA26CD7C}" type="datetime1">
              <a:rPr lang="ru-RU" smtClean="0"/>
              <a:t>05.06.2019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003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A86FA-BF1D-4E6A-8BFE-0923645CCCDD}" type="datetime1">
              <a:rPr lang="ru-RU" smtClean="0"/>
              <a:t>05.06.2019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673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0CD76-BCEE-4A48-8C44-2D402E8E63B5}" type="datetime1">
              <a:rPr lang="ru-RU" smtClean="0"/>
              <a:t>05.06.2019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359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FB0B-B270-405B-B35F-FD11BCB556F3}" type="datetime1">
              <a:rPr lang="ru-RU" smtClean="0"/>
              <a:t>05.06.2019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992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AB53B-A7D6-4BE4-9AA3-6EBE75EB00B3}" type="datetime1">
              <a:rPr lang="ru-RU" smtClean="0"/>
              <a:t>05.06.2019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948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0B788-0043-4834-A2B8-D54D458D8B1F}" type="datetime1">
              <a:rPr lang="ru-RU" smtClean="0"/>
              <a:t>05.06.2019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585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F73E9-1CA1-41CD-93CB-4F8A21477882}" type="datetime1">
              <a:rPr lang="ru-RU" smtClean="0"/>
              <a:t>05.06.2019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8610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11875-94DA-49A1-B565-E810D3D5BF6F}" type="datetime1">
              <a:rPr lang="ru-RU" smtClean="0"/>
              <a:t>05.06.2019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732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964A-11F9-45CF-92B2-17B109346A32}" type="datetime1">
              <a:rPr lang="ru-RU" smtClean="0"/>
              <a:t>05.06.2019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326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B612F-3BE2-4A20-B1CF-EAD9B567A604}" type="datetime1">
              <a:rPr lang="ru-RU" smtClean="0"/>
              <a:t>05.06.2019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A083B-2E50-4173-8249-E9CBD2529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544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comments" Target="../comments/commen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2"/>
            <a:ext cx="9144000" cy="16430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624" y="260648"/>
            <a:ext cx="7527262" cy="977123"/>
          </a:xfrm>
          <a:noFill/>
        </p:spPr>
        <p:txBody>
          <a:bodyPr/>
          <a:lstStyle/>
          <a:p>
            <a:r>
              <a:rPr lang="ru-RU" sz="1800" b="1" dirty="0" smtClean="0">
                <a:latin typeface="Times New Roman" pitchFamily="18" charset="0"/>
              </a:rPr>
              <a:t>Городской округ Верхняя Пышма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6512" y="1873627"/>
            <a:ext cx="9071992" cy="2073830"/>
          </a:xfrm>
          <a:prstGeom prst="rect">
            <a:avLst/>
          </a:prstGeom>
          <a:solidFill>
            <a:srgbClr val="0C30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6512" y="1319270"/>
            <a:ext cx="8821739" cy="2910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hangingPunct="0"/>
            <a:r>
              <a:rPr lang="ru-RU" sz="3000" b="1" dirty="0" smtClean="0">
                <a:solidFill>
                  <a:schemeClr val="bg1"/>
                </a:solidFill>
              </a:rPr>
              <a:t>О реализации проекта инициативного бюджетирования «Школьная хоккейная лига»</a:t>
            </a:r>
            <a:endParaRPr lang="ru-RU" sz="3000" b="1" dirty="0">
              <a:solidFill>
                <a:schemeClr val="bg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95536" y="4551085"/>
            <a:ext cx="5688632" cy="15841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Исполняющий полномочия Главы городского округа Верхняя Пышма Ряжкина Марина Степановна</a:t>
            </a:r>
          </a:p>
        </p:txBody>
      </p:sp>
      <p:sp>
        <p:nvSpPr>
          <p:cNvPr id="31" name="Прямоугольник 30"/>
          <p:cNvSpPr/>
          <p:nvPr/>
        </p:nvSpPr>
        <p:spPr>
          <a:xfrm rot="5400000">
            <a:off x="4589122" y="-360338"/>
            <a:ext cx="45719" cy="917976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32" name="Таблица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2860359"/>
              </p:ext>
            </p:extLst>
          </p:nvPr>
        </p:nvGraphicFramePr>
        <p:xfrm>
          <a:off x="6566871" y="5949280"/>
          <a:ext cx="2541633" cy="630936"/>
        </p:xfrm>
        <a:graphic>
          <a:graphicData uri="http://schemas.openxmlformats.org/drawingml/2006/table">
            <a:tbl>
              <a:tblPr/>
              <a:tblGrid>
                <a:gridCol w="25416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3093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г. Верхняя Пышма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06 июня 2019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года 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5793" y="111840"/>
            <a:ext cx="1133239" cy="14193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551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4062958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08290" y="-22583"/>
            <a:ext cx="3923928" cy="6856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-22583"/>
            <a:ext cx="9144000" cy="1879120"/>
          </a:xfrm>
          <a:prstGeom prst="rect">
            <a:avLst/>
          </a:prstGeom>
          <a:solidFill>
            <a:srgbClr val="0C30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863665"/>
            <a:ext cx="9144000" cy="432048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212729" y="219029"/>
            <a:ext cx="684076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prstClr val="white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ИСТОЧНИКИ ФИНАНСИРОВАНИЯ</a:t>
            </a:r>
            <a:endParaRPr lang="ru-RU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prstClr val="white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http://arenaled.ru/images/logo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0254" y="1041410"/>
            <a:ext cx="1694204" cy="68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5793" y="111840"/>
            <a:ext cx="1133239" cy="14193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2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2724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1674"/>
                </a:solidFill>
              </a:rPr>
              <a:t>Общая стоимость проекта инициативного </a:t>
            </a:r>
            <a:r>
              <a:rPr lang="ru-RU" dirty="0">
                <a:solidFill>
                  <a:srgbClr val="001674"/>
                </a:solidFill>
              </a:rPr>
              <a:t>бюджетирования </a:t>
            </a:r>
            <a:r>
              <a:rPr lang="ru-RU" dirty="0" smtClean="0">
                <a:solidFill>
                  <a:srgbClr val="001674"/>
                </a:solidFill>
              </a:rPr>
              <a:t>«Школьная хоккейная </a:t>
            </a:r>
            <a:r>
              <a:rPr lang="ru-RU" dirty="0">
                <a:solidFill>
                  <a:srgbClr val="001674"/>
                </a:solidFill>
              </a:rPr>
              <a:t>лига»  </a:t>
            </a:r>
            <a:r>
              <a:rPr lang="ru-RU" dirty="0" smtClean="0">
                <a:solidFill>
                  <a:srgbClr val="001674"/>
                </a:solidFill>
              </a:rPr>
              <a:t>составляет 1 893,5 тысяч рублей</a:t>
            </a:r>
            <a:endParaRPr lang="ru-RU" dirty="0">
              <a:solidFill>
                <a:srgbClr val="001674"/>
              </a:solidFill>
            </a:endParaRPr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929204"/>
              </p:ext>
            </p:extLst>
          </p:nvPr>
        </p:nvGraphicFramePr>
        <p:xfrm>
          <a:off x="2069976" y="337381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79032" y="3373810"/>
            <a:ext cx="6461320" cy="335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17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46847"/>
            <a:ext cx="3871199" cy="6811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20072" y="1240"/>
            <a:ext cx="3923928" cy="6856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1879120"/>
          </a:xfrm>
          <a:prstGeom prst="rect">
            <a:avLst/>
          </a:prstGeom>
          <a:solidFill>
            <a:srgbClr val="0C30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3400" y="2708919"/>
            <a:ext cx="5413736" cy="4146111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3054607" y="5445224"/>
            <a:ext cx="6400800" cy="249700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863665"/>
            <a:ext cx="9144000" cy="432048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547664" y="254202"/>
            <a:ext cx="684076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Трибуна металлическая сборно-разборная на 318 посадочных мест</a:t>
            </a:r>
            <a:endParaRPr lang="ru-RU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http://arenaled.ru/images/logo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40693" y="1052736"/>
            <a:ext cx="1694204" cy="68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0375012"/>
              </p:ext>
            </p:extLst>
          </p:nvPr>
        </p:nvGraphicFramePr>
        <p:xfrm>
          <a:off x="107504" y="2708920"/>
          <a:ext cx="3528392" cy="44499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/>
                <a:gridCol w="1008112"/>
              </a:tblGrid>
              <a:tr h="38733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Liberation Serif" panose="02020603050405020304" pitchFamily="18" charset="0"/>
                        </a:rPr>
                        <a:t>Наименование</a:t>
                      </a:r>
                      <a:endParaRPr lang="ru-RU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Liberation Serif" panose="02020603050405020304" pitchFamily="18" charset="0"/>
                        </a:rPr>
                        <a:t>Кол-во</a:t>
                      </a:r>
                      <a:endParaRPr lang="ru-RU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</a:tr>
              <a:tr h="322781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Трибуна</a:t>
                      </a:r>
                      <a:r>
                        <a:rPr lang="ru-RU" sz="1400" b="1" baseline="0" dirty="0" smtClean="0">
                          <a:latin typeface="Liberation Serif" panose="02020603050405020304" pitchFamily="18" charset="0"/>
                        </a:rPr>
                        <a:t> металлическая </a:t>
                      </a:r>
                      <a:endParaRPr lang="ru-RU" sz="1400" b="1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1 шт.</a:t>
                      </a:r>
                      <a:endParaRPr lang="ru-RU" sz="1400" b="1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</a:tr>
              <a:tr h="322781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Флагшток комплектации «Стандарт», высота 6 метров</a:t>
                      </a:r>
                      <a:endParaRPr lang="ru-RU" sz="1400" b="1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4 шт.</a:t>
                      </a:r>
                      <a:endParaRPr lang="ru-RU" sz="1400" b="1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</a:tr>
              <a:tr h="322781"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latin typeface="Liberation Serif" panose="02020603050405020304" pitchFamily="18" charset="0"/>
                        </a:rPr>
                        <a:t>Флагшток комплектации «Стандарт», высота 10 метров</a:t>
                      </a:r>
                    </a:p>
                    <a:p>
                      <a:endParaRPr lang="ru-RU" sz="1400" b="1" i="1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Liberation Serif" panose="02020603050405020304" pitchFamily="18" charset="0"/>
                        </a:rPr>
                        <a:t>1 шт.</a:t>
                      </a:r>
                      <a:endParaRPr lang="ru-RU" sz="1400" b="1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</a:tr>
              <a:tr h="2063444">
                <a:tc gridSpan="2">
                  <a:txBody>
                    <a:bodyPr/>
                    <a:lstStyle/>
                    <a:p>
                      <a:endParaRPr lang="ru-RU" sz="1400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5793" y="111840"/>
            <a:ext cx="1133239" cy="14193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12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20072" y="1240"/>
            <a:ext cx="3923928" cy="6856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46847"/>
            <a:ext cx="3871199" cy="6811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1879120"/>
          </a:xfrm>
          <a:prstGeom prst="rect">
            <a:avLst/>
          </a:prstGeom>
          <a:solidFill>
            <a:srgbClr val="0C30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1863665"/>
            <a:ext cx="9144000" cy="432048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151619" y="242877"/>
            <a:ext cx="684076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Проект «Школьная хоккейная лига» направлен на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http://arenaled.ru/images/logo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8664" y="1052736"/>
            <a:ext cx="1694204" cy="68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3015428"/>
              </p:ext>
            </p:extLst>
          </p:nvPr>
        </p:nvGraphicFramePr>
        <p:xfrm>
          <a:off x="145793" y="2628166"/>
          <a:ext cx="5703852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"/>
                <a:gridCol w="5343812"/>
              </a:tblGrid>
              <a:tr h="152762"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</a:tr>
              <a:tr h="1483360">
                <a:tc gridSpan="2">
                  <a:txBody>
                    <a:bodyPr/>
                    <a:lstStyle/>
                    <a:p>
                      <a:pPr algn="l"/>
                      <a:r>
                        <a:rPr lang="ru-RU" dirty="0" smtClean="0">
                          <a:latin typeface="Liberation Serif" panose="02020603050405020304" pitchFamily="18" charset="0"/>
                        </a:rPr>
                        <a:t>Развитие физкультурно-массовой</a:t>
                      </a:r>
                      <a:r>
                        <a:rPr lang="ru-RU" baseline="0" dirty="0" smtClean="0">
                          <a:latin typeface="Liberation Serif" panose="02020603050405020304" pitchFamily="18" charset="0"/>
                        </a:rPr>
                        <a:t> работы среди жителей </a:t>
                      </a:r>
                      <a:r>
                        <a:rPr lang="ru-RU" dirty="0" smtClean="0">
                          <a:latin typeface="Liberation Serif" panose="02020603050405020304" pitchFamily="18" charset="0"/>
                        </a:rPr>
                        <a:t>городского округа Верхняя Пышма, а также создание условий для объединения</a:t>
                      </a:r>
                      <a:r>
                        <a:rPr lang="ru-RU" baseline="0" dirty="0" smtClean="0">
                          <a:latin typeface="Liberation Serif" panose="02020603050405020304" pitchFamily="18" charset="0"/>
                        </a:rPr>
                        <a:t> людей разных поколений для реализации общих интересов</a:t>
                      </a:r>
                      <a:r>
                        <a:rPr lang="ru-RU" dirty="0" smtClean="0">
                          <a:latin typeface="Liberation Serif" panose="02020603050405020304" pitchFamily="18" charset="0"/>
                        </a:rPr>
                        <a:t>. </a:t>
                      </a:r>
                      <a:endParaRPr lang="ru-RU" dirty="0">
                        <a:latin typeface="Liberation Serif" panose="02020603050405020304" pitchFamily="18" charset="0"/>
                      </a:endParaRPr>
                    </a:p>
                    <a:p>
                      <a:pPr algn="l"/>
                      <a:r>
                        <a:rPr lang="ru-RU" dirty="0" smtClean="0">
                          <a:latin typeface="Liberation Serif" panose="02020603050405020304" pitchFamily="18" charset="0"/>
                        </a:rPr>
                        <a:t>Развитие интереса к занятиям зимними видами спорта, школьного хоккейного движения,</a:t>
                      </a:r>
                      <a:r>
                        <a:rPr lang="ru-RU" baseline="0" dirty="0" smtClean="0">
                          <a:latin typeface="Liberation Serif" panose="02020603050405020304" pitchFamily="18" charset="0"/>
                        </a:rPr>
                        <a:t> привлечение общественности к активному отдыху.</a:t>
                      </a:r>
                      <a:endParaRPr lang="ru-RU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ru-RU" dirty="0">
                        <a:latin typeface="Liberation Serif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5793" y="111840"/>
            <a:ext cx="1133239" cy="14193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4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8144" y="2252711"/>
            <a:ext cx="3078747" cy="462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70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5520922"/>
              </p:ext>
            </p:extLst>
          </p:nvPr>
        </p:nvGraphicFramePr>
        <p:xfrm>
          <a:off x="365820" y="3140968"/>
          <a:ext cx="334208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1042"/>
                <a:gridCol w="1671042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20072" y="0"/>
            <a:ext cx="3923928" cy="6856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447" y="46847"/>
            <a:ext cx="3832473" cy="6811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1495362"/>
          </a:xfrm>
          <a:prstGeom prst="rect">
            <a:avLst/>
          </a:prstGeom>
          <a:solidFill>
            <a:srgbClr val="0C30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495362"/>
            <a:ext cx="9144000" cy="432048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9" name="Picture 2" descr="http://arenaled.ru/images/logo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6319" y="747681"/>
            <a:ext cx="1694204" cy="68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331639" y="46847"/>
            <a:ext cx="6840761" cy="13107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Социальная эффективность </a:t>
            </a:r>
          </a:p>
          <a:p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реализации проекта </a:t>
            </a:r>
          </a:p>
          <a:p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«Школьная хоккейная лига»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5793" y="111840"/>
            <a:ext cx="1041831" cy="13048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5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7198" y="1916934"/>
            <a:ext cx="4101979" cy="273578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4443" y="4171014"/>
            <a:ext cx="4033202" cy="2685746"/>
          </a:xfrm>
          <a:prstGeom prst="rect">
            <a:avLst/>
          </a:prstGeom>
        </p:spPr>
      </p:pic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503973"/>
              </p:ext>
            </p:extLst>
          </p:nvPr>
        </p:nvGraphicFramePr>
        <p:xfrm>
          <a:off x="285255" y="2098004"/>
          <a:ext cx="4713475" cy="41712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837"/>
                <a:gridCol w="4395638"/>
              </a:tblGrid>
              <a:tr h="5672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1.</a:t>
                      </a:r>
                    </a:p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Объединение родителей,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</a:rPr>
                        <a:t> детей, тренеров, педагогов по физической культуре и спорту, руководителей общеобразовательных учреждений вокруг занятий массовым спортом.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6728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2.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Вовлечение в соревновательный процесс более 250 детей.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13661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3.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Пропаганда здорового образа жизни.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3846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4.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Доступность жителей городского округа Верхняя Пышма к спортивным объектам.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2008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5.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Возможность участия родителей в спортивной жизни детей в процессе воспитания здорового поколения.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831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700808"/>
            <a:ext cx="8280920" cy="4525963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 anchor="t"/>
          <a:lstStyle/>
          <a:p>
            <a:pPr marL="0" indent="0" algn="ctr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5400" dirty="0" smtClean="0">
                <a:solidFill>
                  <a:srgbClr val="002B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  <a:endParaRPr lang="ru-RU" sz="5400" dirty="0">
              <a:solidFill>
                <a:srgbClr val="002B8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solidFill>
            <a:srgbClr val="0C3064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округ Верхняя Пышма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565" y="332656"/>
            <a:ext cx="825806" cy="10343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A083B-2E50-4173-8249-E9CBD252917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57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5912</TotalTime>
  <Words>230</Words>
  <Application>Microsoft Office PowerPoint</Application>
  <PresentationFormat>Экран (4:3)</PresentationFormat>
  <Paragraphs>45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Liberation Serif</vt:lpstr>
      <vt:lpstr>Times New Roman</vt:lpstr>
      <vt:lpstr>Тема Office</vt:lpstr>
      <vt:lpstr>Городской округ Верхняя Пышма </vt:lpstr>
      <vt:lpstr>Презентация PowerPoint</vt:lpstr>
      <vt:lpstr>Презентация PowerPoint</vt:lpstr>
      <vt:lpstr>Презентация PowerPoint</vt:lpstr>
      <vt:lpstr>Презентация PowerPoint</vt:lpstr>
      <vt:lpstr>Городской округ Верхняя Пышма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ГлавБух</dc:creator>
  <cp:lastModifiedBy>Юдина Елена Федоровна</cp:lastModifiedBy>
  <cp:revision>130</cp:revision>
  <cp:lastPrinted>2019-06-05T03:11:05Z</cp:lastPrinted>
  <dcterms:created xsi:type="dcterms:W3CDTF">2018-06-14T08:53:45Z</dcterms:created>
  <dcterms:modified xsi:type="dcterms:W3CDTF">2019-06-05T03:36:17Z</dcterms:modified>
</cp:coreProperties>
</file>