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67" r:id="rId2"/>
    <p:sldId id="362" r:id="rId3"/>
    <p:sldId id="358" r:id="rId4"/>
    <p:sldId id="306" r:id="rId5"/>
    <p:sldId id="359" r:id="rId6"/>
    <p:sldId id="368" r:id="rId7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уманеева Татьяна Викторовна" initials="СТВ" lastIdx="1" clrIdx="0">
    <p:extLst>
      <p:ext uri="{19B8F6BF-5375-455C-9EA6-DF929625EA0E}">
        <p15:presenceInfo xmlns:p15="http://schemas.microsoft.com/office/powerpoint/2012/main" userId="S-1-5-21-237205661-4036823379-2882657157-6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064"/>
    <a:srgbClr val="001674"/>
    <a:srgbClr val="002B82"/>
    <a:srgbClr val="002164"/>
    <a:srgbClr val="003399"/>
    <a:srgbClr val="990000"/>
    <a:srgbClr val="F7923F"/>
    <a:srgbClr val="5AF477"/>
    <a:srgbClr val="0DC33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4660"/>
  </p:normalViewPr>
  <p:slideViewPr>
    <p:cSldViewPr>
      <p:cViewPr varScale="1">
        <p:scale>
          <a:sx n="108" d="100"/>
          <a:sy n="108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2T14:41:29.330" idx="1">
    <p:pos x="2439" y="3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7902A-9A7B-4DD5-81AF-B5322E172027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3FA2-7B12-4D99-9357-64E847C10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9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75225" cy="3732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8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4C54-1A5E-46F3-9515-0B60AA0EF69B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3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9C93-13BA-4888-B9A4-5439D948BD02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0FE-CCD0-428C-8867-DDA0DA26CD7C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0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86FA-BF1D-4E6A-8BFE-0923645CCCDD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CD76-BCEE-4A48-8C44-2D402E8E63B5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FB0B-B270-405B-B35F-FD11BCB556F3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9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53B-A7D6-4BE4-9AA3-6EBE75EB00B3}" type="datetime1">
              <a:rPr lang="ru-RU" smtClean="0"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788-0043-4834-A2B8-D54D458D8B1F}" type="datetime1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8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73E9-1CA1-41CD-93CB-4F8A21477882}" type="datetime1">
              <a:rPr lang="ru-RU" smtClean="0"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1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875-94DA-49A1-B565-E810D3D5BF6F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3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964A-11F9-45CF-92B2-17B109346A32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612F-3BE2-4A20-B1CF-EAD9B567A604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083B-2E50-4173-8249-E9CBD252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643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60648"/>
            <a:ext cx="7527262" cy="977123"/>
          </a:xfrm>
          <a:noFill/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</a:rPr>
              <a:t>Городской округ Верхняя Пышма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512" y="1873627"/>
            <a:ext cx="9071992" cy="2073830"/>
          </a:xfrm>
          <a:prstGeom prst="rect">
            <a:avLst/>
          </a:prstGeom>
          <a:solidFill>
            <a:srgbClr val="0C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6512" y="1319270"/>
            <a:ext cx="8821739" cy="2910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r>
              <a:rPr lang="ru-RU" sz="3000" b="1" dirty="0" smtClean="0">
                <a:solidFill>
                  <a:schemeClr val="bg1"/>
                </a:solidFill>
              </a:rPr>
              <a:t>О реализации проекта инициативного бюджетирования «Школьная хоккейная лига»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4551085"/>
            <a:ext cx="568863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Исполняющий полномочия Главы городского округа Верхняя Пышма Ряжкина Марина Степановна</a:t>
            </a: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589122" y="-360338"/>
            <a:ext cx="45719" cy="9179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60359"/>
              </p:ext>
            </p:extLst>
          </p:nvPr>
        </p:nvGraphicFramePr>
        <p:xfrm>
          <a:off x="6566871" y="5949280"/>
          <a:ext cx="2541633" cy="630936"/>
        </p:xfrm>
        <a:graphic>
          <a:graphicData uri="http://schemas.openxmlformats.org/drawingml/2006/table">
            <a:tbl>
              <a:tblPr/>
              <a:tblGrid>
                <a:gridCol w="2541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Верхняя Пышма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 июня 2019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3" y="111840"/>
            <a:ext cx="1133239" cy="141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5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06295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8290" y="-22583"/>
            <a:ext cx="3923928" cy="68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22583"/>
            <a:ext cx="9144000" cy="1879120"/>
          </a:xfrm>
          <a:prstGeom prst="rect">
            <a:avLst/>
          </a:prstGeom>
          <a:solidFill>
            <a:srgbClr val="0C30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63665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2729" y="219029"/>
            <a:ext cx="68407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arenaled.ru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254" y="1041410"/>
            <a:ext cx="1694204" cy="6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3" y="111840"/>
            <a:ext cx="1133239" cy="141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55272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1674"/>
                </a:solidFill>
              </a:rPr>
              <a:t>Общая стоимость проекта инициативного </a:t>
            </a:r>
            <a:r>
              <a:rPr lang="ru-RU" dirty="0">
                <a:solidFill>
                  <a:srgbClr val="001674"/>
                </a:solidFill>
              </a:rPr>
              <a:t>бюджетирования </a:t>
            </a:r>
            <a:r>
              <a:rPr lang="ru-RU" dirty="0" smtClean="0">
                <a:solidFill>
                  <a:srgbClr val="001674"/>
                </a:solidFill>
              </a:rPr>
              <a:t>«Школьная хоккейная </a:t>
            </a:r>
            <a:r>
              <a:rPr lang="ru-RU" dirty="0">
                <a:solidFill>
                  <a:srgbClr val="001674"/>
                </a:solidFill>
              </a:rPr>
              <a:t>лига»  </a:t>
            </a:r>
            <a:r>
              <a:rPr lang="ru-RU" dirty="0" smtClean="0">
                <a:solidFill>
                  <a:srgbClr val="001674"/>
                </a:solidFill>
              </a:rPr>
              <a:t>составляет 1 893,5 тысяч рублей</a:t>
            </a:r>
            <a:endParaRPr lang="ru-RU" dirty="0">
              <a:solidFill>
                <a:srgbClr val="001674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29204"/>
              </p:ext>
            </p:extLst>
          </p:nvPr>
        </p:nvGraphicFramePr>
        <p:xfrm>
          <a:off x="2069976" y="33738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032" y="3373810"/>
            <a:ext cx="6461320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847"/>
            <a:ext cx="3871199" cy="68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240"/>
            <a:ext cx="3923928" cy="68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879120"/>
          </a:xfrm>
          <a:prstGeom prst="rect">
            <a:avLst/>
          </a:prstGeom>
          <a:solidFill>
            <a:srgbClr val="0C30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400" y="2708919"/>
            <a:ext cx="5413736" cy="41461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54607" y="5445224"/>
            <a:ext cx="6400800" cy="24970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63665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254202"/>
            <a:ext cx="68407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Трибуна металлическая сборно-разборная на 318 посадочных мест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arenaled.ru/images/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693" y="1052736"/>
            <a:ext cx="1694204" cy="6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75012"/>
              </p:ext>
            </p:extLst>
          </p:nvPr>
        </p:nvGraphicFramePr>
        <p:xfrm>
          <a:off x="107504" y="2708920"/>
          <a:ext cx="3528392" cy="444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008112"/>
              </a:tblGrid>
              <a:tr h="3873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Кол-во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22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Liberation Serif" panose="02020603050405020304" pitchFamily="18" charset="0"/>
                        </a:rPr>
                        <a:t>Трибуна</a:t>
                      </a:r>
                      <a:r>
                        <a:rPr lang="ru-RU" sz="1400" b="1" baseline="0" dirty="0" smtClean="0">
                          <a:latin typeface="Liberation Serif" panose="02020603050405020304" pitchFamily="18" charset="0"/>
                        </a:rPr>
                        <a:t> металлическая </a:t>
                      </a:r>
                      <a:endParaRPr lang="ru-RU" sz="14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Liberation Serif" panose="02020603050405020304" pitchFamily="18" charset="0"/>
                        </a:rPr>
                        <a:t>1 шт.</a:t>
                      </a:r>
                      <a:endParaRPr lang="ru-RU" sz="14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22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Liberation Serif" panose="02020603050405020304" pitchFamily="18" charset="0"/>
                        </a:rPr>
                        <a:t>Флагшток комплектации «Стандарт», высота 6 метров</a:t>
                      </a:r>
                      <a:endParaRPr lang="ru-RU" sz="14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Liberation Serif" panose="02020603050405020304" pitchFamily="18" charset="0"/>
                        </a:rPr>
                        <a:t>4 шт.</a:t>
                      </a:r>
                      <a:endParaRPr lang="ru-RU" sz="14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22781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Liberation Serif" panose="02020603050405020304" pitchFamily="18" charset="0"/>
                        </a:rPr>
                        <a:t>Флагшток комплектации «Стандарт», высота 10 метров</a:t>
                      </a:r>
                    </a:p>
                    <a:p>
                      <a:endParaRPr lang="ru-RU" sz="14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Liberation Serif" panose="02020603050405020304" pitchFamily="18" charset="0"/>
                        </a:rPr>
                        <a:t>1 шт.</a:t>
                      </a:r>
                      <a:endParaRPr lang="ru-RU" sz="14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063444">
                <a:tc gridSpan="2">
                  <a:txBody>
                    <a:bodyPr/>
                    <a:lstStyle/>
                    <a:p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3" y="111840"/>
            <a:ext cx="1133239" cy="141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240"/>
            <a:ext cx="3923928" cy="68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847"/>
            <a:ext cx="3871199" cy="68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879120"/>
          </a:xfrm>
          <a:prstGeom prst="rect">
            <a:avLst/>
          </a:prstGeom>
          <a:solidFill>
            <a:srgbClr val="0C30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63665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51619" y="242877"/>
            <a:ext cx="68407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«Школьная хоккейная лига» направлен 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arenaled.ru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64" y="1052736"/>
            <a:ext cx="1694204" cy="6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015428"/>
              </p:ext>
            </p:extLst>
          </p:nvPr>
        </p:nvGraphicFramePr>
        <p:xfrm>
          <a:off x="145793" y="2628166"/>
          <a:ext cx="57038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5343812"/>
              </a:tblGrid>
              <a:tr h="15276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1483360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Развитие физкультурно-массовой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работы среди жителей </a:t>
                      </a:r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городского округа Верхняя Пышма, а также создание условий для объединения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людей разных поколений для реализации общих интересов</a:t>
                      </a:r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. 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  <a:p>
                      <a:pPr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Развитие интереса к занятиям зимними видами спорта, школьного хоккейного движения,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привлечение общественности к активному отдыху.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3" y="111840"/>
            <a:ext cx="1133239" cy="141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252711"/>
            <a:ext cx="3078747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520922"/>
              </p:ext>
            </p:extLst>
          </p:nvPr>
        </p:nvGraphicFramePr>
        <p:xfrm>
          <a:off x="365820" y="3140968"/>
          <a:ext cx="33420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042"/>
                <a:gridCol w="167104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0"/>
            <a:ext cx="3923928" cy="68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47" y="46847"/>
            <a:ext cx="3832473" cy="68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495362"/>
          </a:xfrm>
          <a:prstGeom prst="rect">
            <a:avLst/>
          </a:prstGeom>
          <a:solidFill>
            <a:srgbClr val="0C30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95362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 descr="http://arenaled.ru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319" y="747681"/>
            <a:ext cx="1694204" cy="6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31639" y="46847"/>
            <a:ext cx="6840761" cy="1310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Социальная эффективность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реализации проекта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«Школьная хоккейная лига»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3" y="111840"/>
            <a:ext cx="1041831" cy="1304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198" y="1916934"/>
            <a:ext cx="4101979" cy="2735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43" y="4171014"/>
            <a:ext cx="4033202" cy="2685746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03973"/>
              </p:ext>
            </p:extLst>
          </p:nvPr>
        </p:nvGraphicFramePr>
        <p:xfrm>
          <a:off x="285255" y="2098004"/>
          <a:ext cx="4713475" cy="4171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37"/>
                <a:gridCol w="4395638"/>
              </a:tblGrid>
              <a:tr h="567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Объединение родителей,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детей, тренеров, педагогов по физической культуре и спорту, руководителей общеобразовательных учреждений вокруг занятий массовым спортом.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2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Вовлечение в соревновательный процесс более 250 детей.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36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Пропаганда здорового образа жизни.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4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Доступность жителей городского округа Верхняя Пышма к спортивным объектам.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Возможность участия родителей в спортивной жизни детей в процессе воспитания здорового поколения.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3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452596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anchor="t"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C3064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Верхняя Пышма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65" y="332656"/>
            <a:ext cx="825806" cy="1034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083B-2E50-4173-8249-E9CBD252917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230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Liberation Serif</vt:lpstr>
      <vt:lpstr>Times New Roman</vt:lpstr>
      <vt:lpstr>Тема Office</vt:lpstr>
      <vt:lpstr>Городской округ Верхняя Пышма 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Городской округ Верхняя Пышма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ГлавБух</dc:creator>
  <cp:lastModifiedBy>Юдина Елена Федоровна</cp:lastModifiedBy>
  <cp:revision>130</cp:revision>
  <cp:lastPrinted>2019-06-05T03:11:05Z</cp:lastPrinted>
  <dcterms:created xsi:type="dcterms:W3CDTF">2018-06-14T08:53:45Z</dcterms:created>
  <dcterms:modified xsi:type="dcterms:W3CDTF">2019-06-05T03:36:17Z</dcterms:modified>
</cp:coreProperties>
</file>