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7" r:id="rId7"/>
    <p:sldId id="268" r:id="rId8"/>
    <p:sldId id="269" r:id="rId9"/>
    <p:sldId id="264" r:id="rId10"/>
    <p:sldId id="265" r:id="rId11"/>
    <p:sldId id="271" r:id="rId12"/>
    <p:sldId id="272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  <a:srgbClr val="70685E"/>
    <a:srgbClr val="404038"/>
    <a:srgbClr val="AECCEC"/>
    <a:srgbClr val="F7F6FB"/>
    <a:srgbClr val="C8DAEB"/>
    <a:srgbClr val="EBEBFF"/>
    <a:srgbClr val="76B531"/>
    <a:srgbClr val="B5D5A7"/>
    <a:srgbClr val="9CC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>
        <p:guide orient="horz" pos="2160"/>
        <p:guide pos="3817"/>
        <p:guide pos="347"/>
        <p:guide pos="7287"/>
        <p:guide orient="horz" pos="1139"/>
        <p:guide orient="horz" pos="41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5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72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3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1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2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4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02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7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C825-4A9C-4C7B-8402-3316A2864745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4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110000"/>
                <a:satMod val="105000"/>
                <a:tint val="67000"/>
                <a:alpha val="5000"/>
              </a:schemeClr>
            </a:gs>
            <a:gs pos="50000">
              <a:schemeClr val="accent5">
                <a:lumMod val="105000"/>
                <a:satMod val="103000"/>
                <a:tint val="73000"/>
                <a:alpha val="30000"/>
              </a:schemeClr>
            </a:gs>
            <a:gs pos="100000">
              <a:schemeClr val="accent5">
                <a:lumMod val="105000"/>
                <a:satMod val="109000"/>
                <a:tint val="81000"/>
                <a:alpha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C825-4A9C-4C7B-8402-3316A2864745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6C6DF-A1A6-49FC-9F5E-789599DC0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5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vp.ru/site/section?id=5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umavp.ru/corrupt/19" TargetMode="External"/><Relationship Id="rId2" Type="http://schemas.openxmlformats.org/officeDocument/2006/relationships/hyperlink" Target="https://movp.ru/site/section?id=6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7F6FB"/>
            </a:gs>
            <a:gs pos="69000">
              <a:srgbClr val="AECCEC"/>
            </a:gs>
            <a:gs pos="100000">
              <a:srgbClr val="70685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-843936"/>
            <a:ext cx="11847871" cy="7898581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176981" y="403123"/>
            <a:ext cx="8809704" cy="2271251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6981" y="74560"/>
            <a:ext cx="8975213" cy="2417097"/>
          </a:xfrm>
          <a:effectLst>
            <a:softEdge rad="177800"/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Arial Black" panose="020B0A04020102020204" pitchFamily="34" charset="0"/>
              </a:rPr>
              <a:t>ОТЧЕТ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Arial Black" panose="020B0A04020102020204" pitchFamily="34" charset="0"/>
              </a:rPr>
              <a:t>об исполнении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Arial Black" panose="020B0A04020102020204" pitchFamily="34" charset="0"/>
              </a:rPr>
              <a:t>Плана противодействия коррупции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Arial Black" panose="020B0A04020102020204" pitchFamily="34" charset="0"/>
              </a:rPr>
              <a:t>в городском округе Верхняя Пышма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bg1">
                      <a:alpha val="47000"/>
                    </a:schemeClr>
                  </a:glow>
                </a:effectLst>
                <a:latin typeface="Arial Black" panose="020B0A04020102020204" pitchFamily="34" charset="0"/>
              </a:rPr>
              <a:t> в 2025 году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bg1">
                    <a:alpha val="47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9836150" y="4762500"/>
            <a:ext cx="2355850" cy="1870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044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76981" y="0"/>
            <a:ext cx="12192000" cy="6858000"/>
            <a:chOff x="0" y="0"/>
            <a:chExt cx="12192000" cy="6858000"/>
          </a:xfrm>
        </p:grpSpPr>
        <p:pic>
          <p:nvPicPr>
            <p:cNvPr id="10242" name="Picture 2" descr="https://ik.arhano.ru/wp-content/uploads/2018/07/home-bg-alf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1D4999"/>
                </a:solidFill>
                <a:effectLst>
                  <a:glow rad="393700">
                    <a:schemeClr val="bg1"/>
                  </a:glow>
                </a:effectLst>
                <a:latin typeface="Arial Black" panose="020B0A04020102020204" pitchFamily="34" charset="0"/>
              </a:rPr>
              <a:t>Антикоррупционное просвещение и информационная деятельность</a:t>
            </a:r>
            <a:endParaRPr lang="ru-RU" b="1" dirty="0">
              <a:solidFill>
                <a:srgbClr val="1D4999"/>
              </a:solidFill>
              <a:effectLst>
                <a:glow rad="393700">
                  <a:schemeClr val="bg1"/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5331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dirty="0" smtClean="0">
                <a:effectLst>
                  <a:glow rad="508000">
                    <a:schemeClr val="bg1"/>
                  </a:glow>
                </a:effectLst>
              </a:rPr>
              <a:t>В целях формированию в обществе неприятия всех форм коррупции в городском округе Верхняя Пышма ведется информационная кампания на следующих </a:t>
            </a:r>
            <a:r>
              <a:rPr lang="ru-RU" sz="3200" b="1" dirty="0">
                <a:effectLst>
                  <a:glow rad="508000">
                    <a:schemeClr val="bg1"/>
                  </a:glow>
                </a:effectLst>
              </a:rPr>
              <a:t>ресурсах администрации городского округа</a:t>
            </a:r>
            <a:endParaRPr lang="ru-RU" sz="3200" b="1" u="sng" dirty="0">
              <a:effectLst>
                <a:glow rad="508000">
                  <a:schemeClr val="bg1"/>
                </a:glow>
              </a:effectLst>
            </a:endParaRP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38200" y="2687637"/>
            <a:ext cx="10515600" cy="175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2000" b="1" u="sng" dirty="0"/>
          </a:p>
        </p:txBody>
      </p:sp>
      <p:pic>
        <p:nvPicPr>
          <p:cNvPr id="10244" name="Picture 4" descr="https://pixy.org/src/476/47669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50" y="3732904"/>
            <a:ext cx="2643518" cy="25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063624" y="5592575"/>
            <a:ext cx="4103687" cy="53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993824" y="5592575"/>
            <a:ext cx="4103687" cy="533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40" y="3313471"/>
            <a:ext cx="6171752" cy="4335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326" y="4665161"/>
            <a:ext cx="1842209" cy="15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4" y="222423"/>
            <a:ext cx="11017250" cy="94735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Arial Black" panose="020B0A04020102020204" pitchFamily="34" charset="0"/>
              </a:rPr>
              <a:t>Целевые </a:t>
            </a:r>
            <a:r>
              <a:rPr lang="ru-RU" sz="2600" b="1" dirty="0">
                <a:latin typeface="Arial Black" panose="020B0A04020102020204" pitchFamily="34" charset="0"/>
              </a:rPr>
              <a:t> </a:t>
            </a:r>
            <a:r>
              <a:rPr lang="ru-RU" sz="2600" b="1" dirty="0" smtClean="0">
                <a:latin typeface="Arial Black" panose="020B0A04020102020204" pitchFamily="34" charset="0"/>
              </a:rPr>
              <a:t>показатели </a:t>
            </a:r>
            <a:r>
              <a:rPr lang="ru-RU" sz="2600" b="1" dirty="0">
                <a:latin typeface="Arial Black" panose="020B0A04020102020204" pitchFamily="34" charset="0"/>
              </a:rPr>
              <a:t>реализации Плана мероприятий по противодействию </a:t>
            </a:r>
            <a:r>
              <a:rPr lang="ru-RU" sz="2600" b="1" dirty="0" smtClean="0">
                <a:latin typeface="Arial Black" panose="020B0A04020102020204" pitchFamily="34" charset="0"/>
              </a:rPr>
              <a:t>коррупции</a:t>
            </a:r>
            <a:r>
              <a:rPr lang="ru-RU" sz="2600" b="1" dirty="0">
                <a:latin typeface="Arial Black" panose="020B0A04020102020204" pitchFamily="34" charset="0"/>
              </a:rPr>
              <a:t> </a:t>
            </a:r>
            <a:r>
              <a:rPr lang="ru-RU" sz="2600" b="1" dirty="0" smtClean="0">
                <a:latin typeface="Arial Black" panose="020B0A04020102020204" pitchFamily="34" charset="0"/>
              </a:rPr>
              <a:t>в </a:t>
            </a:r>
            <a:r>
              <a:rPr lang="ru-RU" sz="2600" b="1" dirty="0">
                <a:latin typeface="Arial Black" panose="020B0A04020102020204" pitchFamily="34" charset="0"/>
              </a:rPr>
              <a:t>городском округе Верхняя Пышма на </a:t>
            </a:r>
            <a:r>
              <a:rPr lang="ru-RU" sz="2600" b="1" dirty="0" smtClean="0">
                <a:latin typeface="Arial Black" panose="020B0A04020102020204" pitchFamily="34" charset="0"/>
              </a:rPr>
              <a:t>2025 год </a:t>
            </a:r>
            <a:endParaRPr lang="ru-RU" sz="26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795512"/>
              </p:ext>
            </p:extLst>
          </p:nvPr>
        </p:nvGraphicFramePr>
        <p:xfrm>
          <a:off x="700215" y="1825625"/>
          <a:ext cx="10404390" cy="4351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9611"/>
                <a:gridCol w="5883082"/>
                <a:gridCol w="955643"/>
                <a:gridCol w="1318027"/>
                <a:gridCol w="1318027"/>
              </a:tblGrid>
              <a:tr h="621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Номер строки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целевого показателя </a:t>
                      </a:r>
                      <a:endParaRPr lang="ru-RU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Единица измерения </a:t>
                      </a:r>
                      <a:endParaRPr lang="ru-RU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Значение целевого показателя </a:t>
                      </a:r>
                      <a:r>
                        <a:rPr lang="ru-RU" sz="1000" dirty="0" smtClean="0">
                          <a:effectLst/>
                        </a:rPr>
                        <a:t>                   на 2025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год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Достигнутое</a:t>
                      </a:r>
                      <a:r>
                        <a:rPr lang="ru-RU" sz="1000" baseline="0" dirty="0" smtClean="0">
                          <a:effectLst/>
                        </a:rPr>
                        <a:t> значение целевого показателя </a:t>
                      </a:r>
                      <a:endParaRPr lang="ru-RU" sz="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1243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заседаний Комиссии по соблюдению требований к служебному поведению муниципальных служащих, и урегулированию конфликта интересов в администрации городского округа Верхняя Пышма, Думы городского округа Верхняя Пышма и Счетной палаты городского округа Верхняя Пышма, информация в отношении которых размещена на официальном сайте городского округа Верхняя Пышма, от общего количества проведенных заседаний комиссии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1554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муниципальных служащих органов местного самоуправления городского округа Верхняя Пышма, замещающих должности муниципальной службы, при замещении которых муниципальные служащие органов местного самоуправления обязаны представлять сведения о доходах, расходах, об имуществе и обязательствах имущественного характера, представивших сведения о доходах, расходах, об имуществе и обязательствах имущественного характера не позднее 30 апреля года, следующего за отчетным годом, от общего количества муниципальных служащих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  <a:tr h="932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руководителей муниципальных учреждений городского округа Верхняя Пышма, представивших сведения о доходах, об имуществе и обязательствах имущественного характер не позднее 30 апреля года, следующего за отчетным годом, от общего количества руководителей муниципальных учреждений городского округа Верхняя Пышма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1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419068"/>
            <a:ext cx="11017250" cy="94735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latin typeface="Arial Black" panose="020B0A04020102020204" pitchFamily="34" charset="0"/>
              </a:rPr>
              <a:t>Целевые </a:t>
            </a:r>
            <a:r>
              <a:rPr lang="ru-RU" sz="2600" b="1" dirty="0">
                <a:latin typeface="Arial Black" panose="020B0A04020102020204" pitchFamily="34" charset="0"/>
              </a:rPr>
              <a:t> </a:t>
            </a:r>
            <a:r>
              <a:rPr lang="ru-RU" sz="2600" b="1" dirty="0" smtClean="0">
                <a:latin typeface="Arial Black" panose="020B0A04020102020204" pitchFamily="34" charset="0"/>
              </a:rPr>
              <a:t>показатели </a:t>
            </a:r>
            <a:r>
              <a:rPr lang="ru-RU" sz="2600" b="1" dirty="0">
                <a:latin typeface="Arial Black" panose="020B0A04020102020204" pitchFamily="34" charset="0"/>
              </a:rPr>
              <a:t>реализации Плана мероприятий по противодействию </a:t>
            </a:r>
            <a:r>
              <a:rPr lang="ru-RU" sz="2600" b="1" dirty="0" smtClean="0">
                <a:latin typeface="Arial Black" panose="020B0A04020102020204" pitchFamily="34" charset="0"/>
              </a:rPr>
              <a:t>коррупции</a:t>
            </a:r>
            <a:r>
              <a:rPr lang="ru-RU" sz="2600" b="1" dirty="0">
                <a:latin typeface="Arial Black" panose="020B0A04020102020204" pitchFamily="34" charset="0"/>
              </a:rPr>
              <a:t> </a:t>
            </a:r>
            <a:r>
              <a:rPr lang="ru-RU" sz="2600" b="1" dirty="0" smtClean="0">
                <a:latin typeface="Arial Black" panose="020B0A04020102020204" pitchFamily="34" charset="0"/>
              </a:rPr>
              <a:t>в </a:t>
            </a:r>
            <a:r>
              <a:rPr lang="ru-RU" sz="2600" b="1" dirty="0">
                <a:latin typeface="Arial Black" panose="020B0A04020102020204" pitchFamily="34" charset="0"/>
              </a:rPr>
              <a:t>городском округе Верхняя Пышма на </a:t>
            </a:r>
            <a:r>
              <a:rPr lang="ru-RU" sz="2600" b="1" dirty="0" smtClean="0">
                <a:latin typeface="Arial Black" panose="020B0A04020102020204" pitchFamily="34" charset="0"/>
              </a:rPr>
              <a:t>2025 год </a:t>
            </a:r>
            <a:endParaRPr lang="ru-RU" sz="26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38521"/>
              </p:ext>
            </p:extLst>
          </p:nvPr>
        </p:nvGraphicFramePr>
        <p:xfrm>
          <a:off x="700215" y="1808163"/>
          <a:ext cx="10867898" cy="639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538"/>
                <a:gridCol w="5739401"/>
                <a:gridCol w="1247988"/>
                <a:gridCol w="1681317"/>
                <a:gridCol w="1412654"/>
              </a:tblGrid>
              <a:tr h="639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Номер строки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целевого показателя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Единица измерения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Значение целевого показателя </a:t>
                      </a:r>
                      <a:r>
                        <a:rPr lang="ru-RU" sz="1200" dirty="0" smtClean="0">
                          <a:effectLst/>
                        </a:rPr>
                        <a:t>                             на 2025 </a:t>
                      </a:r>
                      <a:r>
                        <a:rPr lang="ru-RU" sz="1200" dirty="0">
                          <a:effectLst/>
                        </a:rPr>
                        <a:t>год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Достигнутое значение целевого показателя 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277" marR="58277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59742"/>
              </p:ext>
            </p:extLst>
          </p:nvPr>
        </p:nvGraphicFramePr>
        <p:xfrm>
          <a:off x="716690" y="2445988"/>
          <a:ext cx="10851424" cy="3895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360"/>
                <a:gridCol w="5720290"/>
                <a:gridCol w="1266434"/>
                <a:gridCol w="1656772"/>
                <a:gridCol w="1422568"/>
              </a:tblGrid>
              <a:tr h="137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Доля лиц, в отношении которых опубликованы представленные ими сведения о доходах, расходах, об имуществе и обязательствах имущественного характера, от общего количества лиц, обязанных представить сведения о доходах, расходах, об имуществе и обязательствах имущественного характера, подлежащие опубликованию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4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Доля руководителей муниципальных учреждений городского округа Верхняя Пышма, в отношении которых опубликованы сведения о доходах, об имуществе и обязательствах имущественного характера, от общего количества руководителей муниципальных учреждений городского округа Верхняя Пышма, представивших сведения о доходах, об имуществе и обязательствах имущественного характера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5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Доля проектов нормативных правовых актов городского округа Верхняя Пышма, в отношении которых проводилась антикоррупционная экспертиза, в общем количестве подготовленных нормативных правовых актов городского округа Верхняя Пышма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4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124" name="Picture 4" descr="https://im0-tub-ru.yandex.net/i?id=e8e711ae07582d1a9a8896309e1094b1-l&amp;n=1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14" b="2500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365125"/>
            <a:ext cx="110172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Вымогают деньги или намекают на взятку? 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Звоните по телефону доверия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98028"/>
              </p:ext>
            </p:extLst>
          </p:nvPr>
        </p:nvGraphicFramePr>
        <p:xfrm>
          <a:off x="311943" y="1843881"/>
          <a:ext cx="11568113" cy="486092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150040"/>
                <a:gridCol w="2418073"/>
              </a:tblGrid>
              <a:tr h="6507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Администрация городского округа Верхняя </a:t>
                      </a:r>
                      <a:r>
                        <a:rPr lang="ru-RU" sz="2000" b="1" u="none" strike="noStrike" dirty="0" smtClean="0">
                          <a:effectLst/>
                        </a:rPr>
                        <a:t>Пышма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+7(34368) </a:t>
                      </a:r>
                      <a:r>
                        <a:rPr lang="ru-RU" sz="2000" b="1" u="none" strike="noStrike" dirty="0" smtClean="0">
                          <a:effectLst/>
                        </a:rPr>
                        <a:t>4-04-86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Прокуратура города Верхняя Пышма: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+7(34368) 5-37-11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9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effectLst/>
                        </a:rPr>
                        <a:t>Администрация </a:t>
                      </a:r>
                      <a:r>
                        <a:rPr lang="ru-RU" sz="2000" b="1" u="none" strike="noStrike" dirty="0">
                          <a:effectLst/>
                        </a:rPr>
                        <a:t>Губернатора Свердловской области и Аппарат Правительства Свердловской области: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 smtClean="0">
                          <a:effectLst/>
                        </a:rPr>
                        <a:t>+</a:t>
                      </a:r>
                      <a:r>
                        <a:rPr lang="ru-RU" sz="2000" b="1" u="none" strike="noStrike" dirty="0">
                          <a:effectLst/>
                        </a:rPr>
                        <a:t>7(343) 370-72-02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554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 Прокуратура Свердловской области: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 +7(343) 377-54-41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8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 Главное управление Министерства внутренних дел Российской Федерации по Свердловской области: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 +7(343) 358-71-61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1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effectLst/>
                        </a:rPr>
                        <a:t> Следственное управление Следственного комитета Российской Федерации по Свердловской области: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 +7(343) 297-71-79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81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 Управление Федеральной службы безопасности Российской Федерации по Свердловской области: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 +7(343) 371-37-51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3463" marR="3463" marT="3463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4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spanarusa.com/files/autoupload/90/72/25/pnnwdt0r3472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lumMod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128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Нормативно-правовая база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058" y="1003701"/>
            <a:ext cx="11027884" cy="485059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1000"/>
              </a:spcAft>
            </a:pPr>
            <a:r>
              <a:rPr lang="ru-RU" sz="1800" b="1" dirty="0"/>
              <a:t>Федеральный закон от 25 декабря 2008 года № </a:t>
            </a:r>
            <a:r>
              <a:rPr lang="ru-RU" sz="1800" b="1" dirty="0" smtClean="0"/>
              <a:t>273-ФЗ «О </a:t>
            </a:r>
            <a:r>
              <a:rPr lang="ru-RU" sz="1800" b="1" dirty="0"/>
              <a:t>противодействии </a:t>
            </a:r>
            <a:r>
              <a:rPr lang="ru-RU" sz="1800" b="1" dirty="0" smtClean="0"/>
              <a:t>коррупции»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/>
              <a:t>Указ Президента Российской Федерации от 06.10.2025 № 709 </a:t>
            </a:r>
            <a:r>
              <a:rPr lang="ru-RU" sz="1800" b="1" dirty="0" smtClean="0"/>
              <a:t>«О </a:t>
            </a:r>
            <a:r>
              <a:rPr lang="ru-RU" sz="1800" b="1" dirty="0"/>
              <a:t>дополнительных мерах по противодействию </a:t>
            </a:r>
            <a:r>
              <a:rPr lang="ru-RU" sz="1800" b="1" dirty="0" smtClean="0"/>
              <a:t>коррупции»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/>
              <a:t> Закон Свердловской области от 20 февраля 2009 года № 2-ОЗ «О противодействии коррупции в Свердловской области</a:t>
            </a:r>
            <a:r>
              <a:rPr lang="ru-RU" sz="1800" b="1" dirty="0" smtClean="0"/>
              <a:t>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/>
              <a:t>Указ Губернатора Свердловской области от 12.05.2025 № 168-УГ </a:t>
            </a:r>
            <a:r>
              <a:rPr lang="ru-RU" sz="1800" b="1" dirty="0" smtClean="0"/>
              <a:t>«Об </a:t>
            </a:r>
            <a:r>
              <a:rPr lang="ru-RU" sz="1800" b="1" dirty="0"/>
              <a:t>утверждении региональной антикоррупционной программы Свердловской </a:t>
            </a:r>
            <a:r>
              <a:rPr lang="ru-RU" sz="1800" b="1" dirty="0" smtClean="0"/>
              <a:t>области»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800" b="1" dirty="0" smtClean="0"/>
          </a:p>
          <a:p>
            <a:pPr fontAlgn="base"/>
            <a:r>
              <a:rPr lang="ru-RU" sz="1800" b="1" dirty="0"/>
              <a:t>Постановление Главы городского округа от 19.12.2024 №201  </a:t>
            </a:r>
            <a:r>
              <a:rPr lang="ru-RU" sz="1800" b="1" dirty="0" smtClean="0"/>
              <a:t>«Об </a:t>
            </a:r>
            <a:r>
              <a:rPr lang="ru-RU" sz="1800" b="1" dirty="0"/>
              <a:t>утверждении Плана мероприятий по противодействию коррупции в городском округе Верхняя Пышма на 2025−2028 годы и Перечня целевых показателей реализации Плана мероприятий по противодействию коррупции в городском округе Верхняя Пышма на 2025−2028 </a:t>
            </a:r>
            <a:r>
              <a:rPr lang="ru-RU" sz="1800" b="1" dirty="0" smtClean="0"/>
              <a:t>годы»</a:t>
            </a:r>
            <a:endParaRPr lang="ru-RU" sz="18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sz="1800" i="1" dirty="0" smtClean="0"/>
              <a:t>Полный перечень нормативно-правовых актов в сфере противодействия коррупции, действующих в том числе на территории городского округа Верхняя Пышма: </a:t>
            </a:r>
            <a:r>
              <a:rPr lang="en-US" sz="1800" i="1" dirty="0" smtClean="0">
                <a:hlinkClick r:id="rId3"/>
              </a:rPr>
              <a:t>https://movp.ru/site/section?id=58</a:t>
            </a:r>
            <a:r>
              <a:rPr lang="ru-RU" sz="1800" i="1" dirty="0" smtClean="0"/>
              <a:t> 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613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482600"/>
            <a:ext cx="110172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Правовое обеспечение противодействия коррупции и повышению результативности антикоррупционной экспертизы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63" y="2478028"/>
            <a:ext cx="9524013" cy="1808219"/>
          </a:xfrm>
          <a:prstGeom prst="roundRect">
            <a:avLst>
              <a:gd name="adj" fmla="val 3354"/>
            </a:avLst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30000"/>
                </a:schemeClr>
              </a:gs>
              <a:gs pos="50000">
                <a:schemeClr val="accent5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  <a:alpha val="7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 целях обеспечения участия независимых экспертов в проведении независимой антикоррупционной экспертизы проектов нормативных правовых актов городского округа Верхняя  Пышма данные проекты размещаются на официальном сайте городского округа:</a:t>
            </a:r>
          </a:p>
          <a:p>
            <a:pPr algn="ctr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movp.ru/site/section?id=68</a:t>
            </a:r>
            <a:endParaRPr lang="ru-RU" dirty="0" smtClean="0"/>
          </a:p>
          <a:p>
            <a:pPr algn="ctr"/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dumavp.ru/corrupt/19</a:t>
            </a:r>
            <a:r>
              <a:rPr lang="ru-RU" dirty="0" smtClean="0"/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63" y="4468624"/>
            <a:ext cx="9524012" cy="986852"/>
          </a:xfrm>
          <a:prstGeom prst="roundRect">
            <a:avLst>
              <a:gd name="adj" fmla="val 14454"/>
            </a:avLst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0000"/>
                </a:schemeClr>
              </a:gs>
              <a:gs pos="50000">
                <a:schemeClr val="accent4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  <a:alpha val="70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 2025 году проведена экспертиза 278 проектов нормативных правовых актов.</a:t>
            </a:r>
            <a:r>
              <a:rPr lang="ru-RU" dirty="0"/>
              <a:t> </a:t>
            </a:r>
            <a:r>
              <a:rPr lang="ru-RU" u="sng" dirty="0" err="1" smtClean="0"/>
              <a:t>Коррупциогенные</a:t>
            </a:r>
            <a:r>
              <a:rPr lang="ru-RU" u="sng" dirty="0" smtClean="0"/>
              <a:t> </a:t>
            </a:r>
            <a:r>
              <a:rPr lang="ru-RU" u="sng" dirty="0"/>
              <a:t>факторы </a:t>
            </a:r>
            <a:r>
              <a:rPr lang="ru-RU" u="sng" dirty="0" smtClean="0"/>
              <a:t>не выявлены  </a:t>
            </a:r>
            <a:endParaRPr lang="ru-RU" u="sng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50863" y="5820229"/>
            <a:ext cx="11017250" cy="8488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Ежеквартально осуществляется анализ вступивших в законную силу решений судов о признании недействительными ненормативных правовых актов в органе местного самоуправления, незаконными решений и действий (бездействий) должностных лиц органа местного самоуправления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11575"/>
              </p:ext>
            </p:extLst>
          </p:nvPr>
        </p:nvGraphicFramePr>
        <p:xfrm>
          <a:off x="-19050" y="-8"/>
          <a:ext cx="12211049" cy="68655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60825"/>
                <a:gridCol w="2851587"/>
                <a:gridCol w="2955989"/>
                <a:gridCol w="5542648"/>
              </a:tblGrid>
              <a:tr h="40313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Выполнение мероприятий Плана противодействия коррупции в </a:t>
                      </a:r>
                      <a:r>
                        <a:rPr lang="ru-RU" sz="1200" b="1" dirty="0" smtClean="0">
                          <a:effectLst/>
                          <a:latin typeface="Arial Black" panose="020B0A04020102020204" pitchFamily="34" charset="0"/>
                        </a:rPr>
                        <a:t>2023 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году</a:t>
                      </a:r>
                      <a:endParaRPr lang="ru-RU" sz="1200" b="1" dirty="0"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5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№ п/п</a:t>
                      </a:r>
                      <a:endParaRPr lang="ru-RU" sz="11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Количество запланированных мероприятий</a:t>
                      </a:r>
                      <a:endParaRPr lang="ru-RU" sz="11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Количество выполненных мероприятий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Выводы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45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I. Совершенствование нормативного правового обеспечения деятельности по противодействию коррупции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24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II. Повышение результативности антикоррупционной экспертизы нормативных правовых актов городского округа Верхняя Пышма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2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24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III. Совершенствование в системе кадровой работы по профилактике коррупционных и иных правонарушений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2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24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IV. Реализация антикоррупционных механизмов в сфере управления муниципальной собственностью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2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324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V.  Реализация антикоррупционных механизмов в бюджетной сфере</a:t>
                      </a:r>
                      <a:endParaRPr lang="ru-RU" sz="1200" b="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2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24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VI. Реализация антикоррупционных механизмов в сфере закупок товаров, работ, услуг для муниципальных нужд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2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24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VII. Повышение результативности и эффективности работы с обращениями граждан по фактам коррупции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2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454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VIII. Обеспечение открытости деятельности органов местного самоуправления городского округа Верхняя Пышма, обеспечение прав граждан на доступ к информации о деятельности органов местного самоуправления городского округа Верхняя Пышма в сфере противодействия коррупции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1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IX. Антикоррупционное просвещение граждан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243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X. Обеспечение участия институтов гражданского общества в противодействии коррупции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823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XI. </a:t>
                      </a:r>
                      <a:r>
                        <a:rPr lang="ru-RU" sz="1200" dirty="0" smtClean="0">
                          <a:effectLst/>
                        </a:rPr>
                        <a:t>Мониторинг состояния и эффективности противодействия коррупции в городском округе Верхняя Пышма (антикоррупционный мониторинг)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3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XII. </a:t>
                      </a:r>
                      <a:r>
                        <a:rPr lang="ru-RU" sz="1200" dirty="0" smtClean="0">
                          <a:effectLst/>
                        </a:rPr>
                        <a:t>Организационное обеспечение деятельности по противодействию коррупции</a:t>
                      </a:r>
                      <a:endParaRPr lang="ru-RU" sz="1200" dirty="0" smtClean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 выполнены в полном объеме в установленные сроки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</a:tr>
              <a:tr h="2130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XIII. </a:t>
                      </a:r>
                      <a:r>
                        <a:rPr lang="ru-RU" sz="1200" dirty="0" smtClean="0">
                          <a:effectLst/>
                        </a:rPr>
                        <a:t>Организация взаимодействия</a:t>
                      </a:r>
                      <a:r>
                        <a:rPr lang="ru-RU" sz="1200" baseline="0" dirty="0" smtClean="0">
                          <a:effectLst/>
                        </a:rPr>
                        <a:t> с предпринимательским сообществом городского округа Верхняя Пышма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427"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Мероприятия выполнены в полном объеме в установленные </a:t>
                      </a:r>
                      <a:r>
                        <a:rPr lang="ru-RU" sz="1200" dirty="0" smtClean="0">
                          <a:effectLst/>
                        </a:rPr>
                        <a:t>сроки</a:t>
                      </a:r>
                    </a:p>
                  </a:txBody>
                  <a:tcPr marL="29166" marR="2916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3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4" y="222423"/>
            <a:ext cx="11017250" cy="94735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Arial Black" panose="020B0A04020102020204" pitchFamily="34" charset="0"/>
              </a:rPr>
              <a:t>Обеспечение деятельности Комиссии по координации работы по противодействию коррупции в городском округе Верхняя Пышма</a:t>
            </a:r>
            <a:r>
              <a:rPr lang="ru-RU" sz="3000" dirty="0" smtClean="0"/>
              <a:t> 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64" y="2910014"/>
            <a:ext cx="3645111" cy="757881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Заседание – 20.03.2025 </a:t>
            </a:r>
          </a:p>
          <a:p>
            <a:pPr marL="0" indent="0" algn="ctr">
              <a:buNone/>
            </a:pPr>
            <a:r>
              <a:rPr lang="ru-RU" sz="1800" dirty="0" smtClean="0"/>
              <a:t>Рассмотрено 7 вопросов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432854" y="1348944"/>
            <a:ext cx="1079156" cy="683741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36005" y="2895599"/>
            <a:ext cx="3756455" cy="8320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Заседание – 24.06.2025 </a:t>
            </a:r>
          </a:p>
          <a:p>
            <a:pPr algn="ctr"/>
            <a:r>
              <a:rPr lang="ru-RU" dirty="0" smtClean="0"/>
              <a:t>Рассмотрено 3 вопроса 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50863" y="4048895"/>
            <a:ext cx="3645112" cy="7578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Заседание – 24.09.2025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Рассмотрено 4 вопроса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436005" y="4114798"/>
            <a:ext cx="3756455" cy="8402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Заседание – 15.12.2025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Рассмотрено 6 вопросов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459891" y="2108887"/>
            <a:ext cx="5025081" cy="6507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План заседаний Комиссии на 2025 год утвержден Главой городского округа Верхняя Пышма                           24 декабря 2024 года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713703" y="5416375"/>
            <a:ext cx="6705600" cy="1130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600" dirty="0" smtClean="0"/>
              <a:t>Информация о деятельности Комиссии размещена на официальном сайте городского округа Верхняя Пышма</a:t>
            </a:r>
          </a:p>
          <a:p>
            <a:pPr marL="0" indent="0" algn="ctr">
              <a:buNone/>
            </a:pPr>
            <a:r>
              <a:rPr lang="en-US" sz="5600" dirty="0" smtClean="0"/>
              <a:t>https</a:t>
            </a:r>
            <a:r>
              <a:rPr lang="en-US" sz="5600" dirty="0"/>
              <a:t>://</a:t>
            </a:r>
            <a:r>
              <a:rPr lang="en-US" sz="5600" dirty="0" smtClean="0"/>
              <a:t>movp.ru/site/section?id=64</a:t>
            </a:r>
            <a:r>
              <a:rPr lang="ru-RU" sz="5600" dirty="0" smtClean="0"/>
              <a:t> </a:t>
            </a:r>
          </a:p>
          <a:p>
            <a:pPr marL="0" indent="0" algn="ctr">
              <a:buNone/>
            </a:pPr>
            <a:r>
              <a:rPr lang="ru-RU" sz="4800" dirty="0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1596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4" y="222423"/>
            <a:ext cx="11017250" cy="94735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/>
              <a:t>Совершенствование в системе кадровой работы по профилактике коррупционных и иных правонарушений 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5221" y="2471347"/>
            <a:ext cx="3971708" cy="757881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Муниципальные служащие,                    доходы – 101 служащих   </a:t>
            </a:r>
          </a:p>
          <a:p>
            <a:pPr marL="0" indent="0" algn="ctr">
              <a:buNone/>
            </a:pPr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050692" y="2436339"/>
            <a:ext cx="3756455" cy="8320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Руководители подведомственных учреждений, доходы- </a:t>
            </a:r>
          </a:p>
          <a:p>
            <a:pPr algn="ctr"/>
            <a:r>
              <a:rPr lang="ru-RU" dirty="0" smtClean="0"/>
              <a:t>69 руководителей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50864" y="3584486"/>
            <a:ext cx="3971708" cy="7578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Муниципальные служащие,                       расходы – 1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731770" y="3502107"/>
            <a:ext cx="3971708" cy="8402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Руководители подведомственных учреждений, расходы – 0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12108" y="1367482"/>
            <a:ext cx="10033687" cy="6837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Организация представления сведений о доходах, расходах, об имуществе и обязательствах имущественного характера (за отчетный период 2024)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900278" y="4571996"/>
            <a:ext cx="6318422" cy="8443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/>
              <a:t>Нарушения, связанные с предоставлением сведений о доходах, об имуществе и обязательствах имущественного характера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dirty="0" smtClean="0"/>
          </a:p>
        </p:txBody>
      </p:sp>
      <p:sp>
        <p:nvSpPr>
          <p:cNvPr id="5" name="Стрелка вниз 4"/>
          <p:cNvSpPr/>
          <p:nvPr/>
        </p:nvSpPr>
        <p:spPr>
          <a:xfrm>
            <a:off x="5881816" y="5496691"/>
            <a:ext cx="484632" cy="47883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838" y="6001265"/>
            <a:ext cx="3971708" cy="7578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К дисциплинарной ответственности не привлекались</a:t>
            </a:r>
          </a:p>
        </p:txBody>
      </p:sp>
    </p:spTree>
    <p:extLst>
      <p:ext uri="{BB962C8B-B14F-4D97-AF65-F5344CB8AC3E}">
        <p14:creationId xmlns:p14="http://schemas.microsoft.com/office/powerpoint/2010/main" val="264237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4" y="222423"/>
            <a:ext cx="11017250" cy="94735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latin typeface="Arial Black" panose="020B0A04020102020204" pitchFamily="34" charset="0"/>
              </a:rPr>
              <a:t>Совершенствование в системе кадровой работы по профилактике коррупционных и иных правонарушений </a:t>
            </a:r>
            <a:endParaRPr lang="ru-RU" sz="3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373" y="2467231"/>
            <a:ext cx="3971708" cy="757881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Администрация городского округа Верхняя Пышма </a:t>
            </a:r>
          </a:p>
          <a:p>
            <a:pPr marL="0" indent="0" algn="ctr">
              <a:buNone/>
            </a:pPr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331675" y="2434276"/>
            <a:ext cx="3756455" cy="8320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Дума городского округа Верхняя Пышма 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53373" y="3656049"/>
            <a:ext cx="3971708" cy="6111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Количество проведенных                   заседаний – 5 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331675" y="3666860"/>
            <a:ext cx="3971708" cy="6332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/>
              <a:t>Количество проведенных                     заседаний - 1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12108" y="1367482"/>
            <a:ext cx="10033687" cy="6837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Деятельность комиссии по соблюдению требований к служебному поведению муниципальных служащих, и урегулированию конфликта интересов  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891480" y="4840749"/>
            <a:ext cx="6704803" cy="179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dirty="0" smtClean="0"/>
              <a:t>Рассмотрены вопросы в том числе: </a:t>
            </a:r>
          </a:p>
          <a:p>
            <a:pPr marL="0" indent="0">
              <a:buNone/>
            </a:pPr>
            <a:r>
              <a:rPr lang="ru-RU" sz="1700" dirty="0" smtClean="0"/>
              <a:t>1) О невозможности по объективным причинам представить сведения о доходах, об имуществе и обязательствах имущественного характера;</a:t>
            </a:r>
          </a:p>
          <a:p>
            <a:pPr marL="0" indent="0">
              <a:buNone/>
            </a:pPr>
            <a:r>
              <a:rPr lang="ru-RU" sz="1700" dirty="0" smtClean="0"/>
              <a:t>2) Уведомления муниципального служащего о возможном конфликте интересов; </a:t>
            </a:r>
          </a:p>
          <a:p>
            <a:pPr marL="0" indent="0">
              <a:buNone/>
            </a:pPr>
            <a:r>
              <a:rPr lang="ru-RU" sz="1700" dirty="0" smtClean="0"/>
              <a:t>3) Материалы проверки о предоставлении муниципальным служащим неполных сведений о доходах, расходах, об имуществе и обязательствах имущественного характера;</a:t>
            </a:r>
          </a:p>
          <a:p>
            <a:pPr marL="0" indent="0">
              <a:buNone/>
            </a:pPr>
            <a:r>
              <a:rPr lang="ru-RU" sz="1700" dirty="0" smtClean="0"/>
              <a:t>4) Об оценке коррупционных рисков, по результатам которой дополнен перечень </a:t>
            </a:r>
            <a:r>
              <a:rPr lang="ru-RU" sz="1700" dirty="0" err="1" smtClean="0"/>
              <a:t>коррупционно</a:t>
            </a:r>
            <a:r>
              <a:rPr lang="ru-RU" sz="1700" dirty="0" smtClean="0"/>
              <a:t>-опасных функций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dirty="0" smtClean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426941" y="2096264"/>
            <a:ext cx="296562" cy="25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468497" y="2096264"/>
            <a:ext cx="477795" cy="259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04519" y="4390768"/>
            <a:ext cx="782595" cy="307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82097" y="3336321"/>
            <a:ext cx="8238" cy="230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209903" y="3336321"/>
            <a:ext cx="0" cy="230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8798011" y="4390768"/>
            <a:ext cx="411891" cy="37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4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365125"/>
            <a:ext cx="110172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В 2025 году в органы местного самоуправления поступило 1415 обращений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801068"/>
              </p:ext>
            </p:extLst>
          </p:nvPr>
        </p:nvGraphicFramePr>
        <p:xfrm>
          <a:off x="6365082" y="2356022"/>
          <a:ext cx="5100640" cy="167449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305177"/>
                <a:gridCol w="1795463"/>
              </a:tblGrid>
              <a:tr h="495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В администрацию городского округа Верхняя Пышма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1346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В Думу городского округа Верхняя Пышма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В Счетную палату городского округа Верхняя Пышма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>
                          <a:effectLst/>
                        </a:rPr>
                        <a:t>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6365082" y="4530112"/>
            <a:ext cx="5286375" cy="1317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Обращения граждан, содержащие информацию о противоправных действиях муниципальных служащих  органов местного самоуправления коррупционного характера при исполнении ими служебных обязанностей </a:t>
            </a:r>
            <a:r>
              <a:rPr lang="ru-RU" sz="1800" b="1" u="sng" dirty="0" smtClean="0"/>
              <a:t>НЕ ПОСТУПАЛИ.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5" y="2213033"/>
            <a:ext cx="5987845" cy="38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1192</Words>
  <Application>Microsoft Office PowerPoint</Application>
  <PresentationFormat>Широкоэкранный</PresentationFormat>
  <Paragraphs>189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Liberation Serif</vt:lpstr>
      <vt:lpstr>Times New Roman</vt:lpstr>
      <vt:lpstr>Тема Office</vt:lpstr>
      <vt:lpstr>ОТЧЕТ  об исполнении  Плана противодействия коррупции  в городском округе Верхняя Пышма   в 2025 году</vt:lpstr>
      <vt:lpstr>Вымогают деньги или намекают на взятку?  Звоните по телефону доверия</vt:lpstr>
      <vt:lpstr>Нормативно-правовая база</vt:lpstr>
      <vt:lpstr>Правовое обеспечение противодействия коррупции и повышению результативности антикоррупционной экспертизы</vt:lpstr>
      <vt:lpstr>Презентация PowerPoint</vt:lpstr>
      <vt:lpstr>Обеспечение деятельности Комиссии по координации работы по противодействию коррупции в городском округе Верхняя Пышма </vt:lpstr>
      <vt:lpstr>Совершенствование в системе кадровой работы по профилактике коррупционных и иных правонарушений </vt:lpstr>
      <vt:lpstr>Совершенствование в системе кадровой работы по профилактике коррупционных и иных правонарушений </vt:lpstr>
      <vt:lpstr>В 2025 году в органы местного самоуправления поступило 1415 обращений</vt:lpstr>
      <vt:lpstr>Антикоррупционное просвещение и информационная деятельность</vt:lpstr>
      <vt:lpstr>Целевые  показатели реализации Плана мероприятий по противодействию коррупции в городском округе Верхняя Пышма на 2025 год </vt:lpstr>
      <vt:lpstr>Целевые  показатели реализации Плана мероприятий по противодействию коррупции в городском округе Верхняя Пышма на 2025 год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об исполнении Плана противодействия коррупции в городском округе Верхняя Пышма   в 2021 году</dc:title>
  <dc:creator>Хусаинова Маргарита Маратовна</dc:creator>
  <cp:lastModifiedBy>Снедкова Елена Владимировна</cp:lastModifiedBy>
  <cp:revision>78</cp:revision>
  <cp:lastPrinted>2026-01-30T03:31:24Z</cp:lastPrinted>
  <dcterms:created xsi:type="dcterms:W3CDTF">2022-01-28T05:48:35Z</dcterms:created>
  <dcterms:modified xsi:type="dcterms:W3CDTF">2026-02-02T10:53:16Z</dcterms:modified>
</cp:coreProperties>
</file>