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1" r:id="rId2"/>
    <p:sldId id="302" r:id="rId3"/>
    <p:sldId id="306" r:id="rId4"/>
    <p:sldId id="303" r:id="rId5"/>
    <p:sldId id="304" r:id="rId6"/>
    <p:sldId id="305" r:id="rId7"/>
    <p:sldId id="307" r:id="rId8"/>
    <p:sldId id="308" r:id="rId9"/>
    <p:sldId id="309" r:id="rId10"/>
    <p:sldId id="310" r:id="rId11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likin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95"/>
    <a:srgbClr val="EC7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3" autoAdjust="0"/>
  </p:normalViewPr>
  <p:slideViewPr>
    <p:cSldViewPr snapToGrid="0">
      <p:cViewPr varScale="1">
        <p:scale>
          <a:sx n="154" d="100"/>
          <a:sy n="154" d="100"/>
        </p:scale>
        <p:origin x="384" y="108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04668450787986E-2"/>
          <c:y val="8.088273266633228E-2"/>
          <c:w val="0.67695492401094826"/>
          <c:h val="0.8172703016344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Молодые семьи (человек)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Граждане (человек)</c:v>
                </c:pt>
              </c:strCache>
            </c:strRef>
          </c:tx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15</c:v>
                </c:pt>
                <c:pt idx="1">
                  <c:v>24</c:v>
                </c:pt>
                <c:pt idx="2">
                  <c:v>28</c:v>
                </c:pt>
                <c:pt idx="3">
                  <c:v>30</c:v>
                </c:pt>
                <c:pt idx="4">
                  <c:v>31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13</c:v>
                </c:pt>
                <c:pt idx="9">
                  <c:v>9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556272"/>
        <c:axId val="1717543760"/>
      </c:barChart>
      <c:catAx>
        <c:axId val="171755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Liberation Serif" panose="02020603050405020304" pitchFamily="18" charset="0"/>
              </a:defRPr>
            </a:pPr>
            <a:endParaRPr lang="ru-RU"/>
          </a:p>
        </c:txPr>
        <c:crossAx val="1717543760"/>
        <c:crosses val="autoZero"/>
        <c:auto val="1"/>
        <c:lblAlgn val="ctr"/>
        <c:lblOffset val="100"/>
        <c:noMultiLvlLbl val="0"/>
      </c:catAx>
      <c:valAx>
        <c:axId val="171754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Liberation Serif" panose="02020603050405020304" pitchFamily="18" charset="0"/>
              </a:defRPr>
            </a:pPr>
            <a:endParaRPr lang="ru-RU"/>
          </a:p>
        </c:txPr>
        <c:crossAx val="171755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5868213841692"/>
          <c:y val="0.41326500984251968"/>
          <c:w val="0.206990559610022"/>
          <c:h val="0.32034498031496061"/>
        </c:manualLayout>
      </c:layout>
      <c:overlay val="0"/>
      <c:txPr>
        <a:bodyPr/>
        <a:lstStyle/>
        <a:p>
          <a:pPr>
            <a:defRPr sz="1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Liberation Serif" panose="02020603050405020304" pitchFamily="18" charset="0"/>
              </a:rPr>
              <a:t>Социальная выплата на улучшение жилищных условий (тыс. руб.)</a:t>
            </a:r>
          </a:p>
        </c:rich>
      </c:tx>
      <c:layout>
        <c:manualLayout>
          <c:xMode val="edge"/>
          <c:yMode val="edge"/>
          <c:x val="0.14531246139489623"/>
          <c:y val="3.125E-2"/>
        </c:manualLayout>
      </c:layout>
      <c:overlay val="0"/>
      <c:spPr>
        <a:pattFill prst="pct40">
          <a:fgClr>
            <a:schemeClr val="accent1"/>
          </a:fgClr>
          <a:bgClr>
            <a:schemeClr val="bg1"/>
          </a:bgClr>
        </a:pattFill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выплата на улучшение жилищных условий (тыс. руб.)</c:v>
                </c:pt>
              </c:strCache>
            </c:strRef>
          </c:tx>
          <c:explosion val="25"/>
          <c:cat>
            <c:numRef>
              <c:f>Лист1!$A$2:$A$23</c:f>
              <c:numCache>
                <c:formatCode>General</c:formatCode>
                <c:ptCount val="2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4116.3</c:v>
                </c:pt>
                <c:pt idx="1">
                  <c:v>2741.3</c:v>
                </c:pt>
                <c:pt idx="2">
                  <c:v>4755.8</c:v>
                </c:pt>
                <c:pt idx="3">
                  <c:v>910.6</c:v>
                </c:pt>
                <c:pt idx="4">
                  <c:v>3847.6</c:v>
                </c:pt>
                <c:pt idx="5">
                  <c:v>4215.3</c:v>
                </c:pt>
                <c:pt idx="6">
                  <c:v>2898</c:v>
                </c:pt>
                <c:pt idx="7">
                  <c:v>2919.1</c:v>
                </c:pt>
                <c:pt idx="8">
                  <c:v>2199.1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891130281415755"/>
          <c:y val="0.35282603346456692"/>
          <c:w val="0.18790018644483342"/>
          <c:h val="0.56339493110236216"/>
        </c:manualLayout>
      </c:layout>
      <c:overlay val="0"/>
    </c:legend>
    <c:plotVisOnly val="1"/>
    <c:dispBlanksAs val="gap"/>
    <c:showDLblsOverMax val="0"/>
  </c:chart>
  <c:spPr>
    <a:pattFill prst="pct50">
      <a:fgClr>
        <a:schemeClr val="accent1"/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73F62-6492-448C-8A90-CCD41E59ACE7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86A9-70AE-4AB8-9294-86802F3D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3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A45B-BCEC-4EF8-8FB8-D61157CB58E5}" type="datetime1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1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13D4-1CA2-477A-9D3F-E7D4BE5042F9}" type="datetime1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9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33E-A629-452A-A645-0337B775E346}" type="datetime1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5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2C5B-C778-4421-A45C-9B1CC4BEA9E8}" type="datetime1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6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295-3757-443C-AACB-856B91F36661}" type="datetime1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0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B6DB-B3BD-460C-A6CE-9BF9D4ECEDC0}" type="datetime1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1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5DDA-4A32-43D9-B850-448C7F89F3C5}" type="datetime1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EA51-6878-42A1-9247-96160C3D94E6}" type="datetime1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3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FE18-5DD3-47C1-A88D-85B8A3AA493B}" type="datetime1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4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2934-F724-4BD8-8A68-7D7BCEFCF79A}" type="datetime1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9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52FF-8397-4226-BB3F-EBC8D2A965A6}" type="datetime1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6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3F99-3377-4321-9B1B-0A57E46D7689}" type="datetime1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90316"/>
              </p:ext>
            </p:extLst>
          </p:nvPr>
        </p:nvGraphicFramePr>
        <p:xfrm>
          <a:off x="0" y="1"/>
          <a:ext cx="9144000" cy="64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46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496" y="2094697"/>
            <a:ext cx="822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anose="02020603050405020304" pitchFamily="18" charset="0"/>
              </a:rPr>
              <a:t>«Комплексное </a:t>
            </a:r>
            <a:r>
              <a:rPr lang="ru-RU" sz="2400" b="1" i="1" dirty="0">
                <a:latin typeface="Liberation Serif" panose="02020603050405020304" pitchFamily="18" charset="0"/>
              </a:rPr>
              <a:t>развитие сельских </a:t>
            </a:r>
            <a:r>
              <a:rPr lang="ru-RU" sz="2400" b="1" i="1" dirty="0" smtClean="0">
                <a:latin typeface="Liberation Serif" panose="02020603050405020304" pitchFamily="18" charset="0"/>
              </a:rPr>
              <a:t>территорий»</a:t>
            </a:r>
            <a:r>
              <a:rPr lang="ru-RU" sz="2400" b="1" i="1" dirty="0">
                <a:latin typeface="Liberation Serif" panose="02020603050405020304" pitchFamily="18" charset="0"/>
              </a:rPr>
              <a:t/>
            </a:r>
            <a:br>
              <a:rPr lang="ru-RU" sz="2400" b="1" i="1" dirty="0">
                <a:latin typeface="Liberation Serif" panose="02020603050405020304" pitchFamily="18" charset="0"/>
              </a:rPr>
            </a:br>
            <a:r>
              <a:rPr lang="ru-RU" sz="2400" b="1" i="1" dirty="0">
                <a:latin typeface="Liberation Serif" panose="02020603050405020304" pitchFamily="18" charset="0"/>
              </a:rPr>
              <a:t/>
            </a:r>
            <a:br>
              <a:rPr lang="ru-RU" sz="2400" b="1" i="1" dirty="0">
                <a:latin typeface="Liberation Serif" panose="02020603050405020304" pitchFamily="18" charset="0"/>
              </a:rPr>
            </a:br>
            <a:r>
              <a:rPr lang="ru-RU" sz="2400" b="1" i="1" dirty="0">
                <a:latin typeface="Liberation Serif" panose="02020603050405020304" pitchFamily="18" charset="0"/>
              </a:rPr>
              <a:t>(улучшение жилищных условий граждан, проживающих на сельских территориях)</a:t>
            </a:r>
          </a:p>
        </p:txBody>
      </p:sp>
    </p:spTree>
    <p:extLst>
      <p:ext uri="{BB962C8B-B14F-4D97-AF65-F5344CB8AC3E}">
        <p14:creationId xmlns:p14="http://schemas.microsoft.com/office/powerpoint/2010/main" val="21579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77806"/>
              </p:ext>
            </p:extLst>
          </p:nvPr>
        </p:nvGraphicFramePr>
        <p:xfrm>
          <a:off x="0" y="0"/>
          <a:ext cx="91440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46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496" y="2094699"/>
            <a:ext cx="822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90841" y="269188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448" y="1082839"/>
            <a:ext cx="8759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4672" y="1525312"/>
            <a:ext cx="822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Liberation Serif" panose="02020603050405020304" pitchFamily="18" charset="0"/>
              </a:rPr>
              <a:t>Информация подготовлена отделом по учету и распределению жилья администрации городского округа Верхняя Пышма </a:t>
            </a:r>
            <a:endParaRPr lang="ru-RU" sz="2400" dirty="0" smtClean="0">
              <a:latin typeface="Liberation Serif" panose="02020603050405020304" pitchFamily="18" charset="0"/>
            </a:endParaRPr>
          </a:p>
          <a:p>
            <a:pPr algn="ctr"/>
            <a:endParaRPr lang="ru-RU" sz="2400" dirty="0">
              <a:latin typeface="Liberation Serif" panose="02020603050405020304" pitchFamily="18" charset="0"/>
            </a:endParaRPr>
          </a:p>
          <a:p>
            <a:pPr algn="ctr"/>
            <a:r>
              <a:rPr lang="ru-RU" sz="2400" dirty="0" smtClean="0">
                <a:latin typeface="Liberation Serif" panose="02020603050405020304" pitchFamily="18" charset="0"/>
              </a:rPr>
              <a:t>г. Верхняя Пышма, ул</a:t>
            </a:r>
            <a:r>
              <a:rPr lang="ru-RU" sz="2400" dirty="0">
                <a:latin typeface="Liberation Serif" panose="02020603050405020304" pitchFamily="18" charset="0"/>
              </a:rPr>
              <a:t>. Красноармейская, дом 13, каб.12</a:t>
            </a:r>
          </a:p>
          <a:p>
            <a:pPr algn="ctr"/>
            <a:r>
              <a:rPr lang="ru-RU" sz="2400" dirty="0">
                <a:latin typeface="Liberation Serif" panose="02020603050405020304" pitchFamily="18" charset="0"/>
              </a:rPr>
              <a:t>телефон для справок 8(34368)5-33-63</a:t>
            </a:r>
          </a:p>
          <a:p>
            <a:pPr algn="ctr"/>
            <a:endParaRPr lang="ru-RU" sz="2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06020"/>
              </p:ext>
            </p:extLst>
          </p:nvPr>
        </p:nvGraphicFramePr>
        <p:xfrm>
          <a:off x="0" y="1"/>
          <a:ext cx="9144000" cy="64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46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8056" y="1370315"/>
            <a:ext cx="850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u="sng" dirty="0">
                <a:latin typeface="Liberation Serif" panose="02020603050405020304" pitchFamily="18" charset="0"/>
              </a:rPr>
              <a:t>Нормативно-правовые акты, регламентирующие мероприятие по улучшению жилищных условий граждан, проживающих на сельских территориях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056" y="2087094"/>
            <a:ext cx="8503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iberation Serif" panose="02020603050405020304" pitchFamily="18" charset="0"/>
              </a:rPr>
              <a:t>Государственная программа «Комплексное развитие сельских территорий, утвержденная Постановлением Правительства Российской Федерации от 31 мая 2019 года № 696 «Об утверждении государственной программы Российской Федерации «Комплексное развитие сельских территорий».</a:t>
            </a:r>
          </a:p>
          <a:p>
            <a:endParaRPr lang="ru-RU" dirty="0">
              <a:latin typeface="Liberation Serif" panose="02020603050405020304" pitchFamily="18" charset="0"/>
            </a:endParaRPr>
          </a:p>
          <a:p>
            <a:r>
              <a:rPr lang="ru-RU" dirty="0">
                <a:latin typeface="Liberation Serif" panose="02020603050405020304" pitchFamily="18" charset="0"/>
              </a:rPr>
              <a:t>Подпрограмма № 2 «Комплексное развитие сельских территорий Свердловской области», государственной программы Свердловской области «Развитие агропромышленного комплекса и потребительского рынка Свердловской области до 2024 года», утвержденной постановлением Правительства Свердловской области от 23.10.2013 № 1285-ПП.</a:t>
            </a:r>
          </a:p>
          <a:p>
            <a:endParaRPr lang="ru-RU" dirty="0">
              <a:latin typeface="Liberation Serif" panose="02020603050405020304" pitchFamily="18" charset="0"/>
            </a:endParaRPr>
          </a:p>
          <a:p>
            <a:r>
              <a:rPr lang="ru-RU" dirty="0">
                <a:latin typeface="Liberation Serif" panose="02020603050405020304" pitchFamily="18" charset="0"/>
              </a:rPr>
              <a:t>Подпрограмма № 6 </a:t>
            </a:r>
            <a:r>
              <a:rPr lang="ru-RU" dirty="0" smtClean="0">
                <a:latin typeface="Liberation Serif" panose="02020603050405020304" pitchFamily="18" charset="0"/>
              </a:rPr>
              <a:t>«</a:t>
            </a:r>
            <a:r>
              <a:rPr lang="ru-RU" dirty="0">
                <a:latin typeface="Liberation Serif" panose="02020603050405020304" pitchFamily="18" charset="0"/>
              </a:rPr>
              <a:t>Комплексное развитие сельских территорий городского округа Верхняя Пышма до 2024 года» муниципальной программы «Совершенствование социально-экономической политики на территории городского округа Верхняя Пышма до 2024 года», утвержденной постановлением администрации городского округа Верхняя Пышма от 30.09.2014 № 1706.</a:t>
            </a:r>
          </a:p>
        </p:txBody>
      </p:sp>
    </p:spTree>
    <p:extLst>
      <p:ext uri="{BB962C8B-B14F-4D97-AF65-F5344CB8AC3E}">
        <p14:creationId xmlns:p14="http://schemas.microsoft.com/office/powerpoint/2010/main" val="34644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96932"/>
              </p:ext>
            </p:extLst>
          </p:nvPr>
        </p:nvGraphicFramePr>
        <p:xfrm>
          <a:off x="-64008" y="-155446"/>
          <a:ext cx="91440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Acrobat Document" r:id="rId3" imgW="10688040" imgH="7556400" progId="AcroExch.Document.DC">
                  <p:embed/>
                </p:oleObj>
              </mc:Choice>
              <mc:Fallback>
                <p:oleObj name="Acrobat Document" r:id="rId3" imgW="10688040" imgH="7556400" progId="AcroExch.Document.DC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008" y="-155446"/>
                        <a:ext cx="914400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6032" y="3045433"/>
            <a:ext cx="8430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Liberation Serif" panose="02020603050405020304" pitchFamily="18" charset="0"/>
              </a:rPr>
              <a:t>сохранение </a:t>
            </a:r>
            <a:r>
              <a:rPr lang="ru-RU" sz="1600" dirty="0">
                <a:latin typeface="Liberation Serif" panose="02020603050405020304" pitchFamily="18" charset="0"/>
              </a:rPr>
              <a:t>доли сельского населения в общей численности населения городского округа Верхняя Пышма</a:t>
            </a:r>
            <a:r>
              <a:rPr lang="ru-RU" sz="1600" dirty="0" smtClean="0">
                <a:latin typeface="Liberation Serif" panose="02020603050405020304" pitchFamily="18" charset="0"/>
              </a:rPr>
              <a:t>;</a:t>
            </a:r>
          </a:p>
          <a:p>
            <a:endParaRPr lang="ru-RU" sz="1600" dirty="0"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latin typeface="Liberation Serif" panose="02020603050405020304" pitchFamily="18" charset="0"/>
              </a:rPr>
              <a:t>- повышение </a:t>
            </a:r>
            <a:r>
              <a:rPr lang="ru-RU" sz="1600" dirty="0">
                <a:latin typeface="Liberation Serif" panose="02020603050405020304" pitchFamily="18" charset="0"/>
              </a:rPr>
              <a:t>доли общей площади благоустроенных территории в сельских поселениях</a:t>
            </a:r>
            <a:r>
              <a:rPr lang="ru-RU" sz="1600" dirty="0" smtClean="0">
                <a:latin typeface="Liberation Serif" panose="02020603050405020304" pitchFamily="18" charset="0"/>
              </a:rPr>
              <a:t>;</a:t>
            </a:r>
          </a:p>
          <a:p>
            <a:endParaRPr lang="ru-RU" sz="1600" dirty="0"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latin typeface="Liberation Serif" panose="02020603050405020304" pitchFamily="18" charset="0"/>
              </a:rPr>
              <a:t>- улучшение </a:t>
            </a:r>
            <a:r>
              <a:rPr lang="ru-RU" sz="1600" dirty="0">
                <a:latin typeface="Liberation Serif" panose="02020603050405020304" pitchFamily="18" charset="0"/>
              </a:rPr>
              <a:t>жилищных условий граждан, проживающих на сельских территориях.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6032" y="1663809"/>
            <a:ext cx="863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latin typeface="Liberation Serif" panose="02020603050405020304" pitchFamily="18" charset="0"/>
              </a:rPr>
              <a:t>Цели </a:t>
            </a:r>
          </a:p>
          <a:p>
            <a:pPr algn="ctr"/>
            <a:r>
              <a:rPr lang="ru-RU" sz="1800" b="1" i="1" dirty="0" smtClean="0">
                <a:latin typeface="Liberation Serif" panose="02020603050405020304" pitchFamily="18" charset="0"/>
              </a:rPr>
              <a:t>подпрограммы «Комплексное развитие сельских территорий </a:t>
            </a:r>
            <a:r>
              <a:rPr lang="ru-RU" sz="1800" b="1" i="1" dirty="0">
                <a:latin typeface="Liberation Serif" panose="02020603050405020304" pitchFamily="18" charset="0"/>
              </a:rPr>
              <a:t>городского округа Верхняя Пышма до 2024 </a:t>
            </a:r>
            <a:r>
              <a:rPr lang="ru-RU" sz="1800" b="1" i="1" dirty="0" smtClean="0">
                <a:latin typeface="Liberation Serif" panose="02020603050405020304" pitchFamily="18" charset="0"/>
              </a:rPr>
              <a:t>года»</a:t>
            </a:r>
            <a:endParaRPr lang="ru-RU" sz="1800" b="1" i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7438"/>
              </p:ext>
            </p:extLst>
          </p:nvPr>
        </p:nvGraphicFramePr>
        <p:xfrm>
          <a:off x="0" y="73153"/>
          <a:ext cx="9144000" cy="64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3153"/>
                        <a:ext cx="9144000" cy="646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7472" y="1561219"/>
            <a:ext cx="87965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Liberation Serif" panose="02020603050405020304" pitchFamily="18" charset="0"/>
              </a:rPr>
              <a:t>В соответствии с генеральным планом городского </a:t>
            </a:r>
            <a:r>
              <a:rPr lang="ru-RU" sz="1800" b="1" i="1" dirty="0" smtClean="0">
                <a:latin typeface="Liberation Serif" panose="02020603050405020304" pitchFamily="18" charset="0"/>
              </a:rPr>
              <a:t>округа Верхняя Пышма, в </a:t>
            </a:r>
            <a:r>
              <a:rPr lang="ru-RU" sz="1800" b="1" i="1" dirty="0">
                <a:latin typeface="Liberation Serif" panose="02020603050405020304" pitchFamily="18" charset="0"/>
              </a:rPr>
              <a:t>состав территории городского округа </a:t>
            </a:r>
            <a:r>
              <a:rPr lang="ru-RU" sz="1800" b="1" i="1" dirty="0" smtClean="0">
                <a:latin typeface="Liberation Serif" panose="02020603050405020304" pitchFamily="18" charset="0"/>
              </a:rPr>
              <a:t>входят следующие сельские населенные пункты: </a:t>
            </a:r>
          </a:p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деревня </a:t>
            </a:r>
            <a:r>
              <a:rPr lang="ru-RU" sz="1600" dirty="0" err="1">
                <a:latin typeface="Liberation Serif" panose="02020603050405020304" pitchFamily="18" charset="0"/>
              </a:rPr>
              <a:t>Верхотурка</a:t>
            </a:r>
            <a:r>
              <a:rPr lang="ru-RU" sz="1600" dirty="0">
                <a:latin typeface="Liberation Serif" panose="02020603050405020304" pitchFamily="18" charset="0"/>
              </a:rPr>
              <a:t>, деревня </a:t>
            </a:r>
            <a:r>
              <a:rPr lang="ru-RU" sz="1600" dirty="0" err="1" smtClean="0">
                <a:latin typeface="Liberation Serif" panose="02020603050405020304" pitchFamily="18" charset="0"/>
              </a:rPr>
              <a:t>Мостовка</a:t>
            </a:r>
            <a:r>
              <a:rPr lang="ru-RU" sz="1600" dirty="0">
                <a:latin typeface="Liberation Serif" panose="02020603050405020304" pitchFamily="18" charset="0"/>
              </a:rPr>
              <a:t>, поселок </a:t>
            </a:r>
            <a:r>
              <a:rPr lang="ru-RU" sz="1600" dirty="0" err="1">
                <a:latin typeface="Liberation Serif" panose="02020603050405020304" pitchFamily="18" charset="0"/>
              </a:rPr>
              <a:t>Вашты</a:t>
            </a:r>
            <a:r>
              <a:rPr lang="ru-RU" sz="1600" dirty="0">
                <a:latin typeface="Liberation Serif" panose="02020603050405020304" pitchFamily="18" charset="0"/>
              </a:rPr>
              <a:t>, поселок Гать, </a:t>
            </a:r>
            <a:endParaRPr lang="ru-RU" sz="160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поселок </a:t>
            </a:r>
            <a:r>
              <a:rPr lang="ru-RU" sz="1600" dirty="0">
                <a:latin typeface="Liberation Serif" panose="02020603050405020304" pitchFamily="18" charset="0"/>
              </a:rPr>
              <a:t>Глубокий Лог, поселок Залесье, поселок Зеленый Бор, поселок Исеть, </a:t>
            </a:r>
            <a:endParaRPr lang="ru-RU" sz="160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поселок </a:t>
            </a:r>
            <a:r>
              <a:rPr lang="ru-RU" sz="1600" dirty="0">
                <a:latin typeface="Liberation Serif" panose="02020603050405020304" pitchFamily="18" charset="0"/>
              </a:rPr>
              <a:t>Каменные Ключи, поселок Кедровое, поселок Красный, поселок Красный </a:t>
            </a:r>
            <a:r>
              <a:rPr lang="ru-RU" sz="1600" dirty="0" err="1">
                <a:latin typeface="Liberation Serif" panose="02020603050405020304" pitchFamily="18" charset="0"/>
              </a:rPr>
              <a:t>Адуй</a:t>
            </a:r>
            <a:r>
              <a:rPr lang="ru-RU" sz="1600" dirty="0">
                <a:latin typeface="Liberation Serif" panose="02020603050405020304" pitchFamily="18" charset="0"/>
              </a:rPr>
              <a:t>, поселок Крутой, поселок Нагорный, поселок Ольховка, поселок Первомайский, поселок Половинный, поселок Ромашка, поселок </a:t>
            </a:r>
            <a:r>
              <a:rPr lang="ru-RU" sz="1600" dirty="0" err="1">
                <a:latin typeface="Liberation Serif" panose="02020603050405020304" pitchFamily="18" charset="0"/>
              </a:rPr>
              <a:t>Сагра</a:t>
            </a:r>
            <a:r>
              <a:rPr lang="ru-RU" sz="1600" dirty="0">
                <a:latin typeface="Liberation Serif" panose="02020603050405020304" pitchFamily="18" charset="0"/>
              </a:rPr>
              <a:t>, поселок Санаторный, </a:t>
            </a:r>
            <a:r>
              <a:rPr lang="ru-RU" sz="1600" dirty="0" smtClean="0">
                <a:latin typeface="Liberation Serif" panose="02020603050405020304" pitchFamily="18" charset="0"/>
              </a:rPr>
              <a:t>    поселок </a:t>
            </a:r>
            <a:r>
              <a:rPr lang="ru-RU" sz="1600" dirty="0">
                <a:latin typeface="Liberation Serif" panose="02020603050405020304" pitchFamily="18" charset="0"/>
              </a:rPr>
              <a:t>Соколовка, поселок Шахты, село </a:t>
            </a:r>
            <a:r>
              <a:rPr lang="ru-RU" sz="1600" dirty="0" err="1">
                <a:latin typeface="Liberation Serif" panose="02020603050405020304" pitchFamily="18" charset="0"/>
              </a:rPr>
              <a:t>Балтым</a:t>
            </a:r>
            <a:r>
              <a:rPr lang="ru-RU" sz="1600" dirty="0">
                <a:latin typeface="Liberation Serif" panose="02020603050405020304" pitchFamily="18" charset="0"/>
              </a:rPr>
              <a:t>, село </a:t>
            </a:r>
            <a:r>
              <a:rPr lang="ru-RU" sz="1600" dirty="0" err="1">
                <a:latin typeface="Liberation Serif" panose="02020603050405020304" pitchFamily="18" charset="0"/>
              </a:rPr>
              <a:t>Мостовское</a:t>
            </a:r>
            <a:r>
              <a:rPr lang="ru-RU" sz="1600" dirty="0">
                <a:latin typeface="Liberation Serif" panose="02020603050405020304" pitchFamily="18" charset="0"/>
              </a:rPr>
              <a:t>.</a:t>
            </a:r>
          </a:p>
          <a:p>
            <a:pPr algn="ctr"/>
            <a:endParaRPr lang="ru-RU" sz="160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 </a:t>
            </a:r>
            <a:r>
              <a:rPr lang="ru-RU" sz="1600" dirty="0">
                <a:latin typeface="Liberation Serif" panose="02020603050405020304" pitchFamily="18" charset="0"/>
              </a:rPr>
              <a:t>Общая площадь территории городского округа Верхняя Пышма составляет 105,2 тысяч га. Численность населения городского округа Верхняя Пышма по состоянию на </a:t>
            </a:r>
            <a:r>
              <a:rPr lang="ru-RU" sz="1600" dirty="0" smtClean="0">
                <a:latin typeface="Liberation Serif" panose="02020603050405020304" pitchFamily="18" charset="0"/>
              </a:rPr>
              <a:t>01.01.2020 </a:t>
            </a:r>
            <a:r>
              <a:rPr lang="ru-RU" sz="1600" dirty="0">
                <a:latin typeface="Liberation Serif" panose="02020603050405020304" pitchFamily="18" charset="0"/>
              </a:rPr>
              <a:t>составляет </a:t>
            </a:r>
            <a:r>
              <a:rPr lang="ru-RU" sz="1600" dirty="0" smtClean="0">
                <a:latin typeface="Liberation Serif" panose="02020603050405020304" pitchFamily="18" charset="0"/>
              </a:rPr>
              <a:t>86 652 </a:t>
            </a:r>
            <a:r>
              <a:rPr lang="ru-RU" sz="1600" dirty="0">
                <a:latin typeface="Liberation Serif" panose="02020603050405020304" pitchFamily="18" charset="0"/>
              </a:rPr>
              <a:t>человек, из них 13 </a:t>
            </a:r>
            <a:r>
              <a:rPr lang="ru-RU" sz="1600" dirty="0" smtClean="0">
                <a:latin typeface="Liberation Serif" panose="02020603050405020304" pitchFamily="18" charset="0"/>
              </a:rPr>
              <a:t>964 </a:t>
            </a:r>
            <a:r>
              <a:rPr lang="ru-RU" sz="1600" dirty="0">
                <a:latin typeface="Liberation Serif" panose="02020603050405020304" pitchFamily="18" charset="0"/>
              </a:rPr>
              <a:t>человек проживают </a:t>
            </a:r>
            <a:r>
              <a:rPr lang="ru-RU" sz="1600" dirty="0" smtClean="0">
                <a:latin typeface="Liberation Serif" panose="02020603050405020304" pitchFamily="18" charset="0"/>
              </a:rPr>
              <a:t>на сельских территориях. 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89200"/>
              </p:ext>
            </p:extLst>
          </p:nvPr>
        </p:nvGraphicFramePr>
        <p:xfrm>
          <a:off x="22860" y="-256031"/>
          <a:ext cx="9144000" cy="64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" y="-256031"/>
                        <a:ext cx="9144000" cy="646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21983719"/>
              </p:ext>
            </p:extLst>
          </p:nvPr>
        </p:nvGraphicFramePr>
        <p:xfrm>
          <a:off x="795528" y="2002536"/>
          <a:ext cx="7699248" cy="305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040" y="1244306"/>
            <a:ext cx="8659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Количество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граждан и молодых семей,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проживающих на сельских территориях, изъявивших желание улучшить жилищные условия путем получения социальных выплат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в динамике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2010 по 2020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годы.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40115"/>
              </p:ext>
            </p:extLst>
          </p:nvPr>
        </p:nvGraphicFramePr>
        <p:xfrm>
          <a:off x="0" y="-146304"/>
          <a:ext cx="9144000" cy="64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46304"/>
                        <a:ext cx="9144000" cy="6461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15136826"/>
              </p:ext>
            </p:extLst>
          </p:nvPr>
        </p:nvGraphicFramePr>
        <p:xfrm>
          <a:off x="3904488" y="1166114"/>
          <a:ext cx="5013960" cy="397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84417"/>
              </p:ext>
            </p:extLst>
          </p:nvPr>
        </p:nvGraphicFramePr>
        <p:xfrm>
          <a:off x="161544" y="1156970"/>
          <a:ext cx="3669792" cy="398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92"/>
                <a:gridCol w="1499616"/>
                <a:gridCol w="1472184"/>
              </a:tblGrid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Площадь приобретаемого жилья, </a:t>
                      </a:r>
                      <a:r>
                        <a:rPr lang="ru-RU" sz="1200" dirty="0" err="1" smtClean="0">
                          <a:latin typeface="Liberation Serif" panose="02020603050405020304" pitchFamily="18" charset="0"/>
                        </a:rPr>
                        <a:t>кв.м</a:t>
                      </a:r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.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Социальная выплата, </a:t>
                      </a:r>
                      <a:r>
                        <a:rPr lang="ru-RU" sz="1200" dirty="0" err="1" smtClean="0">
                          <a:latin typeface="Liberation Serif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. 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2011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252,3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4 116,3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2012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147,2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2 741,3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2013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211,8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4 755,8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2015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49,2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910,6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2016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159,2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3 847,6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2017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205,7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4 215,3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2018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131,9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2 898,0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2019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132,4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2 919,1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2020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195,2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2 199,1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4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66951"/>
              </p:ext>
            </p:extLst>
          </p:nvPr>
        </p:nvGraphicFramePr>
        <p:xfrm>
          <a:off x="77724" y="0"/>
          <a:ext cx="91440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" y="0"/>
                        <a:ext cx="9144000" cy="646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496" y="2094699"/>
            <a:ext cx="822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atin typeface="Liberation Serif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648745" y="2266095"/>
            <a:ext cx="484187" cy="423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90841" y="269188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31648"/>
              </p:ext>
            </p:extLst>
          </p:nvPr>
        </p:nvGraphicFramePr>
        <p:xfrm>
          <a:off x="1706499" y="1612577"/>
          <a:ext cx="5886450" cy="630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6450"/>
              </a:tblGrid>
              <a:tr h="45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Гражданин, постоянно проживающий на сельских территориях (подтверждается регистрацией в установленном порядке по месту жительства) и при этом: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323434" y="1201712"/>
            <a:ext cx="665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Право на получение социальной выплаты имеет: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09846"/>
              </p:ext>
            </p:extLst>
          </p:nvPr>
        </p:nvGraphicFramePr>
        <p:xfrm>
          <a:off x="735646" y="2724912"/>
          <a:ext cx="8083296" cy="2620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9649"/>
                <a:gridCol w="979474"/>
                <a:gridCol w="3844173"/>
              </a:tblGrid>
              <a:tr h="262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Осуществляющий деятельность по трудовому договору или индивидуальную предпринимательскую деятельность в сфере агропромышленного комплекса, или социальной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сфере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Имеющий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собственные и (или)</a:t>
                      </a:r>
                    </a:p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заемные средства в размере не менее 30 процентов расчетной стоимости строительства (приобретения)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жилья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4293107" y="2325531"/>
            <a:ext cx="484187" cy="231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19836" y="2266092"/>
            <a:ext cx="484187" cy="423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76880"/>
              </p:ext>
            </p:extLst>
          </p:nvPr>
        </p:nvGraphicFramePr>
        <p:xfrm>
          <a:off x="2899604" y="4636008"/>
          <a:ext cx="3362325" cy="521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2325"/>
              </a:tblGrid>
              <a:tr h="521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Признанный нуждающимся в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улучшении жилищных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условий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22749"/>
              </p:ext>
            </p:extLst>
          </p:nvPr>
        </p:nvGraphicFramePr>
        <p:xfrm>
          <a:off x="141732" y="36576"/>
          <a:ext cx="91440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732" y="36576"/>
                        <a:ext cx="9144000" cy="646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496" y="2094699"/>
            <a:ext cx="822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90841" y="269188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040" y="1401767"/>
            <a:ext cx="8823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Liberation Serif" panose="02020603050405020304" pitchFamily="18" charset="0"/>
              </a:rPr>
              <a:t>Предоставление гражданам социальных выплат осуществляется в следующей очередности:</a:t>
            </a:r>
          </a:p>
          <a:p>
            <a:pPr algn="just"/>
            <a:r>
              <a:rPr lang="ru-RU" dirty="0" smtClean="0">
                <a:latin typeface="Liberation Serif" panose="02020603050405020304" pitchFamily="18" charset="0"/>
              </a:rPr>
              <a:t>	</a:t>
            </a:r>
            <a:r>
              <a:rPr lang="ru-RU" sz="1200" dirty="0" smtClean="0">
                <a:latin typeface="Liberation Serif" panose="02020603050405020304" pitchFamily="18" charset="0"/>
              </a:rPr>
              <a:t>а</a:t>
            </a:r>
            <a:r>
              <a:rPr lang="ru-RU" sz="1200" dirty="0">
                <a:latin typeface="Liberation Serif" panose="02020603050405020304" pitchFamily="18" charset="0"/>
              </a:rPr>
              <a:t>) граждане, работающие по трудовым договорам или осуществляющие индивидуальную предпринимательскую деятельность в сфере агропромышленного комплекса на сельских территориях, а также работающие в организациях независимо от их организационно-правовой формы, осуществляющих ветеринарную деятельность для сельскохозяйственных животных, изъявившие желание улучшить жилищные условия путем строительства жилого дома или участия в долевом строительстве жилых домов (квартир);</a:t>
            </a: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	б</a:t>
            </a:r>
            <a:r>
              <a:rPr lang="ru-RU" sz="1200" dirty="0">
                <a:latin typeface="Liberation Serif" panose="02020603050405020304" pitchFamily="18" charset="0"/>
              </a:rPr>
              <a:t>) граждане, работающие по трудовым договорам или осуществляющие индивидуальную предпринимательскую деятельность в социальной сфере на сельских территориях, изъявившие желание улучшить жилищные условия путем строительства жилого дома или участия в долевом строительстве жилых домов (квартир);</a:t>
            </a: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	в</a:t>
            </a:r>
            <a:r>
              <a:rPr lang="ru-RU" sz="1200" dirty="0">
                <a:latin typeface="Liberation Serif" panose="02020603050405020304" pitchFamily="18" charset="0"/>
              </a:rPr>
              <a:t>) граждане, работающие по трудовым договорам или осуществляющие индивидуальную предпринимательскую деятельность в сфере агропромышленного комплекса на сельских территориях, а также работающие в организациях независимо от их организационно-правовой формы, осуществляющих ветеринарную деятельность для сельскохозяйственных животных, изъявившие желание улучшить жилищные условия путем приобретения жилых помещений;</a:t>
            </a: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	г</a:t>
            </a:r>
            <a:r>
              <a:rPr lang="ru-RU" sz="1200" dirty="0">
                <a:latin typeface="Liberation Serif" panose="02020603050405020304" pitchFamily="18" charset="0"/>
              </a:rPr>
              <a:t>) граждане, работающие по трудовым договорам или осуществляющие индивидуальную предпринимательскую деятельность в социальной сфере на сельских территориях, изъявившие желание улучшить жилищные условия путем приобретения жилых помещений.</a:t>
            </a:r>
          </a:p>
        </p:txBody>
      </p:sp>
    </p:spTree>
    <p:extLst>
      <p:ext uri="{BB962C8B-B14F-4D97-AF65-F5344CB8AC3E}">
        <p14:creationId xmlns:p14="http://schemas.microsoft.com/office/powerpoint/2010/main" val="29399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85623"/>
              </p:ext>
            </p:extLst>
          </p:nvPr>
        </p:nvGraphicFramePr>
        <p:xfrm>
          <a:off x="155448" y="0"/>
          <a:ext cx="91440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Acrobat Document" r:id="rId3" imgW="8019977" imgH="5667300" progId="AcroExch.Document.DC">
                  <p:embed/>
                </p:oleObj>
              </mc:Choice>
              <mc:Fallback>
                <p:oleObj name="Acrobat Document" r:id="rId3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48" y="0"/>
                        <a:ext cx="9144000" cy="646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496" y="2094699"/>
            <a:ext cx="822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90841" y="269188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448" y="1082839"/>
            <a:ext cx="8759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Liberation Serif" panose="02020603050405020304" pitchFamily="18" charset="0"/>
              </a:rPr>
              <a:t>Гражданин, которому предоставляется социальная </a:t>
            </a:r>
            <a:r>
              <a:rPr lang="ru-RU" sz="1600" b="1" i="1" dirty="0" smtClean="0">
                <a:latin typeface="Liberation Serif" panose="02020603050405020304" pitchFamily="18" charset="0"/>
              </a:rPr>
              <a:t>выплата, </a:t>
            </a:r>
            <a:r>
              <a:rPr lang="ru-RU" sz="1600" b="1" i="1" dirty="0">
                <a:latin typeface="Liberation Serif" panose="02020603050405020304" pitchFamily="18" charset="0"/>
              </a:rPr>
              <a:t>может ее использовать</a:t>
            </a:r>
            <a:r>
              <a:rPr lang="ru-RU" sz="1600" b="1" i="1" dirty="0" smtClean="0">
                <a:latin typeface="Liberation Serif" panose="02020603050405020304" pitchFamily="18" charset="0"/>
              </a:rPr>
              <a:t>:</a:t>
            </a:r>
            <a:endParaRPr lang="ru-RU" sz="1600" b="1" i="1" dirty="0">
              <a:latin typeface="Liberation Serif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082839"/>
            <a:ext cx="8842248" cy="410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3810</TotalTime>
  <Words>516</Words>
  <Application>Microsoft Office PowerPoint</Application>
  <PresentationFormat>Экран (16:9)</PresentationFormat>
  <Paragraphs>85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Liberation Serif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Allalikina</dc:creator>
  <cp:lastModifiedBy>Снедкова Елена Владимировна</cp:lastModifiedBy>
  <cp:revision>547</cp:revision>
  <cp:lastPrinted>2017-07-27T06:21:52Z</cp:lastPrinted>
  <dcterms:created xsi:type="dcterms:W3CDTF">2017-05-18T08:37:46Z</dcterms:created>
  <dcterms:modified xsi:type="dcterms:W3CDTF">2021-06-17T07:21:32Z</dcterms:modified>
</cp:coreProperties>
</file>