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01" r:id="rId2"/>
    <p:sldId id="302" r:id="rId3"/>
    <p:sldId id="306" r:id="rId4"/>
    <p:sldId id="303" r:id="rId5"/>
    <p:sldId id="304" r:id="rId6"/>
    <p:sldId id="305" r:id="rId7"/>
    <p:sldId id="307" r:id="rId8"/>
    <p:sldId id="308" r:id="rId9"/>
    <p:sldId id="309" r:id="rId10"/>
    <p:sldId id="310" r:id="rId11"/>
  </p:sldIdLst>
  <p:sldSz cx="9144000" cy="5143500" type="screen16x9"/>
  <p:notesSz cx="6797675" cy="9926638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alikina" initials="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395"/>
    <a:srgbClr val="EC75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973" autoAdjust="0"/>
  </p:normalViewPr>
  <p:slideViewPr>
    <p:cSldViewPr snapToGrid="0">
      <p:cViewPr varScale="1">
        <p:scale>
          <a:sx n="154" d="100"/>
          <a:sy n="154" d="100"/>
        </p:scale>
        <p:origin x="384" y="108"/>
      </p:cViewPr>
      <p:guideLst>
        <p:guide orient="horz" pos="2160"/>
        <p:guide pos="3840"/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104668450787986E-2"/>
          <c:y val="8.088273266633228E-2"/>
          <c:w val="0.67695492401094826"/>
          <c:h val="0.817270301634459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Молодые семьи (человек)</c:v>
                </c:pt>
              </c:strCache>
            </c:strRef>
          </c:tx>
          <c:invertIfNegative val="0"/>
          <c:cat>
            <c:numRef>
              <c:f>Лист1!$A$2:$A$12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12</c:v>
                </c:pt>
                <c:pt idx="1">
                  <c:v>12</c:v>
                </c:pt>
                <c:pt idx="2">
                  <c:v>11</c:v>
                </c:pt>
                <c:pt idx="3">
                  <c:v>10</c:v>
                </c:pt>
                <c:pt idx="4">
                  <c:v>9</c:v>
                </c:pt>
                <c:pt idx="5">
                  <c:v>8</c:v>
                </c:pt>
                <c:pt idx="6">
                  <c:v>5</c:v>
                </c:pt>
                <c:pt idx="7">
                  <c:v>4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Граждане (человек)</c:v>
                </c:pt>
              </c:strCache>
            </c:strRef>
          </c:tx>
          <c:invertIfNegative val="0"/>
          <c:cat>
            <c:numRef>
              <c:f>Лист1!$A$2:$A$12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15</c:v>
                </c:pt>
                <c:pt idx="1">
                  <c:v>24</c:v>
                </c:pt>
                <c:pt idx="2">
                  <c:v>28</c:v>
                </c:pt>
                <c:pt idx="3">
                  <c:v>30</c:v>
                </c:pt>
                <c:pt idx="4">
                  <c:v>31</c:v>
                </c:pt>
                <c:pt idx="5">
                  <c:v>20</c:v>
                </c:pt>
                <c:pt idx="6">
                  <c:v>19</c:v>
                </c:pt>
                <c:pt idx="7">
                  <c:v>18</c:v>
                </c:pt>
                <c:pt idx="8">
                  <c:v>13</c:v>
                </c:pt>
                <c:pt idx="9">
                  <c:v>9</c:v>
                </c:pt>
                <c:pt idx="10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7556272"/>
        <c:axId val="1717543760"/>
      </c:barChart>
      <c:catAx>
        <c:axId val="1717556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>
                <a:latin typeface="Liberation Serif" panose="02020603050405020304" pitchFamily="18" charset="0"/>
              </a:defRPr>
            </a:pPr>
            <a:endParaRPr lang="ru-RU"/>
          </a:p>
        </c:txPr>
        <c:crossAx val="1717543760"/>
        <c:crosses val="autoZero"/>
        <c:auto val="1"/>
        <c:lblAlgn val="ctr"/>
        <c:lblOffset val="100"/>
        <c:noMultiLvlLbl val="0"/>
      </c:catAx>
      <c:valAx>
        <c:axId val="1717543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>
                <a:latin typeface="Liberation Serif" panose="02020603050405020304" pitchFamily="18" charset="0"/>
              </a:defRPr>
            </a:pPr>
            <a:endParaRPr lang="ru-RU"/>
          </a:p>
        </c:txPr>
        <c:crossAx val="17175562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185868213841692"/>
          <c:y val="0.41326500984251968"/>
          <c:w val="0.206990559610022"/>
          <c:h val="0.32034498031496061"/>
        </c:manualLayout>
      </c:layout>
      <c:overlay val="0"/>
      <c:txPr>
        <a:bodyPr/>
        <a:lstStyle/>
        <a:p>
          <a:pPr>
            <a:defRPr sz="15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latin typeface="Liberation Serif" panose="02020603050405020304" pitchFamily="18" charset="0"/>
              </a:rPr>
              <a:t>Социальная выплата на улучшение жилищных условий (тыс. руб.)</a:t>
            </a:r>
          </a:p>
        </c:rich>
      </c:tx>
      <c:layout>
        <c:manualLayout>
          <c:xMode val="edge"/>
          <c:yMode val="edge"/>
          <c:x val="0.14531246139489623"/>
          <c:y val="3.125E-2"/>
        </c:manualLayout>
      </c:layout>
      <c:overlay val="0"/>
      <c:spPr>
        <a:pattFill prst="pct40">
          <a:fgClr>
            <a:schemeClr val="accent1"/>
          </a:fgClr>
          <a:bgClr>
            <a:schemeClr val="bg1"/>
          </a:bgClr>
        </a:pattFill>
      </c:spPr>
    </c:title>
    <c:autoTitleDeleted val="0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Социальная выплата на улучшение жилищных условий (тыс. руб.)</c:v>
                </c:pt>
              </c:strCache>
            </c:strRef>
          </c:tx>
          <c:explosion val="25"/>
          <c:cat>
            <c:numRef>
              <c:f>Лист1!$A$2:$A$23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</c:numCache>
            </c:numRef>
          </c:cat>
          <c:val>
            <c:numRef>
              <c:f>Лист1!$B$2:$B$23</c:f>
              <c:numCache>
                <c:formatCode>General</c:formatCode>
                <c:ptCount val="22"/>
                <c:pt idx="0">
                  <c:v>4116.3</c:v>
                </c:pt>
                <c:pt idx="1">
                  <c:v>2741.3</c:v>
                </c:pt>
                <c:pt idx="2">
                  <c:v>4755.8</c:v>
                </c:pt>
                <c:pt idx="3">
                  <c:v>910.6</c:v>
                </c:pt>
                <c:pt idx="4">
                  <c:v>3847.6</c:v>
                </c:pt>
                <c:pt idx="5">
                  <c:v>4215.3</c:v>
                </c:pt>
                <c:pt idx="6">
                  <c:v>2898</c:v>
                </c:pt>
                <c:pt idx="7">
                  <c:v>2919.1</c:v>
                </c:pt>
                <c:pt idx="8">
                  <c:v>2199.1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</c:legendEntry>
      <c:legendEntry>
        <c:idx val="8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</c:legendEntry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legendEntry>
        <c:idx val="12"/>
        <c:delete val="1"/>
      </c:legendEntry>
      <c:legendEntry>
        <c:idx val="13"/>
        <c:delete val="1"/>
      </c:legendEntry>
      <c:layout>
        <c:manualLayout>
          <c:xMode val="edge"/>
          <c:yMode val="edge"/>
          <c:x val="0.77891130281415755"/>
          <c:y val="0.35282603346456692"/>
          <c:w val="0.18790018644483342"/>
          <c:h val="0.56339493110236216"/>
        </c:manualLayout>
      </c:layout>
      <c:overlay val="0"/>
    </c:legend>
    <c:plotVisOnly val="1"/>
    <c:dispBlanksAs val="gap"/>
    <c:showDLblsOverMax val="0"/>
  </c:chart>
  <c:spPr>
    <a:pattFill prst="pct50">
      <a:fgClr>
        <a:schemeClr val="accent1"/>
      </a:fgClr>
      <a:bgClr>
        <a:schemeClr val="bg1"/>
      </a:bgClr>
    </a:patt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73F62-6492-448C-8A90-CCD41E59ACE7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386A9-70AE-4AB8-9294-86802F3D1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235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A45B-BCEC-4EF8-8FB8-D61157CB58E5}" type="datetime1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911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13D4-1CA2-477A-9D3F-E7D4BE5042F9}" type="datetime1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393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3533E-A629-452A-A645-0337B775E346}" type="datetime1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957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02C5B-C778-4421-A45C-9B1CC4BEA9E8}" type="datetime1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769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282306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C295-3757-443C-AACB-856B91F36661}" type="datetime1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20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FB6DB-B3BD-460C-A6CE-9BF9D4ECEDC0}" type="datetime1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916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4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4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5DDA-4A32-43D9-B850-448C7F89F3C5}" type="datetime1">
              <a:rPr lang="ru-RU" smtClean="0"/>
              <a:t>17.06.2021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0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FEA51-6878-42A1-9247-96160C3D94E6}" type="datetime1">
              <a:rPr lang="ru-RU" smtClean="0"/>
              <a:t>17.06.2021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737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AFE18-5DD3-47C1-A88D-85B8A3AA493B}" type="datetime1">
              <a:rPr lang="ru-RU" smtClean="0"/>
              <a:t>17.06.2021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247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2934-F724-4BD8-8A68-7D7BCEFCF79A}" type="datetime1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399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D52FF-8397-4226-BB3F-EBC8D2A965A6}" type="datetime1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66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23F99-3377-4321-9B1B-0A57E46D7689}" type="datetime1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74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5" Type="http://schemas.openxmlformats.org/officeDocument/2006/relationships/chart" Target="../charts/chart2.x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590316"/>
              </p:ext>
            </p:extLst>
          </p:nvPr>
        </p:nvGraphicFramePr>
        <p:xfrm>
          <a:off x="0" y="1"/>
          <a:ext cx="9144000" cy="6461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9" name="Acrobat Document" r:id="rId3" imgW="8019977" imgH="5667300" progId="AcroExch.Document.DC">
                  <p:embed/>
                </p:oleObj>
              </mc:Choice>
              <mc:Fallback>
                <p:oleObj name="Acrobat Document" r:id="rId3" imgW="8019977" imgH="56673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9144000" cy="6461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496" y="2094697"/>
            <a:ext cx="82204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Liberation Serif" panose="02020603050405020304" pitchFamily="18" charset="0"/>
              </a:rPr>
              <a:t>«Комплексное </a:t>
            </a:r>
            <a:r>
              <a:rPr lang="ru-RU" sz="2400" b="1" i="1" dirty="0">
                <a:latin typeface="Liberation Serif" panose="02020603050405020304" pitchFamily="18" charset="0"/>
              </a:rPr>
              <a:t>развитие сельских </a:t>
            </a:r>
            <a:r>
              <a:rPr lang="ru-RU" sz="2400" b="1" i="1" dirty="0" smtClean="0">
                <a:latin typeface="Liberation Serif" panose="02020603050405020304" pitchFamily="18" charset="0"/>
              </a:rPr>
              <a:t>территорий»</a:t>
            </a:r>
            <a:r>
              <a:rPr lang="ru-RU" sz="2400" b="1" i="1" dirty="0">
                <a:latin typeface="Liberation Serif" panose="02020603050405020304" pitchFamily="18" charset="0"/>
              </a:rPr>
              <a:t/>
            </a:r>
            <a:br>
              <a:rPr lang="ru-RU" sz="2400" b="1" i="1" dirty="0">
                <a:latin typeface="Liberation Serif" panose="02020603050405020304" pitchFamily="18" charset="0"/>
              </a:rPr>
            </a:br>
            <a:r>
              <a:rPr lang="ru-RU" sz="2400" b="1" i="1" dirty="0">
                <a:latin typeface="Liberation Serif" panose="02020603050405020304" pitchFamily="18" charset="0"/>
              </a:rPr>
              <a:t/>
            </a:r>
            <a:br>
              <a:rPr lang="ru-RU" sz="2400" b="1" i="1" dirty="0">
                <a:latin typeface="Liberation Serif" panose="02020603050405020304" pitchFamily="18" charset="0"/>
              </a:rPr>
            </a:br>
            <a:r>
              <a:rPr lang="ru-RU" sz="2400" b="1" i="1" dirty="0">
                <a:latin typeface="Liberation Serif" panose="02020603050405020304" pitchFamily="18" charset="0"/>
              </a:rPr>
              <a:t>(улучшение жилищных условий граждан, проживающих на сельских территориях)</a:t>
            </a:r>
          </a:p>
        </p:txBody>
      </p:sp>
    </p:spTree>
    <p:extLst>
      <p:ext uri="{BB962C8B-B14F-4D97-AF65-F5344CB8AC3E}">
        <p14:creationId xmlns:p14="http://schemas.microsoft.com/office/powerpoint/2010/main" val="215796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577806"/>
              </p:ext>
            </p:extLst>
          </p:nvPr>
        </p:nvGraphicFramePr>
        <p:xfrm>
          <a:off x="0" y="0"/>
          <a:ext cx="9144000" cy="646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Acrobat Document" r:id="rId3" imgW="8019977" imgH="5667300" progId="AcroExch.Document.DC">
                  <p:embed/>
                </p:oleObj>
              </mc:Choice>
              <mc:Fallback>
                <p:oleObj name="Acrobat Document" r:id="rId3" imgW="8019977" imgH="56673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0" cy="6461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10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496" y="2094699"/>
            <a:ext cx="8220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>
              <a:latin typeface="Liberation Serif" panose="02020603050405020304" pitchFamily="18" charset="0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2890841" y="2691885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5448" y="1082839"/>
            <a:ext cx="87599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latin typeface="Liberation Serif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4672" y="1525312"/>
            <a:ext cx="82204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Liberation Serif" panose="02020603050405020304" pitchFamily="18" charset="0"/>
              </a:rPr>
              <a:t>Информация подготовлена отделом по учету и распределению жилья администрации городского округа Верхняя Пышма </a:t>
            </a:r>
            <a:endParaRPr lang="ru-RU" sz="2400" dirty="0" smtClean="0">
              <a:latin typeface="Liberation Serif" panose="02020603050405020304" pitchFamily="18" charset="0"/>
            </a:endParaRPr>
          </a:p>
          <a:p>
            <a:pPr algn="ctr"/>
            <a:endParaRPr lang="ru-RU" sz="2400" dirty="0">
              <a:latin typeface="Liberation Serif" panose="02020603050405020304" pitchFamily="18" charset="0"/>
            </a:endParaRPr>
          </a:p>
          <a:p>
            <a:pPr algn="ctr"/>
            <a:r>
              <a:rPr lang="ru-RU" sz="2400" dirty="0" smtClean="0">
                <a:latin typeface="Liberation Serif" panose="02020603050405020304" pitchFamily="18" charset="0"/>
              </a:rPr>
              <a:t>г. Верхняя Пышма, ул</a:t>
            </a:r>
            <a:r>
              <a:rPr lang="ru-RU" sz="2400" dirty="0">
                <a:latin typeface="Liberation Serif" panose="02020603050405020304" pitchFamily="18" charset="0"/>
              </a:rPr>
              <a:t>. Красноармейская, дом 13, каб.12</a:t>
            </a:r>
          </a:p>
          <a:p>
            <a:pPr algn="ctr"/>
            <a:r>
              <a:rPr lang="ru-RU" sz="2400" dirty="0">
                <a:latin typeface="Liberation Serif" panose="02020603050405020304" pitchFamily="18" charset="0"/>
              </a:rPr>
              <a:t>телефон для справок 8(34368)5-33-63</a:t>
            </a:r>
          </a:p>
          <a:p>
            <a:pPr algn="ctr"/>
            <a:endParaRPr lang="ru-RU" sz="2400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84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906020"/>
              </p:ext>
            </p:extLst>
          </p:nvPr>
        </p:nvGraphicFramePr>
        <p:xfrm>
          <a:off x="0" y="1"/>
          <a:ext cx="9144000" cy="6461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5" name="Acrobat Document" r:id="rId3" imgW="8019977" imgH="5667300" progId="AcroExch.Document.DC">
                  <p:embed/>
                </p:oleObj>
              </mc:Choice>
              <mc:Fallback>
                <p:oleObj name="Acrobat Document" r:id="rId3" imgW="8019977" imgH="56673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9144000" cy="6461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48056" y="1370315"/>
            <a:ext cx="8503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i="1" u="sng" dirty="0">
                <a:latin typeface="Liberation Serif" panose="02020603050405020304" pitchFamily="18" charset="0"/>
              </a:rPr>
              <a:t>Нормативно-правовые акты, регламентирующие мероприятие по улучшению жилищных условий граждан, проживающих на сельских территориях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8056" y="2087094"/>
            <a:ext cx="850392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Liberation Serif" panose="02020603050405020304" pitchFamily="18" charset="0"/>
              </a:rPr>
              <a:t>Государственная программа «Комплексное развитие сельских территорий, утвержденная Постановлением Правительства Российской Федерации от 31 мая 2019 года № 696 «Об утверждении государственной программы Российской Федерации «Комплексное развитие сельских территорий».</a:t>
            </a:r>
          </a:p>
          <a:p>
            <a:endParaRPr lang="ru-RU" dirty="0">
              <a:latin typeface="Liberation Serif" panose="02020603050405020304" pitchFamily="18" charset="0"/>
            </a:endParaRPr>
          </a:p>
          <a:p>
            <a:r>
              <a:rPr lang="ru-RU" dirty="0">
                <a:latin typeface="Liberation Serif" panose="02020603050405020304" pitchFamily="18" charset="0"/>
              </a:rPr>
              <a:t>Подпрограмма № 2 «Комплексное развитие сельских территорий Свердловской области», государственной программы Свердловской области «Развитие агропромышленного комплекса и потребительского рынка Свердловской области до 2024 года», утвержденной постановлением Правительства Свердловской области от 23.10.2013 № 1285-ПП.</a:t>
            </a:r>
          </a:p>
          <a:p>
            <a:endParaRPr lang="ru-RU" dirty="0">
              <a:latin typeface="Liberation Serif" panose="02020603050405020304" pitchFamily="18" charset="0"/>
            </a:endParaRPr>
          </a:p>
          <a:p>
            <a:r>
              <a:rPr lang="ru-RU" dirty="0">
                <a:latin typeface="Liberation Serif" panose="02020603050405020304" pitchFamily="18" charset="0"/>
              </a:rPr>
              <a:t>Подпрограмма № 6 </a:t>
            </a:r>
            <a:r>
              <a:rPr lang="ru-RU" dirty="0" smtClean="0">
                <a:latin typeface="Liberation Serif" panose="02020603050405020304" pitchFamily="18" charset="0"/>
              </a:rPr>
              <a:t>«</a:t>
            </a:r>
            <a:r>
              <a:rPr lang="ru-RU" dirty="0">
                <a:latin typeface="Liberation Serif" panose="02020603050405020304" pitchFamily="18" charset="0"/>
              </a:rPr>
              <a:t>Комплексное развитие сельских территорий городского округа Верхняя Пышма до 2024 года» муниципальной программы «Совершенствование социально-экономической политики на территории городского округа Верхняя Пышма до 2024 года», утвержденной постановлением администрации городского округа Верхняя Пышма от 30.09.2014 № 1706.</a:t>
            </a:r>
          </a:p>
        </p:txBody>
      </p:sp>
    </p:spTree>
    <p:extLst>
      <p:ext uri="{BB962C8B-B14F-4D97-AF65-F5344CB8AC3E}">
        <p14:creationId xmlns:p14="http://schemas.microsoft.com/office/powerpoint/2010/main" val="346447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3696932"/>
              </p:ext>
            </p:extLst>
          </p:nvPr>
        </p:nvGraphicFramePr>
        <p:xfrm>
          <a:off x="-64008" y="-155446"/>
          <a:ext cx="9144000" cy="646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9" name="Acrobat Document" r:id="rId3" imgW="10688040" imgH="7556400" progId="AcroExch.Document.DC">
                  <p:embed/>
                </p:oleObj>
              </mc:Choice>
              <mc:Fallback>
                <p:oleObj name="Acrobat Document" r:id="rId3" imgW="10688040" imgH="7556400" progId="AcroExch.Document.DC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4008" y="-155446"/>
                        <a:ext cx="9144000" cy="646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6032" y="3045433"/>
            <a:ext cx="84307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dirty="0" smtClean="0">
                <a:latin typeface="Liberation Serif" panose="02020603050405020304" pitchFamily="18" charset="0"/>
              </a:rPr>
              <a:t>сохранение </a:t>
            </a:r>
            <a:r>
              <a:rPr lang="ru-RU" sz="1600" dirty="0">
                <a:latin typeface="Liberation Serif" panose="02020603050405020304" pitchFamily="18" charset="0"/>
              </a:rPr>
              <a:t>доли сельского населения в общей численности населения городского округа Верхняя Пышма</a:t>
            </a:r>
            <a:r>
              <a:rPr lang="ru-RU" sz="1600" dirty="0" smtClean="0">
                <a:latin typeface="Liberation Serif" panose="02020603050405020304" pitchFamily="18" charset="0"/>
              </a:rPr>
              <a:t>;</a:t>
            </a:r>
          </a:p>
          <a:p>
            <a:endParaRPr lang="ru-RU" sz="1600" dirty="0">
              <a:latin typeface="Liberation Serif" panose="02020603050405020304" pitchFamily="18" charset="0"/>
            </a:endParaRPr>
          </a:p>
          <a:p>
            <a:r>
              <a:rPr lang="ru-RU" sz="1600" dirty="0" smtClean="0">
                <a:latin typeface="Liberation Serif" panose="02020603050405020304" pitchFamily="18" charset="0"/>
              </a:rPr>
              <a:t>- повышение </a:t>
            </a:r>
            <a:r>
              <a:rPr lang="ru-RU" sz="1600" dirty="0">
                <a:latin typeface="Liberation Serif" panose="02020603050405020304" pitchFamily="18" charset="0"/>
              </a:rPr>
              <a:t>доли общей площади благоустроенных территории в сельских поселениях</a:t>
            </a:r>
            <a:r>
              <a:rPr lang="ru-RU" sz="1600" dirty="0" smtClean="0">
                <a:latin typeface="Liberation Serif" panose="02020603050405020304" pitchFamily="18" charset="0"/>
              </a:rPr>
              <a:t>;</a:t>
            </a:r>
          </a:p>
          <a:p>
            <a:endParaRPr lang="ru-RU" sz="1600" dirty="0">
              <a:latin typeface="Liberation Serif" panose="02020603050405020304" pitchFamily="18" charset="0"/>
            </a:endParaRPr>
          </a:p>
          <a:p>
            <a:r>
              <a:rPr lang="ru-RU" sz="1600" dirty="0" smtClean="0">
                <a:latin typeface="Liberation Serif" panose="02020603050405020304" pitchFamily="18" charset="0"/>
              </a:rPr>
              <a:t>- улучшение </a:t>
            </a:r>
            <a:r>
              <a:rPr lang="ru-RU" sz="1600" dirty="0">
                <a:latin typeface="Liberation Serif" panose="02020603050405020304" pitchFamily="18" charset="0"/>
              </a:rPr>
              <a:t>жилищных условий граждан, проживающих на сельских территориях.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6032" y="1663809"/>
            <a:ext cx="8631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i="1" dirty="0" smtClean="0">
                <a:latin typeface="Liberation Serif" panose="02020603050405020304" pitchFamily="18" charset="0"/>
              </a:rPr>
              <a:t>Цели </a:t>
            </a:r>
          </a:p>
          <a:p>
            <a:pPr algn="ctr"/>
            <a:r>
              <a:rPr lang="ru-RU" sz="1800" b="1" i="1" dirty="0" smtClean="0">
                <a:latin typeface="Liberation Serif" panose="02020603050405020304" pitchFamily="18" charset="0"/>
              </a:rPr>
              <a:t>подпрограммы «Комплексное развитие сельских территорий </a:t>
            </a:r>
            <a:r>
              <a:rPr lang="ru-RU" sz="1800" b="1" i="1" dirty="0">
                <a:latin typeface="Liberation Serif" panose="02020603050405020304" pitchFamily="18" charset="0"/>
              </a:rPr>
              <a:t>городского округа Верхняя Пышма до 2024 </a:t>
            </a:r>
            <a:r>
              <a:rPr lang="ru-RU" sz="1800" b="1" i="1" dirty="0" smtClean="0">
                <a:latin typeface="Liberation Serif" panose="02020603050405020304" pitchFamily="18" charset="0"/>
              </a:rPr>
              <a:t>года»</a:t>
            </a:r>
            <a:endParaRPr lang="ru-RU" sz="1800" b="1" i="1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08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997438"/>
              </p:ext>
            </p:extLst>
          </p:nvPr>
        </p:nvGraphicFramePr>
        <p:xfrm>
          <a:off x="0" y="73153"/>
          <a:ext cx="9144000" cy="6461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2" name="Acrobat Document" r:id="rId3" imgW="8019977" imgH="5667300" progId="AcroExch.Document.DC">
                  <p:embed/>
                </p:oleObj>
              </mc:Choice>
              <mc:Fallback>
                <p:oleObj name="Acrobat Document" r:id="rId3" imgW="8019977" imgH="56673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73153"/>
                        <a:ext cx="9144000" cy="6461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47472" y="1561219"/>
            <a:ext cx="879652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latin typeface="Liberation Serif" panose="02020603050405020304" pitchFamily="18" charset="0"/>
              </a:rPr>
              <a:t>В соответствии с генеральным планом городского </a:t>
            </a:r>
            <a:r>
              <a:rPr lang="ru-RU" sz="1800" b="1" i="1" dirty="0" smtClean="0">
                <a:latin typeface="Liberation Serif" panose="02020603050405020304" pitchFamily="18" charset="0"/>
              </a:rPr>
              <a:t>округа Верхняя Пышма, в </a:t>
            </a:r>
            <a:r>
              <a:rPr lang="ru-RU" sz="1800" b="1" i="1" dirty="0">
                <a:latin typeface="Liberation Serif" panose="02020603050405020304" pitchFamily="18" charset="0"/>
              </a:rPr>
              <a:t>состав территории городского округа </a:t>
            </a:r>
            <a:r>
              <a:rPr lang="ru-RU" sz="1800" b="1" i="1" dirty="0" smtClean="0">
                <a:latin typeface="Liberation Serif" panose="02020603050405020304" pitchFamily="18" charset="0"/>
              </a:rPr>
              <a:t>входят следующие сельские населенные пункты: </a:t>
            </a:r>
          </a:p>
          <a:p>
            <a:pPr algn="ctr"/>
            <a:r>
              <a:rPr lang="ru-RU" sz="1600" dirty="0" smtClean="0">
                <a:latin typeface="Liberation Serif" panose="02020603050405020304" pitchFamily="18" charset="0"/>
              </a:rPr>
              <a:t>деревня </a:t>
            </a:r>
            <a:r>
              <a:rPr lang="ru-RU" sz="1600" dirty="0" err="1">
                <a:latin typeface="Liberation Serif" panose="02020603050405020304" pitchFamily="18" charset="0"/>
              </a:rPr>
              <a:t>Верхотурка</a:t>
            </a:r>
            <a:r>
              <a:rPr lang="ru-RU" sz="1600" dirty="0">
                <a:latin typeface="Liberation Serif" panose="02020603050405020304" pitchFamily="18" charset="0"/>
              </a:rPr>
              <a:t>, деревня </a:t>
            </a:r>
            <a:r>
              <a:rPr lang="ru-RU" sz="1600" dirty="0" err="1" smtClean="0">
                <a:latin typeface="Liberation Serif" panose="02020603050405020304" pitchFamily="18" charset="0"/>
              </a:rPr>
              <a:t>Мостовка</a:t>
            </a:r>
            <a:r>
              <a:rPr lang="ru-RU" sz="1600" dirty="0">
                <a:latin typeface="Liberation Serif" panose="02020603050405020304" pitchFamily="18" charset="0"/>
              </a:rPr>
              <a:t>, поселок </a:t>
            </a:r>
            <a:r>
              <a:rPr lang="ru-RU" sz="1600" dirty="0" err="1">
                <a:latin typeface="Liberation Serif" panose="02020603050405020304" pitchFamily="18" charset="0"/>
              </a:rPr>
              <a:t>Вашты</a:t>
            </a:r>
            <a:r>
              <a:rPr lang="ru-RU" sz="1600" dirty="0">
                <a:latin typeface="Liberation Serif" panose="02020603050405020304" pitchFamily="18" charset="0"/>
              </a:rPr>
              <a:t>, поселок Гать, </a:t>
            </a:r>
            <a:endParaRPr lang="ru-RU" sz="1600" dirty="0" smtClean="0">
              <a:latin typeface="Liberation Serif" panose="02020603050405020304" pitchFamily="18" charset="0"/>
            </a:endParaRPr>
          </a:p>
          <a:p>
            <a:pPr algn="ctr"/>
            <a:r>
              <a:rPr lang="ru-RU" sz="1600" dirty="0" smtClean="0">
                <a:latin typeface="Liberation Serif" panose="02020603050405020304" pitchFamily="18" charset="0"/>
              </a:rPr>
              <a:t>поселок </a:t>
            </a:r>
            <a:r>
              <a:rPr lang="ru-RU" sz="1600" dirty="0">
                <a:latin typeface="Liberation Serif" panose="02020603050405020304" pitchFamily="18" charset="0"/>
              </a:rPr>
              <a:t>Глубокий Лог, поселок Залесье, поселок Зеленый Бор, поселок Исеть, </a:t>
            </a:r>
            <a:endParaRPr lang="ru-RU" sz="1600" dirty="0" smtClean="0">
              <a:latin typeface="Liberation Serif" panose="02020603050405020304" pitchFamily="18" charset="0"/>
            </a:endParaRPr>
          </a:p>
          <a:p>
            <a:pPr algn="ctr"/>
            <a:r>
              <a:rPr lang="ru-RU" sz="1600" dirty="0" smtClean="0">
                <a:latin typeface="Liberation Serif" panose="02020603050405020304" pitchFamily="18" charset="0"/>
              </a:rPr>
              <a:t>поселок </a:t>
            </a:r>
            <a:r>
              <a:rPr lang="ru-RU" sz="1600" dirty="0">
                <a:latin typeface="Liberation Serif" panose="02020603050405020304" pitchFamily="18" charset="0"/>
              </a:rPr>
              <a:t>Каменные Ключи, поселок Кедровое, поселок Красный, поселок Красный </a:t>
            </a:r>
            <a:r>
              <a:rPr lang="ru-RU" sz="1600" dirty="0" err="1">
                <a:latin typeface="Liberation Serif" panose="02020603050405020304" pitchFamily="18" charset="0"/>
              </a:rPr>
              <a:t>Адуй</a:t>
            </a:r>
            <a:r>
              <a:rPr lang="ru-RU" sz="1600" dirty="0">
                <a:latin typeface="Liberation Serif" panose="02020603050405020304" pitchFamily="18" charset="0"/>
              </a:rPr>
              <a:t>, поселок Крутой, поселок Нагорный, поселок Ольховка, поселок Первомайский, поселок Половинный, поселок Ромашка, поселок </a:t>
            </a:r>
            <a:r>
              <a:rPr lang="ru-RU" sz="1600" dirty="0" err="1">
                <a:latin typeface="Liberation Serif" panose="02020603050405020304" pitchFamily="18" charset="0"/>
              </a:rPr>
              <a:t>Сагра</a:t>
            </a:r>
            <a:r>
              <a:rPr lang="ru-RU" sz="1600" dirty="0">
                <a:latin typeface="Liberation Serif" panose="02020603050405020304" pitchFamily="18" charset="0"/>
              </a:rPr>
              <a:t>, поселок Санаторный, </a:t>
            </a:r>
            <a:r>
              <a:rPr lang="ru-RU" sz="1600" dirty="0" smtClean="0">
                <a:latin typeface="Liberation Serif" panose="02020603050405020304" pitchFamily="18" charset="0"/>
              </a:rPr>
              <a:t>    поселок </a:t>
            </a:r>
            <a:r>
              <a:rPr lang="ru-RU" sz="1600" dirty="0">
                <a:latin typeface="Liberation Serif" panose="02020603050405020304" pitchFamily="18" charset="0"/>
              </a:rPr>
              <a:t>Соколовка, поселок Шахты, село </a:t>
            </a:r>
            <a:r>
              <a:rPr lang="ru-RU" sz="1600" dirty="0" err="1">
                <a:latin typeface="Liberation Serif" panose="02020603050405020304" pitchFamily="18" charset="0"/>
              </a:rPr>
              <a:t>Балтым</a:t>
            </a:r>
            <a:r>
              <a:rPr lang="ru-RU" sz="1600" dirty="0">
                <a:latin typeface="Liberation Serif" panose="02020603050405020304" pitchFamily="18" charset="0"/>
              </a:rPr>
              <a:t>, село </a:t>
            </a:r>
            <a:r>
              <a:rPr lang="ru-RU" sz="1600" dirty="0" err="1">
                <a:latin typeface="Liberation Serif" panose="02020603050405020304" pitchFamily="18" charset="0"/>
              </a:rPr>
              <a:t>Мостовское</a:t>
            </a:r>
            <a:r>
              <a:rPr lang="ru-RU" sz="1600" dirty="0">
                <a:latin typeface="Liberation Serif" panose="02020603050405020304" pitchFamily="18" charset="0"/>
              </a:rPr>
              <a:t>.</a:t>
            </a:r>
          </a:p>
          <a:p>
            <a:pPr algn="ctr"/>
            <a:endParaRPr lang="ru-RU" sz="1600" dirty="0" smtClean="0">
              <a:latin typeface="Liberation Serif" panose="02020603050405020304" pitchFamily="18" charset="0"/>
            </a:endParaRPr>
          </a:p>
          <a:p>
            <a:pPr algn="ctr"/>
            <a:r>
              <a:rPr lang="ru-RU" sz="1600" dirty="0" smtClean="0">
                <a:latin typeface="Liberation Serif" panose="02020603050405020304" pitchFamily="18" charset="0"/>
              </a:rPr>
              <a:t> </a:t>
            </a:r>
            <a:r>
              <a:rPr lang="ru-RU" sz="1600" dirty="0">
                <a:latin typeface="Liberation Serif" panose="02020603050405020304" pitchFamily="18" charset="0"/>
              </a:rPr>
              <a:t>Общая площадь территории городского округа Верхняя Пышма составляет 105,2 тысяч га. Численность населения городского округа Верхняя Пышма по состоянию на </a:t>
            </a:r>
            <a:r>
              <a:rPr lang="ru-RU" sz="1600" dirty="0" smtClean="0">
                <a:latin typeface="Liberation Serif" panose="02020603050405020304" pitchFamily="18" charset="0"/>
              </a:rPr>
              <a:t>01.01.2020 </a:t>
            </a:r>
            <a:r>
              <a:rPr lang="ru-RU" sz="1600" dirty="0">
                <a:latin typeface="Liberation Serif" panose="02020603050405020304" pitchFamily="18" charset="0"/>
              </a:rPr>
              <a:t>составляет </a:t>
            </a:r>
            <a:r>
              <a:rPr lang="ru-RU" sz="1600" dirty="0" smtClean="0">
                <a:latin typeface="Liberation Serif" panose="02020603050405020304" pitchFamily="18" charset="0"/>
              </a:rPr>
              <a:t>86 652 </a:t>
            </a:r>
            <a:r>
              <a:rPr lang="ru-RU" sz="1600" dirty="0">
                <a:latin typeface="Liberation Serif" panose="02020603050405020304" pitchFamily="18" charset="0"/>
              </a:rPr>
              <a:t>человек, из них 13 </a:t>
            </a:r>
            <a:r>
              <a:rPr lang="ru-RU" sz="1600" dirty="0" smtClean="0">
                <a:latin typeface="Liberation Serif" panose="02020603050405020304" pitchFamily="18" charset="0"/>
              </a:rPr>
              <a:t>964 </a:t>
            </a:r>
            <a:r>
              <a:rPr lang="ru-RU" sz="1600" dirty="0">
                <a:latin typeface="Liberation Serif" panose="02020603050405020304" pitchFamily="18" charset="0"/>
              </a:rPr>
              <a:t>человек проживают </a:t>
            </a:r>
            <a:r>
              <a:rPr lang="ru-RU" sz="1600" dirty="0" smtClean="0">
                <a:latin typeface="Liberation Serif" panose="02020603050405020304" pitchFamily="18" charset="0"/>
              </a:rPr>
              <a:t>на сельских территориях. </a:t>
            </a:r>
            <a:endParaRPr lang="ru-RU" sz="1600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47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5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889200"/>
              </p:ext>
            </p:extLst>
          </p:nvPr>
        </p:nvGraphicFramePr>
        <p:xfrm>
          <a:off x="22860" y="-256031"/>
          <a:ext cx="9144000" cy="6461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6" name="Acrobat Document" r:id="rId3" imgW="8019977" imgH="5667300" progId="AcroExch.Document.DC">
                  <p:embed/>
                </p:oleObj>
              </mc:Choice>
              <mc:Fallback>
                <p:oleObj name="Acrobat Document" r:id="rId3" imgW="8019977" imgH="56673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60" y="-256031"/>
                        <a:ext cx="9144000" cy="6461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121983719"/>
              </p:ext>
            </p:extLst>
          </p:nvPr>
        </p:nvGraphicFramePr>
        <p:xfrm>
          <a:off x="795528" y="2002536"/>
          <a:ext cx="7699248" cy="3054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0040" y="1244306"/>
            <a:ext cx="86593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Количество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граждан и молодых семей,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проживающих на сельских территориях, изъявивших желание улучшить жилищные условия путем получения социальных выплат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endParaRP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в динамике с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2010 по 2020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годы.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47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6040115"/>
              </p:ext>
            </p:extLst>
          </p:nvPr>
        </p:nvGraphicFramePr>
        <p:xfrm>
          <a:off x="0" y="-146304"/>
          <a:ext cx="9144000" cy="6461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1" name="Acrobat Document" r:id="rId3" imgW="8019977" imgH="5667300" progId="AcroExch.Document.DC">
                  <p:embed/>
                </p:oleObj>
              </mc:Choice>
              <mc:Fallback>
                <p:oleObj name="Acrobat Document" r:id="rId3" imgW="8019977" imgH="56673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-146304"/>
                        <a:ext cx="9144000" cy="6461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015136826"/>
              </p:ext>
            </p:extLst>
          </p:nvPr>
        </p:nvGraphicFramePr>
        <p:xfrm>
          <a:off x="3904488" y="1166114"/>
          <a:ext cx="5013960" cy="3977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384417"/>
              </p:ext>
            </p:extLst>
          </p:nvPr>
        </p:nvGraphicFramePr>
        <p:xfrm>
          <a:off x="161544" y="1156970"/>
          <a:ext cx="3669792" cy="3986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7992"/>
                <a:gridCol w="1499616"/>
                <a:gridCol w="1472184"/>
              </a:tblGrid>
              <a:tr h="64897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Liberation Serif" panose="02020603050405020304" pitchFamily="18" charset="0"/>
                        </a:rPr>
                        <a:t>Год</a:t>
                      </a:r>
                      <a:endParaRPr lang="ru-RU" sz="12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Liberation Serif" panose="02020603050405020304" pitchFamily="18" charset="0"/>
                        </a:rPr>
                        <a:t>Площадь приобретаемого жилья, </a:t>
                      </a:r>
                      <a:r>
                        <a:rPr lang="ru-RU" sz="1200" dirty="0" err="1" smtClean="0">
                          <a:latin typeface="Liberation Serif" panose="02020603050405020304" pitchFamily="18" charset="0"/>
                        </a:rPr>
                        <a:t>кв.м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</a:rPr>
                        <a:t>.</a:t>
                      </a:r>
                      <a:endParaRPr lang="ru-RU" sz="12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Liberation Serif" panose="02020603050405020304" pitchFamily="18" charset="0"/>
                        </a:rPr>
                        <a:t>Социальная выплата, </a:t>
                      </a:r>
                      <a:r>
                        <a:rPr lang="ru-RU" sz="1200" dirty="0" err="1" smtClean="0">
                          <a:latin typeface="Liberation Serif" panose="02020603050405020304" pitchFamily="18" charset="0"/>
                        </a:rPr>
                        <a:t>тыс.руб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</a:rPr>
                        <a:t>. </a:t>
                      </a:r>
                      <a:endParaRPr lang="ru-RU" sz="12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2011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252,3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4 116,3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2012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147,2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2 741,3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2013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211,8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4 755,8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2015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49,2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910,6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2016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159,2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3 847,6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2017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205,7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4 215,3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2018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131,9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2 898,0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2019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132,4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2 919,1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2020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195,2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Liberation Serif" panose="02020603050405020304" pitchFamily="18" charset="0"/>
                        </a:rPr>
                        <a:t>2 199,1</a:t>
                      </a:r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47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766951"/>
              </p:ext>
            </p:extLst>
          </p:nvPr>
        </p:nvGraphicFramePr>
        <p:xfrm>
          <a:off x="77724" y="0"/>
          <a:ext cx="9144000" cy="646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9" name="Acrobat Document" r:id="rId3" imgW="8019977" imgH="5667300" progId="AcroExch.Document.DC">
                  <p:embed/>
                </p:oleObj>
              </mc:Choice>
              <mc:Fallback>
                <p:oleObj name="Acrobat Document" r:id="rId3" imgW="8019977" imgH="56673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724" y="0"/>
                        <a:ext cx="9144000" cy="6461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496" y="2094699"/>
            <a:ext cx="8220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>
              <a:latin typeface="Liberation Serif" panose="02020603050405020304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2648745" y="2266095"/>
            <a:ext cx="484187" cy="4238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2890841" y="2691885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631648"/>
              </p:ext>
            </p:extLst>
          </p:nvPr>
        </p:nvGraphicFramePr>
        <p:xfrm>
          <a:off x="1706499" y="1612577"/>
          <a:ext cx="5886450" cy="630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86450"/>
              </a:tblGrid>
              <a:tr h="4542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Liberation Serif" panose="02020603050405020304" pitchFamily="18" charset="0"/>
                        </a:rPr>
                        <a:t>Гражданин, постоянно проживающий на сельских территориях (подтверждается регистрацией в установленном порядке по месту жительства) и при этом: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Liberation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1323434" y="1201712"/>
            <a:ext cx="66525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Liberation Serif" panose="02020603050405020304" pitchFamily="18" charset="0"/>
              </a:rPr>
              <a:t>Право на получение социальной выплаты имеет: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909846"/>
              </p:ext>
            </p:extLst>
          </p:nvPr>
        </p:nvGraphicFramePr>
        <p:xfrm>
          <a:off x="735646" y="2724912"/>
          <a:ext cx="8083296" cy="26200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59649"/>
                <a:gridCol w="979474"/>
                <a:gridCol w="3844173"/>
              </a:tblGrid>
              <a:tr h="2620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Liberation Serif" panose="02020603050405020304" pitchFamily="18" charset="0"/>
                        </a:rPr>
                        <a:t>Осуществляющий деятельность по трудовому договору или индивидуальную предпринимательскую деятельность в сфере агропромышленного комплекса, или социальной </a:t>
                      </a:r>
                      <a:r>
                        <a:rPr lang="ru-RU" sz="1200" dirty="0" smtClean="0">
                          <a:effectLst/>
                          <a:latin typeface="Liberation Serif" panose="02020603050405020304" pitchFamily="18" charset="0"/>
                        </a:rPr>
                        <a:t>сфере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Liberation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Liberation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Liberation Serif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Liberation Serif" panose="02020603050405020304" pitchFamily="18" charset="0"/>
                        </a:rPr>
                        <a:t>Имеющий </a:t>
                      </a:r>
                      <a:r>
                        <a:rPr lang="ru-RU" sz="1200" dirty="0">
                          <a:effectLst/>
                          <a:latin typeface="Liberation Serif" panose="02020603050405020304" pitchFamily="18" charset="0"/>
                        </a:rPr>
                        <a:t>собственные и (или)</a:t>
                      </a:r>
                    </a:p>
                    <a:p>
                      <a:pPr indent="342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Liberation Serif" panose="02020603050405020304" pitchFamily="18" charset="0"/>
                        </a:rPr>
                        <a:t>заемные средства в размере не менее 30 процентов расчетной стоимости строительства (приобретения) </a:t>
                      </a:r>
                      <a:r>
                        <a:rPr lang="ru-RU" sz="1200" dirty="0" smtClean="0">
                          <a:effectLst/>
                          <a:latin typeface="Liberation Serif" panose="02020603050405020304" pitchFamily="18" charset="0"/>
                        </a:rPr>
                        <a:t>жилья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Liberation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9" name="Стрелка вниз 18"/>
          <p:cNvSpPr/>
          <p:nvPr/>
        </p:nvSpPr>
        <p:spPr>
          <a:xfrm>
            <a:off x="4293107" y="2325531"/>
            <a:ext cx="484187" cy="23104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6019836" y="2266092"/>
            <a:ext cx="484187" cy="4238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776880"/>
              </p:ext>
            </p:extLst>
          </p:nvPr>
        </p:nvGraphicFramePr>
        <p:xfrm>
          <a:off x="2899604" y="4636008"/>
          <a:ext cx="3362325" cy="521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2325"/>
              </a:tblGrid>
              <a:tr h="521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Liberation Serif" panose="02020603050405020304" pitchFamily="18" charset="0"/>
                        </a:rPr>
                        <a:t>Признанный нуждающимся в </a:t>
                      </a:r>
                      <a:r>
                        <a:rPr lang="ru-RU" sz="1200" dirty="0">
                          <a:effectLst/>
                          <a:latin typeface="Liberation Serif" panose="02020603050405020304" pitchFamily="18" charset="0"/>
                        </a:rPr>
                        <a:t>улучшении жилищных </a:t>
                      </a:r>
                      <a:r>
                        <a:rPr lang="ru-RU" sz="1200" dirty="0" smtClean="0">
                          <a:effectLst/>
                          <a:latin typeface="Liberation Serif" panose="02020603050405020304" pitchFamily="18" charset="0"/>
                        </a:rPr>
                        <a:t>условий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26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6122749"/>
              </p:ext>
            </p:extLst>
          </p:nvPr>
        </p:nvGraphicFramePr>
        <p:xfrm>
          <a:off x="141732" y="36576"/>
          <a:ext cx="9144000" cy="646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1" name="Acrobat Document" r:id="rId3" imgW="8019977" imgH="5667300" progId="AcroExch.Document.DC">
                  <p:embed/>
                </p:oleObj>
              </mc:Choice>
              <mc:Fallback>
                <p:oleObj name="Acrobat Document" r:id="rId3" imgW="8019977" imgH="56673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1732" y="36576"/>
                        <a:ext cx="9144000" cy="6461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496" y="2094699"/>
            <a:ext cx="8220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>
              <a:latin typeface="Liberation Serif" panose="02020603050405020304" pitchFamily="18" charset="0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2890841" y="2691885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040" y="1401767"/>
            <a:ext cx="882396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latin typeface="Liberation Serif" panose="02020603050405020304" pitchFamily="18" charset="0"/>
              </a:rPr>
              <a:t>Предоставление гражданам социальных выплат осуществляется в следующей очередности:</a:t>
            </a:r>
          </a:p>
          <a:p>
            <a:pPr algn="just"/>
            <a:r>
              <a:rPr lang="ru-RU" dirty="0" smtClean="0">
                <a:latin typeface="Liberation Serif" panose="02020603050405020304" pitchFamily="18" charset="0"/>
              </a:rPr>
              <a:t>	</a:t>
            </a:r>
            <a:r>
              <a:rPr lang="ru-RU" sz="1200" dirty="0" smtClean="0">
                <a:latin typeface="Liberation Serif" panose="02020603050405020304" pitchFamily="18" charset="0"/>
              </a:rPr>
              <a:t>а</a:t>
            </a:r>
            <a:r>
              <a:rPr lang="ru-RU" sz="1200" dirty="0">
                <a:latin typeface="Liberation Serif" panose="02020603050405020304" pitchFamily="18" charset="0"/>
              </a:rPr>
              <a:t>) граждане, работающие по трудовым договорам или осуществляющие индивидуальную предпринимательскую деятельность в сфере агропромышленного комплекса на сельских территориях, а также работающие в организациях независимо от их организационно-правовой формы, осуществляющих ветеринарную деятельность для сельскохозяйственных животных, изъявившие желание улучшить жилищные условия путем строительства жилого дома или участия в долевом строительстве жилых домов (квартир);</a:t>
            </a:r>
          </a:p>
          <a:p>
            <a:pPr algn="just"/>
            <a:r>
              <a:rPr lang="ru-RU" sz="1200" dirty="0" smtClean="0">
                <a:latin typeface="Liberation Serif" panose="02020603050405020304" pitchFamily="18" charset="0"/>
              </a:rPr>
              <a:t>	б</a:t>
            </a:r>
            <a:r>
              <a:rPr lang="ru-RU" sz="1200" dirty="0">
                <a:latin typeface="Liberation Serif" panose="02020603050405020304" pitchFamily="18" charset="0"/>
              </a:rPr>
              <a:t>) граждане, работающие по трудовым договорам или осуществляющие индивидуальную предпринимательскую деятельность в социальной сфере на сельских территориях, изъявившие желание улучшить жилищные условия путем строительства жилого дома или участия в долевом строительстве жилых домов (квартир);</a:t>
            </a:r>
          </a:p>
          <a:p>
            <a:pPr algn="just"/>
            <a:r>
              <a:rPr lang="ru-RU" sz="1200" dirty="0" smtClean="0">
                <a:latin typeface="Liberation Serif" panose="02020603050405020304" pitchFamily="18" charset="0"/>
              </a:rPr>
              <a:t>	в</a:t>
            </a:r>
            <a:r>
              <a:rPr lang="ru-RU" sz="1200" dirty="0">
                <a:latin typeface="Liberation Serif" panose="02020603050405020304" pitchFamily="18" charset="0"/>
              </a:rPr>
              <a:t>) граждане, работающие по трудовым договорам или осуществляющие индивидуальную предпринимательскую деятельность в сфере агропромышленного комплекса на сельских территориях, а также работающие в организациях независимо от их организационно-правовой формы, осуществляющих ветеринарную деятельность для сельскохозяйственных животных, изъявившие желание улучшить жилищные условия путем приобретения жилых помещений;</a:t>
            </a:r>
          </a:p>
          <a:p>
            <a:pPr algn="just"/>
            <a:r>
              <a:rPr lang="ru-RU" sz="1200" dirty="0" smtClean="0">
                <a:latin typeface="Liberation Serif" panose="02020603050405020304" pitchFamily="18" charset="0"/>
              </a:rPr>
              <a:t>	г</a:t>
            </a:r>
            <a:r>
              <a:rPr lang="ru-RU" sz="1200" dirty="0">
                <a:latin typeface="Liberation Serif" panose="02020603050405020304" pitchFamily="18" charset="0"/>
              </a:rPr>
              <a:t>) граждане, работающие по трудовым договорам или осуществляющие индивидуальную предпринимательскую деятельность в социальной сфере на сельских территориях, изъявившие желание улучшить жилищные условия путем приобретения жилых помещений.</a:t>
            </a:r>
          </a:p>
        </p:txBody>
      </p:sp>
    </p:spTree>
    <p:extLst>
      <p:ext uri="{BB962C8B-B14F-4D97-AF65-F5344CB8AC3E}">
        <p14:creationId xmlns:p14="http://schemas.microsoft.com/office/powerpoint/2010/main" val="293990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185623"/>
              </p:ext>
            </p:extLst>
          </p:nvPr>
        </p:nvGraphicFramePr>
        <p:xfrm>
          <a:off x="155448" y="0"/>
          <a:ext cx="9144000" cy="646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8" name="Acrobat Document" r:id="rId3" imgW="8019977" imgH="5667300" progId="AcroExch.Document.DC">
                  <p:embed/>
                </p:oleObj>
              </mc:Choice>
              <mc:Fallback>
                <p:oleObj name="Acrobat Document" r:id="rId3" imgW="8019977" imgH="56673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5448" y="0"/>
                        <a:ext cx="9144000" cy="6461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496" y="2094699"/>
            <a:ext cx="8220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>
              <a:latin typeface="Liberation Serif" panose="02020603050405020304" pitchFamily="18" charset="0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2890841" y="2691885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5448" y="1082839"/>
            <a:ext cx="87599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latin typeface="Liberation Serif" panose="02020603050405020304" pitchFamily="18" charset="0"/>
              </a:rPr>
              <a:t>Гражданин, которому предоставляется социальная </a:t>
            </a:r>
            <a:r>
              <a:rPr lang="ru-RU" sz="1600" b="1" i="1" dirty="0" smtClean="0">
                <a:latin typeface="Liberation Serif" panose="02020603050405020304" pitchFamily="18" charset="0"/>
              </a:rPr>
              <a:t>выплата, </a:t>
            </a:r>
            <a:r>
              <a:rPr lang="ru-RU" sz="1600" b="1" i="1" dirty="0">
                <a:latin typeface="Liberation Serif" panose="02020603050405020304" pitchFamily="18" charset="0"/>
              </a:rPr>
              <a:t>может ее использовать</a:t>
            </a:r>
            <a:r>
              <a:rPr lang="ru-RU" sz="1600" b="1" i="1" dirty="0" smtClean="0">
                <a:latin typeface="Liberation Serif" panose="02020603050405020304" pitchFamily="18" charset="0"/>
              </a:rPr>
              <a:t>:</a:t>
            </a:r>
            <a:endParaRPr lang="ru-RU" sz="1600" b="1" i="1" dirty="0">
              <a:latin typeface="Liberation Serif" panose="02020603050405020304" pitchFamily="18" charset="0"/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1082839"/>
            <a:ext cx="8842248" cy="410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439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3810</TotalTime>
  <Words>516</Words>
  <Application>Microsoft Office PowerPoint</Application>
  <PresentationFormat>Экран (16:9)</PresentationFormat>
  <Paragraphs>85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Liberation Serif</vt:lpstr>
      <vt:lpstr>Times New Roman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Allalikina</dc:creator>
  <cp:lastModifiedBy>Снедкова Елена Владимировна</cp:lastModifiedBy>
  <cp:revision>547</cp:revision>
  <cp:lastPrinted>2017-07-27T06:21:52Z</cp:lastPrinted>
  <dcterms:created xsi:type="dcterms:W3CDTF">2017-05-18T08:37:46Z</dcterms:created>
  <dcterms:modified xsi:type="dcterms:W3CDTF">2021-06-17T07:21:32Z</dcterms:modified>
</cp:coreProperties>
</file>