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65" r:id="rId2"/>
    <p:sldId id="267" r:id="rId3"/>
    <p:sldId id="286" r:id="rId4"/>
    <p:sldId id="268" r:id="rId5"/>
    <p:sldId id="270" r:id="rId6"/>
    <p:sldId id="269" r:id="rId7"/>
    <p:sldId id="274" r:id="rId8"/>
    <p:sldId id="275" r:id="rId9"/>
    <p:sldId id="276" r:id="rId10"/>
    <p:sldId id="277" r:id="rId11"/>
    <p:sldId id="271" r:id="rId12"/>
    <p:sldId id="278" r:id="rId13"/>
    <p:sldId id="272" r:id="rId14"/>
    <p:sldId id="280" r:id="rId15"/>
    <p:sldId id="281" r:id="rId16"/>
    <p:sldId id="282" r:id="rId17"/>
    <p:sldId id="273" r:id="rId18"/>
    <p:sldId id="283" r:id="rId19"/>
    <p:sldId id="287" r:id="rId20"/>
    <p:sldId id="279" r:id="rId21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7156"/>
    <a:srgbClr val="CC3300"/>
    <a:srgbClr val="FDF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2" d="100"/>
          <a:sy n="82" d="100"/>
        </p:scale>
        <p:origin x="54" y="5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2A8E99-2C25-4E2F-83FA-54A534F184ED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EAEC1E-CABE-465B-83B2-B4DF11550B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122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EAEC1E-CABE-465B-83B2-B4DF11550BD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94491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80248-1F95-4518-B4D6-72D7507F97F0}" type="slidenum">
              <a:rPr lang="ru-RU" smtClean="0">
                <a:solidFill>
                  <a:prstClr val="black"/>
                </a:solidFill>
              </a:rPr>
              <a:pPr/>
              <a:t>10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7417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80248-1F95-4518-B4D6-72D7507F97F0}" type="slidenum">
              <a:rPr lang="ru-RU" smtClean="0">
                <a:solidFill>
                  <a:prstClr val="black"/>
                </a:solidFill>
              </a:rPr>
              <a:pPr/>
              <a:t>11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7699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80248-1F95-4518-B4D6-72D7507F97F0}" type="slidenum">
              <a:rPr lang="ru-RU" smtClean="0">
                <a:solidFill>
                  <a:prstClr val="black"/>
                </a:solidFill>
              </a:rPr>
              <a:pPr/>
              <a:t>12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3376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80248-1F95-4518-B4D6-72D7507F97F0}" type="slidenum">
              <a:rPr lang="ru-RU" smtClean="0">
                <a:solidFill>
                  <a:prstClr val="black"/>
                </a:solidFill>
              </a:rPr>
              <a:pPr/>
              <a:t>17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86508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80248-1F95-4518-B4D6-72D7507F97F0}" type="slidenum">
              <a:rPr lang="ru-RU" smtClean="0">
                <a:solidFill>
                  <a:prstClr val="black"/>
                </a:solidFill>
              </a:rPr>
              <a:pPr/>
              <a:t>18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5326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80248-1F95-4518-B4D6-72D7507F97F0}" type="slidenum">
              <a:rPr lang="ru-RU" smtClean="0">
                <a:solidFill>
                  <a:prstClr val="black"/>
                </a:solidFill>
              </a:rPr>
              <a:pPr/>
              <a:t>19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5852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80248-1F95-4518-B4D6-72D7507F97F0}" type="slidenum">
              <a:rPr lang="ru-RU" smtClean="0">
                <a:solidFill>
                  <a:prstClr val="black"/>
                </a:solidFill>
              </a:rPr>
              <a:pPr/>
              <a:t>20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745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80248-1F95-4518-B4D6-72D7507F97F0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868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80248-1F95-4518-B4D6-72D7507F97F0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04398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80248-1F95-4518-B4D6-72D7507F97F0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183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80248-1F95-4518-B4D6-72D7507F97F0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3093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80248-1F95-4518-B4D6-72D7507F97F0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5558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80248-1F95-4518-B4D6-72D7507F97F0}" type="slidenum">
              <a:rPr lang="ru-RU" smtClean="0">
                <a:solidFill>
                  <a:prstClr val="black"/>
                </a:solidFill>
              </a:rPr>
              <a:pPr/>
              <a:t>7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729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80248-1F95-4518-B4D6-72D7507F97F0}" type="slidenum">
              <a:rPr lang="ru-RU" smtClean="0">
                <a:solidFill>
                  <a:prstClr val="black"/>
                </a:solidFill>
              </a:rPr>
              <a:pPr/>
              <a:t>8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2733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380248-1F95-4518-B4D6-72D7507F97F0}" type="slidenum">
              <a:rPr lang="ru-RU" smtClean="0">
                <a:solidFill>
                  <a:prstClr val="black"/>
                </a:solidFill>
              </a:rPr>
              <a:pPr/>
              <a:t>9</a:t>
            </a:fld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8807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ABD4-6829-4F65-B2D3-578FA18AA06F}" type="datetime1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0238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18435-987A-40DB-B692-1AE85189BB6F}" type="datetime1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2025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9B5B6-0E15-49AF-8427-2A4B326668E3}" type="datetime1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25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F845E8-2D41-4B66-9DE4-B5EE262CAD51}" type="datetime1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199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B6C6-DFA2-441A-A531-93BCA81115E0}" type="datetime1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295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D577E-7843-453E-84DE-65DCC800EBCB}" type="datetime1">
              <a:rPr lang="ru-RU" smtClean="0"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49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FD2B5-FF34-4971-9DC8-8666F5708093}" type="datetime1">
              <a:rPr lang="ru-RU" smtClean="0"/>
              <a:t>18.02.2021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818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F7D17-4E71-4B1A-9BE9-063B128CE7DE}" type="datetime1">
              <a:rPr lang="ru-RU" smtClean="0"/>
              <a:t>18.02.2021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84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764AA-9461-4574-B1AD-A08C96B4FC3A}" type="datetime1">
              <a:rPr lang="ru-RU" smtClean="0"/>
              <a:t>18.02.2021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280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16107-E04F-4F44-BA2C-0432B97473C9}" type="datetime1">
              <a:rPr lang="ru-RU" smtClean="0"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81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FC078-FC9E-4814-B32A-50E295BE80DB}" type="datetime1">
              <a:rPr lang="ru-RU" smtClean="0"/>
              <a:t>18.02.2021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593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42E87-5B74-4BE9-8499-A0F37FC1C48B}" type="datetime1">
              <a:rPr lang="ru-RU" smtClean="0"/>
              <a:t>18.02.2021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F8CC0-F3BF-43CC-ADF3-AA82A12C53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345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saleko@movp.ru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65484" y="3057165"/>
            <a:ext cx="11201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 организации системы антимонопольного </a:t>
            </a:r>
            <a:r>
              <a:rPr lang="ru-RU" sz="3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комплаенса</a:t>
            </a:r>
            <a:r>
              <a:rPr lang="ru-RU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в городском округе </a:t>
            </a:r>
            <a:r>
              <a:rPr lang="ru-RU" sz="36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Верхняя Пышма</a:t>
            </a:r>
            <a:endParaRPr lang="ru-RU" sz="3600" dirty="0">
              <a:solidFill>
                <a:schemeClr val="tx1">
                  <a:lumMod val="75000"/>
                  <a:lumOff val="2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37285" y="403761"/>
            <a:ext cx="9374218" cy="493341"/>
          </a:xfrm>
          <a:noFill/>
        </p:spPr>
        <p:txBody>
          <a:bodyPr/>
          <a:lstStyle/>
          <a:p>
            <a:endParaRPr lang="ru-RU" sz="2160" b="1" dirty="0">
              <a:latin typeface="Liberation Serif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3095" y="6082516"/>
            <a:ext cx="6031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Комитет экономики и муниципального заказа администрации городского округа Верхняя Пышма</a:t>
            </a:r>
            <a:endParaRPr lang="ru-RU" b="1" dirty="0">
              <a:solidFill>
                <a:schemeClr val="tx1">
                  <a:lumMod val="50000"/>
                  <a:lumOff val="50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41171" y="6221016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Декабрь 2020 года</a:t>
            </a:r>
            <a:endParaRPr lang="ru-RU" b="1" dirty="0">
              <a:solidFill>
                <a:schemeClr val="tx1">
                  <a:lumMod val="50000"/>
                  <a:lumOff val="50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3520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 anchor="t" anchorCtr="0">
            <a:normAutofit/>
          </a:bodyPr>
          <a:lstStyle/>
          <a:p>
            <a:r>
              <a:rPr lang="ru-RU" sz="1800" u="sng" dirty="0"/>
              <a:t/>
            </a:r>
            <a:br>
              <a:rPr lang="ru-RU" sz="1800" u="sng" dirty="0"/>
            </a:b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609600" y="811384"/>
            <a:ext cx="10972800" cy="5314781"/>
          </a:xfrm>
        </p:spPr>
        <p:txBody>
          <a:bodyPr>
            <a:norm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100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Структурные подразделения Администрации, к полномочиям которых относится деятельность, связанная с рисками нарушения антимонопольного законодательства</a:t>
            </a:r>
          </a:p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выявление </a:t>
            </a: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рисков нарушения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антимонопольного законодательства, учет обстоятельств, связанных с рисками антимонопольного законодательства, определение вероятности возникновения рисков антимонопольного законодательства</a:t>
            </a: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;</a:t>
            </a:r>
            <a:endParaRPr lang="ru-RU" sz="2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подготовка предложений для составления карты рисков;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подготовка предложений в план мероприятий («дорожную карту») по снижению рисков нарушения антимонопольного </a:t>
            </a: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законодательства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100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Коллегиальный орган</a:t>
            </a:r>
          </a:p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0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рассмотрение и оценка плана мероприятий («дорожной карты») по снижению рисков нарушения антимонопольного законодательства в Администрации в части, касающейся функционирования антимонопольного </a:t>
            </a:r>
            <a:r>
              <a:rPr lang="ru-RU" sz="2000" dirty="0" err="1">
                <a:solidFill>
                  <a:prstClr val="black"/>
                </a:solidFill>
                <a:latin typeface="Liberation Serif" panose="02020603050405020304" pitchFamily="18" charset="0"/>
              </a:rPr>
              <a:t>комплаенса</a:t>
            </a: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рассмотрение и утверждение </a:t>
            </a: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доклада об антимонопольном </a:t>
            </a:r>
            <a:r>
              <a:rPr lang="ru-RU" sz="2000" dirty="0" err="1" smtClean="0">
                <a:solidFill>
                  <a:prstClr val="black"/>
                </a:solidFill>
                <a:latin typeface="Liberation Serif" panose="02020603050405020304" pitchFamily="18" charset="0"/>
              </a:rPr>
              <a:t>комплаенсе</a:t>
            </a:r>
            <a:endParaRPr lang="ru-RU" sz="20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1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1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5428" y="190361"/>
            <a:ext cx="11259787" cy="5184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Компетенции участников антимонопольного </a:t>
            </a:r>
            <a:r>
              <a:rPr lang="ru-RU" sz="2600" dirty="0" err="1" smtClean="0">
                <a:solidFill>
                  <a:prstClr val="white"/>
                </a:solidFill>
                <a:latin typeface="Liberation Serif" panose="02020603050405020304" pitchFamily="18" charset="0"/>
              </a:rPr>
              <a:t>комплаенса</a:t>
            </a: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10</a:t>
            </a:fld>
            <a:endParaRPr lang="ru-RU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233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 anchor="t" anchorCtr="0">
            <a:normAutofit/>
          </a:bodyPr>
          <a:lstStyle/>
          <a:p>
            <a:r>
              <a:rPr lang="ru-RU" sz="1800" u="sng" dirty="0"/>
              <a:t/>
            </a:r>
            <a:br>
              <a:rPr lang="ru-RU" sz="1800" u="sng" dirty="0"/>
            </a:b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609600" y="811384"/>
            <a:ext cx="10972800" cy="5314781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35428" y="1414842"/>
            <a:ext cx="11321143" cy="100572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I</a:t>
            </a:r>
            <a:r>
              <a:rPr lang="ru-RU" sz="2000" dirty="0">
                <a:solidFill>
                  <a:srgbClr val="000000"/>
                </a:solidFill>
                <a:latin typeface="Segoe UI" panose="020B0502040204020203" pitchFamily="34" charset="0"/>
              </a:rPr>
              <a:t>.</a:t>
            </a:r>
            <a:r>
              <a:rPr lang="en-US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Разработка </a:t>
            </a:r>
            <a:r>
              <a:rPr lang="ru-RU" sz="2000" dirty="0">
                <a:solidFill>
                  <a:srgbClr val="000000"/>
                </a:solidFill>
                <a:latin typeface="Segoe UI" panose="020B0502040204020203" pitchFamily="34" charset="0"/>
              </a:rPr>
              <a:t>и утверждение </a:t>
            </a:r>
            <a:r>
              <a:rPr lang="ru-RU" sz="2000" b="1" dirty="0">
                <a:solidFill>
                  <a:srgbClr val="000000"/>
                </a:solidFill>
                <a:latin typeface="Segoe UI" panose="020B0502040204020203" pitchFamily="34" charset="0"/>
              </a:rPr>
              <a:t>ключевых показателей </a:t>
            </a:r>
            <a:r>
              <a:rPr lang="ru-RU" sz="2000" b="1" dirty="0" smtClean="0">
                <a:solidFill>
                  <a:srgbClr val="000000"/>
                </a:solidFill>
                <a:latin typeface="Segoe UI" panose="020B0502040204020203" pitchFamily="34" charset="0"/>
              </a:rPr>
              <a:t>эффективности </a:t>
            </a:r>
          </a:p>
          <a:p>
            <a:pPr algn="ctr"/>
            <a:r>
              <a:rPr lang="ru-RU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антимонопольного </a:t>
            </a:r>
            <a:r>
              <a:rPr lang="ru-RU" sz="2000" dirty="0" err="1">
                <a:solidFill>
                  <a:srgbClr val="000000"/>
                </a:solidFill>
                <a:latin typeface="Segoe UI" panose="020B0502040204020203" pitchFamily="34" charset="0"/>
              </a:rPr>
              <a:t>комплаенса</a:t>
            </a:r>
            <a:endParaRPr lang="ru-RU" sz="2000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428" y="190361"/>
            <a:ext cx="11259787" cy="5184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Этапы внедрения антимонопольного </a:t>
            </a:r>
            <a:r>
              <a:rPr lang="ru-RU" sz="2600" dirty="0" err="1">
                <a:solidFill>
                  <a:prstClr val="white"/>
                </a:solidFill>
                <a:latin typeface="Liberation Serif" panose="02020603050405020304" pitchFamily="18" charset="0"/>
              </a:rPr>
              <a:t>комплаенса</a:t>
            </a: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5427" y="2760659"/>
            <a:ext cx="11321144" cy="860904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II</a:t>
            </a:r>
            <a:r>
              <a:rPr lang="ru-RU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.</a:t>
            </a:r>
            <a:r>
              <a:rPr lang="en-US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Выявление </a:t>
            </a:r>
            <a:r>
              <a:rPr lang="ru-RU" sz="2000" dirty="0">
                <a:solidFill>
                  <a:srgbClr val="000000"/>
                </a:solidFill>
                <a:latin typeface="Segoe UI" panose="020B0502040204020203" pitchFamily="34" charset="0"/>
              </a:rPr>
              <a:t>и оценка </a:t>
            </a:r>
            <a:r>
              <a:rPr lang="ru-RU" sz="2000" b="1" dirty="0">
                <a:solidFill>
                  <a:srgbClr val="000000"/>
                </a:solidFill>
                <a:latin typeface="Segoe UI" panose="020B0502040204020203" pitchFamily="34" charset="0"/>
              </a:rPr>
              <a:t>рисков нарушения </a:t>
            </a:r>
            <a:r>
              <a:rPr lang="ru-RU" sz="2000" dirty="0">
                <a:solidFill>
                  <a:srgbClr val="000000"/>
                </a:solidFill>
                <a:latin typeface="Segoe UI" panose="020B0502040204020203" pitchFamily="34" charset="0"/>
              </a:rPr>
              <a:t>антимонопольного законодательства</a:t>
            </a:r>
            <a:endParaRPr lang="ru-RU" sz="2000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35426" y="4001624"/>
            <a:ext cx="11259787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III</a:t>
            </a:r>
            <a:r>
              <a:rPr lang="ru-RU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.</a:t>
            </a:r>
            <a:r>
              <a:rPr lang="en-US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Разработка </a:t>
            </a:r>
            <a:r>
              <a:rPr lang="ru-RU" sz="2000" b="1" dirty="0">
                <a:solidFill>
                  <a:srgbClr val="000000"/>
                </a:solidFill>
                <a:latin typeface="Segoe UI" panose="020B0502040204020203" pitchFamily="34" charset="0"/>
              </a:rPr>
              <a:t>плана мероприятий </a:t>
            </a:r>
            <a:r>
              <a:rPr lang="ru-RU" sz="2000" dirty="0">
                <a:solidFill>
                  <a:srgbClr val="000000"/>
                </a:solidFill>
                <a:latin typeface="Segoe UI" panose="020B0502040204020203" pitchFamily="34" charset="0"/>
              </a:rPr>
              <a:t>по снижению рисков нарушения </a:t>
            </a:r>
            <a:endParaRPr lang="ru-RU" sz="2000" dirty="0" smtClean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algn="ctr"/>
            <a:r>
              <a:rPr lang="ru-RU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антимонопольного   законодательства и </a:t>
            </a:r>
            <a:r>
              <a:rPr lang="ru-RU" sz="2000" dirty="0">
                <a:solidFill>
                  <a:srgbClr val="000000"/>
                </a:solidFill>
                <a:latin typeface="Segoe UI" panose="020B0502040204020203" pitchFamily="34" charset="0"/>
              </a:rPr>
              <a:t>его реализация</a:t>
            </a: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5427" y="5194690"/>
            <a:ext cx="11259787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IV</a:t>
            </a:r>
            <a:r>
              <a:rPr lang="ru-RU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.</a:t>
            </a:r>
            <a:r>
              <a:rPr lang="en-US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Подготовка </a:t>
            </a:r>
            <a:r>
              <a:rPr lang="ru-RU" sz="2000" b="1" dirty="0" smtClean="0">
                <a:solidFill>
                  <a:srgbClr val="000000"/>
                </a:solidFill>
                <a:latin typeface="Segoe UI" panose="020B0502040204020203" pitchFamily="34" charset="0"/>
              </a:rPr>
              <a:t>доклада </a:t>
            </a:r>
            <a:r>
              <a:rPr lang="ru-RU" sz="2000" dirty="0" smtClean="0">
                <a:solidFill>
                  <a:srgbClr val="000000"/>
                </a:solidFill>
                <a:latin typeface="Segoe UI" panose="020B0502040204020203" pitchFamily="34" charset="0"/>
              </a:rPr>
              <a:t>об </a:t>
            </a:r>
            <a:r>
              <a:rPr lang="ru-RU" sz="2000" dirty="0">
                <a:solidFill>
                  <a:srgbClr val="000000"/>
                </a:solidFill>
                <a:latin typeface="Segoe UI" panose="020B0502040204020203" pitchFamily="34" charset="0"/>
              </a:rPr>
              <a:t>антимонопольном </a:t>
            </a:r>
            <a:r>
              <a:rPr lang="ru-RU" sz="2000" dirty="0" err="1">
                <a:solidFill>
                  <a:srgbClr val="000000"/>
                </a:solidFill>
                <a:latin typeface="Segoe UI" panose="020B0502040204020203" pitchFamily="34" charset="0"/>
              </a:rPr>
              <a:t>комплаенсе</a:t>
            </a: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11</a:t>
            </a:fld>
            <a:endParaRPr lang="ru-RU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04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 anchor="t" anchorCtr="0">
            <a:normAutofit/>
          </a:bodyPr>
          <a:lstStyle/>
          <a:p>
            <a:r>
              <a:rPr lang="ru-RU" sz="1800" u="sng" dirty="0"/>
              <a:t/>
            </a:r>
            <a:br>
              <a:rPr lang="ru-RU" sz="1800" u="sng" dirty="0"/>
            </a:b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609600" y="811384"/>
            <a:ext cx="10972800" cy="5314781"/>
          </a:xfrm>
        </p:spPr>
        <p:txBody>
          <a:bodyPr>
            <a:normAutofit/>
          </a:bodyPr>
          <a:lstStyle/>
          <a:p>
            <a:pPr lvl="0" algn="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9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200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В </a:t>
            </a:r>
            <a:r>
              <a:rPr lang="ru-RU" sz="2200" dirty="0">
                <a:solidFill>
                  <a:srgbClr val="0070C0"/>
                </a:solidFill>
                <a:latin typeface="Liberation Serif" panose="02020603050405020304" pitchFamily="18" charset="0"/>
              </a:rPr>
              <a:t>целях выявления рисков антимонопольного законодательства </a:t>
            </a:r>
            <a:r>
              <a:rPr lang="ru-RU" sz="2200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проводятся:</a:t>
            </a:r>
            <a:endParaRPr lang="ru-RU" sz="22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анализ выявленных нарушений антимонопольного законодательства в деятельности Администрации за предыдущие 3 года (наличие предостережений, предупреждений, штрафов, жалоб, возбужденных дел);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анализ нормативных правовых актов Администрации;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анализ проектов нормативных правовых актов </a:t>
            </a: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Администрации;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мониторинг и анализ практики применения Администрацией антимонопольного </a:t>
            </a: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законодательства;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проведение систематической оценки эффективности разработанных и реализуемых мероприятий по снижению рисков нарушения антимонопольного законодательства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1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1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5428" y="190361"/>
            <a:ext cx="11259787" cy="5184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Выявление рисков нарушения антимонопольного </a:t>
            </a:r>
            <a:r>
              <a:rPr lang="ru-RU" sz="2600" dirty="0" err="1" smtClean="0">
                <a:solidFill>
                  <a:prstClr val="white"/>
                </a:solidFill>
                <a:latin typeface="Liberation Serif" panose="02020603050405020304" pitchFamily="18" charset="0"/>
              </a:rPr>
              <a:t>комплаенса</a:t>
            </a: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12</a:t>
            </a:fld>
            <a:endParaRPr lang="ru-RU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0956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4390" y="1825625"/>
            <a:ext cx="4607626" cy="4351338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1</a:t>
            </a:r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 </a:t>
            </a:r>
            <a:r>
              <a:rPr lang="ru-RU" sz="2000" b="1" dirty="0">
                <a:solidFill>
                  <a:srgbClr val="000000"/>
                </a:solidFill>
                <a:latin typeface="Liberation Serif" panose="02020603050405020304" pitchFamily="18" charset="0"/>
              </a:rPr>
              <a:t>Структурные </a:t>
            </a:r>
            <a:r>
              <a:rPr lang="ru-RU" sz="2000" b="1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подразделения</a:t>
            </a:r>
          </a:p>
          <a:p>
            <a:pPr marL="0" indent="0" algn="ctr">
              <a:buNone/>
            </a:pPr>
            <a:r>
              <a:rPr lang="ru-RU" sz="18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в </a:t>
            </a:r>
            <a:r>
              <a:rPr lang="ru-RU" sz="1800" dirty="0">
                <a:solidFill>
                  <a:srgbClr val="000000"/>
                </a:solidFill>
                <a:latin typeface="Liberation Serif" panose="02020603050405020304" pitchFamily="18" charset="0"/>
              </a:rPr>
              <a:t>срок не позднее 31 августа отчетного </a:t>
            </a:r>
            <a:r>
              <a:rPr lang="ru-RU" sz="18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года </a:t>
            </a:r>
          </a:p>
          <a:p>
            <a:pPr marL="0" indent="0" algn="ctr">
              <a:buNone/>
            </a:pPr>
            <a:r>
              <a:rPr lang="ru-RU" sz="18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направляют сведения </a:t>
            </a:r>
            <a:r>
              <a:rPr lang="ru-RU" sz="1800" dirty="0">
                <a:solidFill>
                  <a:srgbClr val="000000"/>
                </a:solidFill>
                <a:latin typeface="Liberation Serif" panose="02020603050405020304" pitchFamily="18" charset="0"/>
              </a:rPr>
              <a:t>о наличии нарушений антимонопольного законодательства </a:t>
            </a:r>
            <a:endParaRPr lang="ru-RU" sz="1800" dirty="0" smtClean="0">
              <a:solidFill>
                <a:srgbClr val="000000"/>
              </a:solidFill>
              <a:latin typeface="Liberation Serif" panose="02020603050405020304" pitchFamily="18" charset="0"/>
            </a:endParaRPr>
          </a:p>
          <a:p>
            <a:pPr algn="ctr"/>
            <a:endParaRPr lang="ru-RU" sz="2000" dirty="0" smtClean="0">
              <a:solidFill>
                <a:srgbClr val="000000"/>
              </a:solidFill>
              <a:latin typeface="Liberation Serif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3 </a:t>
            </a:r>
            <a:r>
              <a:rPr lang="ru-RU" sz="2000" b="1" dirty="0">
                <a:latin typeface="Liberation Serif" panose="02020603050405020304" pitchFamily="18" charset="0"/>
              </a:rPr>
              <a:t>Комитет </a:t>
            </a:r>
            <a:r>
              <a:rPr lang="ru-RU" sz="2000" b="1" dirty="0" smtClean="0">
                <a:latin typeface="Liberation Serif" panose="02020603050405020304" pitchFamily="18" charset="0"/>
              </a:rPr>
              <a:t>экономики</a:t>
            </a: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latin typeface="Liberation Serif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Liberation Serif" panose="02020603050405020304" pitchFamily="18" charset="0"/>
              </a:rPr>
              <a:t>Для использования в докладе о системе обеспечения антимонопольных требований</a:t>
            </a:r>
            <a:endParaRPr lang="ru-RU" sz="1800" dirty="0">
              <a:latin typeface="Liberation Serif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785400" y="1825625"/>
            <a:ext cx="6184927" cy="4351338"/>
          </a:xfrm>
        </p:spPr>
        <p:txBody>
          <a:bodyPr>
            <a:normAutofit fontScale="92500" lnSpcReduction="10000"/>
          </a:bodyPr>
          <a:lstStyle/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2 </a:t>
            </a:r>
            <a:r>
              <a:rPr lang="ru-RU" sz="2000" b="1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Юридический отдел</a:t>
            </a:r>
            <a:endParaRPr lang="ru-RU" sz="2000" b="1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latin typeface="Liberation Serif" panose="02020603050405020304" pitchFamily="18" charset="0"/>
              </a:rPr>
              <a:t>в срок не позднее 30 сентября отчетного </a:t>
            </a:r>
            <a:r>
              <a:rPr lang="ru-RU" sz="1800" dirty="0" smtClean="0">
                <a:latin typeface="Liberation Serif" panose="02020603050405020304" pitchFamily="18" charset="0"/>
              </a:rPr>
              <a:t>года: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1800" b="1" dirty="0" smtClean="0">
                <a:latin typeface="Liberation Serif" panose="02020603050405020304" pitchFamily="18" charset="0"/>
              </a:rPr>
              <a:t>составляет перечень нарушений Антимонопольного </a:t>
            </a:r>
            <a:r>
              <a:rPr lang="ru-RU" sz="1800" b="1" dirty="0">
                <a:latin typeface="Liberation Serif" panose="02020603050405020304" pitchFamily="18" charset="0"/>
              </a:rPr>
              <a:t>законодательства в </a:t>
            </a:r>
            <a:r>
              <a:rPr lang="ru-RU" sz="1800" b="1" dirty="0" smtClean="0">
                <a:latin typeface="Liberation Serif" panose="02020603050405020304" pitchFamily="18" charset="0"/>
              </a:rPr>
              <a:t>Администрации: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 smtClean="0">
                <a:latin typeface="Liberation Serif" panose="02020603050405020304" pitchFamily="18" charset="0"/>
              </a:rPr>
              <a:t>сведения </a:t>
            </a:r>
            <a:r>
              <a:rPr lang="ru-RU" sz="1800" dirty="0">
                <a:latin typeface="Liberation Serif" panose="02020603050405020304" pitchFamily="18" charset="0"/>
              </a:rPr>
              <a:t>о выявленных  за последние 3 </a:t>
            </a:r>
            <a:r>
              <a:rPr lang="ru-RU" sz="1800" dirty="0" smtClean="0">
                <a:latin typeface="Liberation Serif" panose="02020603050405020304" pitchFamily="18" charset="0"/>
              </a:rPr>
              <a:t>года нарушениях </a:t>
            </a:r>
            <a:r>
              <a:rPr lang="ru-RU" sz="1800" dirty="0">
                <a:latin typeface="Liberation Serif" panose="02020603050405020304" pitchFamily="18" charset="0"/>
              </a:rPr>
              <a:t>антимонопольного </a:t>
            </a:r>
            <a:r>
              <a:rPr lang="ru-RU" sz="1800" dirty="0" smtClean="0">
                <a:latin typeface="Liberation Serif" panose="02020603050405020304" pitchFamily="18" charset="0"/>
              </a:rPr>
              <a:t>законодательства отдельно </a:t>
            </a:r>
            <a:r>
              <a:rPr lang="ru-RU" sz="1800" dirty="0">
                <a:latin typeface="Liberation Serif" panose="02020603050405020304" pitchFamily="18" charset="0"/>
              </a:rPr>
              <a:t>по каждому </a:t>
            </a:r>
            <a:r>
              <a:rPr lang="ru-RU" sz="1800" dirty="0" smtClean="0">
                <a:latin typeface="Liberation Serif" panose="02020603050405020304" pitchFamily="18" charset="0"/>
              </a:rPr>
              <a:t>нарушению,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>
                <a:latin typeface="Liberation Serif" panose="02020603050405020304" pitchFamily="18" charset="0"/>
              </a:rPr>
              <a:t>и</a:t>
            </a:r>
            <a:r>
              <a:rPr lang="ru-RU" sz="1800" dirty="0" smtClean="0">
                <a:latin typeface="Liberation Serif" panose="02020603050405020304" pitchFamily="18" charset="0"/>
              </a:rPr>
              <a:t>нформацию о нарушениях,</a:t>
            </a:r>
            <a:endParaRPr lang="ru-RU" sz="1800" dirty="0">
              <a:latin typeface="Liberation Serif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>
                <a:latin typeface="Liberation Serif" panose="02020603050405020304" pitchFamily="18" charset="0"/>
              </a:rPr>
              <a:t> позицию антимонопольного </a:t>
            </a:r>
            <a:r>
              <a:rPr lang="ru-RU" sz="1800" dirty="0" smtClean="0">
                <a:latin typeface="Liberation Serif" panose="02020603050405020304" pitchFamily="18" charset="0"/>
              </a:rPr>
              <a:t>органа (при наличии),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>
                <a:latin typeface="Liberation Serif" panose="02020603050405020304" pitchFamily="18" charset="0"/>
              </a:rPr>
              <a:t>сведения о мерах  по устранению </a:t>
            </a:r>
            <a:r>
              <a:rPr lang="ru-RU" sz="1800" dirty="0" smtClean="0">
                <a:latin typeface="Liberation Serif" panose="02020603050405020304" pitchFamily="18" charset="0"/>
              </a:rPr>
              <a:t>нарушения,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1800" dirty="0">
                <a:latin typeface="Liberation Serif" panose="02020603050405020304" pitchFamily="18" charset="0"/>
              </a:rPr>
              <a:t>сведения о мерах, направленных Администрацией на недопущение повторения </a:t>
            </a:r>
            <a:r>
              <a:rPr lang="ru-RU" sz="1800" dirty="0" smtClean="0">
                <a:latin typeface="Liberation Serif" panose="02020603050405020304" pitchFamily="18" charset="0"/>
              </a:rPr>
              <a:t>нарушения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1800" b="1" dirty="0">
                <a:latin typeface="Liberation Serif" panose="02020603050405020304" pitchFamily="18" charset="0"/>
              </a:rPr>
              <a:t>н</a:t>
            </a:r>
            <a:r>
              <a:rPr lang="ru-RU" sz="1800" b="1" dirty="0" smtClean="0">
                <a:latin typeface="Liberation Serif" panose="02020603050405020304" pitchFamily="18" charset="0"/>
              </a:rPr>
              <a:t>аправляет перечень нарушений</a:t>
            </a: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  </a:t>
            </a:r>
          </a:p>
          <a:p>
            <a:pPr marL="0" indent="0">
              <a:buNone/>
            </a:pPr>
            <a:endParaRPr lang="ru-RU" sz="2000" b="1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indent="0">
              <a:buNone/>
            </a:pPr>
            <a:endParaRPr lang="ru-RU" sz="2000" b="1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endParaRPr lang="ru-RU" sz="2000" dirty="0" smtClean="0">
              <a:latin typeface="Liberation Serif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13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38200" y="198871"/>
            <a:ext cx="10515600" cy="6680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 fontAlgn="base"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/>
            </a:r>
            <a:b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</a:b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Анализ </a:t>
            </a:r>
            <a:r>
              <a:rPr lang="ru-RU" sz="2600" dirty="0">
                <a:solidFill>
                  <a:prstClr val="white"/>
                </a:solidFill>
                <a:latin typeface="Liberation Serif" panose="02020603050405020304" pitchFamily="18" charset="0"/>
              </a:rPr>
              <a:t>выявленных нарушений антимонопольного законодательства в деятельности Администрации за предыдущие 3 года </a:t>
            </a:r>
            <a:br>
              <a:rPr lang="ru-RU" sz="2600" dirty="0">
                <a:solidFill>
                  <a:prstClr val="white"/>
                </a:solidFill>
                <a:latin typeface="Liberation Serif" panose="02020603050405020304" pitchFamily="18" charset="0"/>
              </a:rPr>
            </a:b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 rot="16200000">
            <a:off x="5164133" y="2510573"/>
            <a:ext cx="484632" cy="5483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Стрелка вниз 1"/>
          <p:cNvSpPr/>
          <p:nvPr/>
        </p:nvSpPr>
        <p:spPr>
          <a:xfrm rot="5400000">
            <a:off x="5159254" y="5379521"/>
            <a:ext cx="484632" cy="5581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4773881" y="1065770"/>
            <a:ext cx="3004457" cy="4392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Liberation Serif" panose="02020603050405020304" pitchFamily="18" charset="0"/>
              </a:rPr>
              <a:t>Не реже 1 раза в год</a:t>
            </a:r>
            <a:endParaRPr lang="ru-RU" dirty="0"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5976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4860116" cy="4351338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sz="2900" b="1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Управление делами</a:t>
            </a:r>
          </a:p>
          <a:p>
            <a:pPr marL="0" indent="0" algn="ctr">
              <a:buNone/>
            </a:pPr>
            <a:endParaRPr lang="ru-RU" sz="2600" b="1" dirty="0">
              <a:solidFill>
                <a:srgbClr val="000000"/>
              </a:solidFill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endParaRPr lang="ru-RU" sz="2600" b="1" dirty="0" smtClean="0">
              <a:solidFill>
                <a:srgbClr val="000000"/>
              </a:solidFill>
              <a:latin typeface="Liberation Serif" panose="02020603050405020304" pitchFamily="18" charset="0"/>
            </a:endParaRPr>
          </a:p>
          <a:p>
            <a:pPr marL="0" indent="0" algn="ctr">
              <a:buNone/>
            </a:pPr>
            <a:endParaRPr lang="ru-RU" sz="2600" b="1" dirty="0" smtClean="0">
              <a:solidFill>
                <a:srgbClr val="000000"/>
              </a:solidFill>
              <a:latin typeface="Liberation Serif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6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Составляет перечень НПА Администрации (совместно с юридическим отделом)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6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Размещает на официальном сайте Администрации в срок не позднее 31 мая отчетного года: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Перечень НПА Администрации </a:t>
            </a:r>
            <a:r>
              <a:rPr lang="ru-RU" sz="2600" dirty="0">
                <a:solidFill>
                  <a:srgbClr val="000000"/>
                </a:solidFill>
                <a:latin typeface="Liberation Serif" panose="02020603050405020304" pitchFamily="18" charset="0"/>
              </a:rPr>
              <a:t>с приложением </a:t>
            </a:r>
            <a:r>
              <a:rPr lang="ru-RU" sz="26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ссылки на размещение на официальном интернет-портале;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2600" dirty="0">
                <a:solidFill>
                  <a:srgbClr val="000000"/>
                </a:solidFill>
                <a:latin typeface="Liberation Serif" panose="02020603050405020304" pitchFamily="18" charset="0"/>
              </a:rPr>
              <a:t>Уведомление о начале сбора замечаний и предложений организаций и граждан по перечню </a:t>
            </a:r>
            <a:r>
              <a:rPr lang="ru-RU" sz="26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актов в </a:t>
            </a:r>
            <a:r>
              <a:rPr lang="ru-RU" sz="2600" dirty="0">
                <a:solidFill>
                  <a:srgbClr val="000000"/>
                </a:solidFill>
                <a:latin typeface="Liberation Serif" panose="02020603050405020304" pitchFamily="18" charset="0"/>
              </a:rPr>
              <a:t>срок не позднее 31 мая отчетного года</a:t>
            </a:r>
            <a:endParaRPr lang="ru-RU" sz="2600" dirty="0" smtClean="0">
              <a:solidFill>
                <a:srgbClr val="000000"/>
              </a:solidFill>
              <a:latin typeface="Liberation Serif" panose="02020603050405020304" pitchFamily="18" charset="0"/>
            </a:endParaRPr>
          </a:p>
          <a:p>
            <a:pPr algn="ctr">
              <a:buFont typeface="Wingdings" panose="05000000000000000000" pitchFamily="2" charset="2"/>
              <a:buChar char="ü"/>
            </a:pPr>
            <a:endParaRPr lang="ru-RU" sz="2000" dirty="0" smtClean="0">
              <a:solidFill>
                <a:srgbClr val="000000"/>
              </a:solidFill>
              <a:latin typeface="Liberation Serif" panose="02020603050405020304" pitchFamily="18" charset="0"/>
            </a:endParaRPr>
          </a:p>
          <a:p>
            <a:pPr algn="ctr"/>
            <a:endParaRPr lang="ru-RU" sz="2000" dirty="0" smtClean="0">
              <a:solidFill>
                <a:srgbClr val="000000"/>
              </a:solidFill>
              <a:latin typeface="Liberation Serif" panose="02020603050405020304" pitchFamily="18" charset="0"/>
            </a:endParaRPr>
          </a:p>
          <a:p>
            <a:endParaRPr lang="ru-RU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10874" y="1825625"/>
            <a:ext cx="4742926" cy="4351338"/>
          </a:xfrm>
        </p:spPr>
        <p:txBody>
          <a:bodyPr>
            <a:normAutofit fontScale="70000" lnSpcReduction="20000"/>
          </a:bodyPr>
          <a:lstStyle/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900" b="1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Юридический отдел</a:t>
            </a: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600" b="1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2600" b="1" dirty="0" smtClean="0">
              <a:latin typeface="Liberation Serif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ru-RU" sz="2600" dirty="0" smtClean="0">
              <a:latin typeface="Liberation Serif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ru-RU" sz="2600" dirty="0" smtClean="0">
              <a:latin typeface="Liberation Serif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600" dirty="0" smtClean="0">
                <a:latin typeface="Liberation Serif" panose="02020603050405020304" pitchFamily="18" charset="0"/>
              </a:rPr>
              <a:t>Осуществляет сбор </a:t>
            </a:r>
            <a:r>
              <a:rPr lang="ru-RU" sz="2600" dirty="0">
                <a:latin typeface="Liberation Serif" panose="02020603050405020304" pitchFamily="18" charset="0"/>
              </a:rPr>
              <a:t>и </a:t>
            </a:r>
            <a:r>
              <a:rPr lang="ru-RU" sz="2600" dirty="0" smtClean="0">
                <a:latin typeface="Liberation Serif" panose="02020603050405020304" pitchFamily="18" charset="0"/>
              </a:rPr>
              <a:t>анализ представленных </a:t>
            </a:r>
            <a:r>
              <a:rPr lang="ru-RU" sz="2600" dirty="0">
                <a:latin typeface="Liberation Serif" panose="02020603050405020304" pitchFamily="18" charset="0"/>
              </a:rPr>
              <a:t>замечаний и предложений организаций, и граждан по перечню актов </a:t>
            </a:r>
            <a:r>
              <a:rPr lang="ru-RU" sz="2600" dirty="0" smtClean="0">
                <a:latin typeface="Liberation Serif" panose="02020603050405020304" pitchFamily="18" charset="0"/>
              </a:rPr>
              <a:t>в </a:t>
            </a:r>
            <a:r>
              <a:rPr lang="ru-RU" sz="2600" dirty="0">
                <a:latin typeface="Liberation Serif" panose="02020603050405020304" pitchFamily="18" charset="0"/>
              </a:rPr>
              <a:t>срок до 31 августа отчетного </a:t>
            </a:r>
            <a:r>
              <a:rPr lang="ru-RU" sz="2600" dirty="0" smtClean="0">
                <a:latin typeface="Liberation Serif" panose="02020603050405020304" pitchFamily="18" charset="0"/>
              </a:rPr>
              <a:t>года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sz="2600" dirty="0">
                <a:latin typeface="Liberation Serif" panose="02020603050405020304" pitchFamily="18" charset="0"/>
              </a:rPr>
              <a:t>П</a:t>
            </a:r>
            <a:r>
              <a:rPr lang="ru-RU" sz="2600" dirty="0" smtClean="0">
                <a:latin typeface="Liberation Serif" panose="02020603050405020304" pitchFamily="18" charset="0"/>
              </a:rPr>
              <a:t>редставление лицу</a:t>
            </a:r>
            <a:r>
              <a:rPr lang="ru-RU" sz="2600" dirty="0">
                <a:latin typeface="Liberation Serif" panose="02020603050405020304" pitchFamily="18" charset="0"/>
              </a:rPr>
              <a:t>, </a:t>
            </a:r>
            <a:r>
              <a:rPr lang="ru-RU" sz="2600" dirty="0" smtClean="0">
                <a:latin typeface="Liberation Serif" panose="02020603050405020304" pitchFamily="18" charset="0"/>
              </a:rPr>
              <a:t>возглавляющему администрацию </a:t>
            </a:r>
            <a:r>
              <a:rPr lang="ru-RU" sz="2600" dirty="0">
                <a:latin typeface="Liberation Serif" panose="02020603050405020304" pitchFamily="18" charset="0"/>
              </a:rPr>
              <a:t>городского округа Верхняя Пышма сводного доклада с обоснованием целесообразности (нецелесообразности) внесения изменений в нормативные правовые акты Администрации </a:t>
            </a:r>
            <a:r>
              <a:rPr lang="ru-RU" sz="2600" dirty="0" smtClean="0">
                <a:latin typeface="Liberation Serif" panose="02020603050405020304" pitchFamily="18" charset="0"/>
              </a:rPr>
              <a:t>в </a:t>
            </a:r>
            <a:r>
              <a:rPr lang="ru-RU" sz="2600" dirty="0">
                <a:latin typeface="Liberation Serif" panose="02020603050405020304" pitchFamily="18" charset="0"/>
              </a:rPr>
              <a:t>срок до 31 сентября отчетного года</a:t>
            </a:r>
            <a:endParaRPr lang="ru-RU" sz="2600" dirty="0" smtClean="0">
              <a:latin typeface="Liberation Serif" panose="02020603050405020304" pitchFamily="18" charset="0"/>
            </a:endParaRPr>
          </a:p>
          <a:p>
            <a:endParaRPr lang="ru-RU" sz="2000" b="1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 </a:t>
            </a:r>
            <a:endParaRPr lang="ru-RU" sz="2000" dirty="0" smtClean="0">
              <a:latin typeface="Liberation Serif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14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38200" y="198871"/>
            <a:ext cx="10515600" cy="6680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 fontAlgn="base"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/>
            </a:r>
            <a:b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</a:b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Порядок </a:t>
            </a:r>
            <a:r>
              <a:rPr lang="ru-RU" sz="2600" dirty="0">
                <a:solidFill>
                  <a:prstClr val="white"/>
                </a:solidFill>
                <a:latin typeface="Liberation Serif" panose="02020603050405020304" pitchFamily="18" charset="0"/>
              </a:rPr>
              <a:t>проведения анализа </a:t>
            </a: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НПА на предмет соответствия </a:t>
            </a:r>
            <a:b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</a:b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антимонопольному законодательству</a:t>
            </a:r>
            <a:r>
              <a:rPr lang="ru-RU" sz="2600" dirty="0">
                <a:solidFill>
                  <a:prstClr val="white"/>
                </a:solidFill>
                <a:latin typeface="Liberation Serif" panose="02020603050405020304" pitchFamily="18" charset="0"/>
              </a:rPr>
              <a:t/>
            </a:r>
            <a:br>
              <a:rPr lang="ru-RU" sz="2600" dirty="0">
                <a:solidFill>
                  <a:prstClr val="white"/>
                </a:solidFill>
                <a:latin typeface="Liberation Serif" panose="02020603050405020304" pitchFamily="18" charset="0"/>
              </a:rPr>
            </a:b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3025941" y="2256749"/>
            <a:ext cx="484632" cy="4631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8851708" y="2269315"/>
            <a:ext cx="484632" cy="4505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4773881" y="1065770"/>
            <a:ext cx="3004457" cy="4392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Liberation Serif" panose="02020603050405020304" pitchFamily="18" charset="0"/>
              </a:rPr>
              <a:t>Не реже 1 раза в год</a:t>
            </a:r>
            <a:endParaRPr lang="ru-RU" dirty="0"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667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410694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0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1</a:t>
            </a:r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 </a:t>
            </a:r>
            <a:r>
              <a:rPr lang="ru-RU" sz="22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Подготовка разработчиком </a:t>
            </a:r>
            <a:r>
              <a:rPr lang="ru-RU" sz="2200" dirty="0">
                <a:solidFill>
                  <a:srgbClr val="000000"/>
                </a:solidFill>
                <a:latin typeface="Liberation Serif" panose="02020603050405020304" pitchFamily="18" charset="0"/>
              </a:rPr>
              <a:t>проекта </a:t>
            </a:r>
            <a:r>
              <a:rPr lang="ru-RU" sz="22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НПА и </a:t>
            </a:r>
            <a:r>
              <a:rPr lang="ru-RU" sz="2200" b="1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обоснования </a:t>
            </a:r>
            <a:r>
              <a:rPr lang="ru-RU" sz="22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реализации </a:t>
            </a:r>
            <a:r>
              <a:rPr lang="ru-RU" sz="2200" dirty="0">
                <a:solidFill>
                  <a:srgbClr val="000000"/>
                </a:solidFill>
                <a:latin typeface="Liberation Serif" panose="02020603050405020304" pitchFamily="18" charset="0"/>
              </a:rPr>
              <a:t>предлагаемых решений, в том числе их влияния на </a:t>
            </a:r>
            <a:r>
              <a:rPr lang="ru-RU" sz="22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конкуренцию </a:t>
            </a:r>
          </a:p>
          <a:p>
            <a:pPr marL="0" indent="0">
              <a:buNone/>
            </a:pPr>
            <a:r>
              <a:rPr lang="ru-RU" sz="22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(по форме)</a:t>
            </a:r>
          </a:p>
          <a:p>
            <a:endParaRPr lang="ru-RU" sz="2200" dirty="0" smtClean="0">
              <a:solidFill>
                <a:srgbClr val="000000"/>
              </a:solidFill>
              <a:latin typeface="Liberation Serif" panose="02020603050405020304" pitchFamily="18" charset="0"/>
            </a:endParaRPr>
          </a:p>
          <a:p>
            <a:endParaRPr lang="ru-RU" sz="2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b="1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b="1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b="1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b="1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</a:rPr>
              <a:t>5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</a:rPr>
              <a:t> </a:t>
            </a:r>
            <a:r>
              <a:rPr lang="ru-RU" sz="2400" dirty="0">
                <a:latin typeface="Liberation Serif" panose="02020603050405020304" pitchFamily="18" charset="0"/>
              </a:rPr>
              <a:t>Информация о проделанной </a:t>
            </a:r>
            <a:r>
              <a:rPr lang="ru-RU" sz="2400" dirty="0" smtClean="0">
                <a:latin typeface="Liberation Serif" panose="02020603050405020304" pitchFamily="18" charset="0"/>
              </a:rPr>
              <a:t>работе в срок: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2400" dirty="0" smtClean="0">
                <a:latin typeface="Liberation Serif" panose="02020603050405020304" pitchFamily="18" charset="0"/>
              </a:rPr>
              <a:t>не позднее 20 июля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2400" dirty="0" smtClean="0">
                <a:latin typeface="Liberation Serif" panose="02020603050405020304" pitchFamily="18" charset="0"/>
              </a:rPr>
              <a:t> не позднее 20 января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smtClean="0">
                <a:latin typeface="Liberation Serif" panose="02020603050405020304" pitchFamily="18" charset="0"/>
              </a:rPr>
              <a:t>направляется в комитет экономики</a:t>
            </a:r>
            <a:endParaRPr lang="ru-RU" sz="2400" dirty="0">
              <a:latin typeface="Liberation Serif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610874" y="1825625"/>
            <a:ext cx="4742926" cy="4351338"/>
          </a:xfrm>
        </p:spPr>
        <p:txBody>
          <a:bodyPr>
            <a:normAutofit fontScale="85000" lnSpcReduction="20000"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2 </a:t>
            </a:r>
            <a:r>
              <a:rPr lang="ru-RU" sz="22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Размещение разработчиком проекта </a:t>
            </a:r>
            <a:r>
              <a:rPr lang="ru-RU" sz="2200" dirty="0">
                <a:solidFill>
                  <a:prstClr val="black"/>
                </a:solidFill>
                <a:latin typeface="Liberation Serif" panose="02020603050405020304" pitchFamily="18" charset="0"/>
              </a:rPr>
              <a:t>НПА и обоснования </a:t>
            </a:r>
            <a:r>
              <a:rPr lang="ru-RU" sz="22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сроком на 5 дней на </a:t>
            </a:r>
            <a:r>
              <a:rPr lang="ru-RU" sz="2200" b="1" dirty="0">
                <a:solidFill>
                  <a:prstClr val="black"/>
                </a:solidFill>
                <a:latin typeface="Liberation Serif" panose="02020603050405020304" pitchFamily="18" charset="0"/>
              </a:rPr>
              <a:t>сайте Администрации </a:t>
            </a:r>
            <a:r>
              <a:rPr lang="ru-RU" sz="2200" dirty="0">
                <a:solidFill>
                  <a:prstClr val="black"/>
                </a:solidFill>
                <a:latin typeface="Liberation Serif" panose="02020603050405020304" pitchFamily="18" charset="0"/>
              </a:rPr>
              <a:t>в разделе «Развитие конкуренции» –«Антимонопольный </a:t>
            </a:r>
            <a:r>
              <a:rPr lang="ru-RU" sz="2200" dirty="0" err="1">
                <a:solidFill>
                  <a:prstClr val="black"/>
                </a:solidFill>
                <a:latin typeface="Liberation Serif" panose="02020603050405020304" pitchFamily="18" charset="0"/>
              </a:rPr>
              <a:t>комплаенс</a:t>
            </a:r>
            <a:r>
              <a:rPr lang="ru-RU" sz="2200" dirty="0">
                <a:solidFill>
                  <a:prstClr val="black"/>
                </a:solidFill>
                <a:latin typeface="Liberation Serif" panose="02020603050405020304" pitchFamily="18" charset="0"/>
              </a:rPr>
              <a:t>» </a:t>
            </a:r>
            <a:r>
              <a:rPr lang="ru-RU" sz="22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– «</a:t>
            </a:r>
            <a:r>
              <a:rPr lang="ru-RU" sz="2200" dirty="0">
                <a:solidFill>
                  <a:prstClr val="black"/>
                </a:solidFill>
                <a:latin typeface="Liberation Serif" panose="02020603050405020304" pitchFamily="18" charset="0"/>
              </a:rPr>
              <a:t>Анализ проектов НПА»</a:t>
            </a:r>
            <a:endParaRPr lang="ru-RU" sz="2200" dirty="0" smtClean="0">
              <a:latin typeface="Liberation Serif" panose="02020603050405020304" pitchFamily="18" charset="0"/>
            </a:endParaRPr>
          </a:p>
          <a:p>
            <a:endParaRPr lang="ru-RU" sz="2200" b="1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indent="0">
              <a:buNone/>
            </a:pPr>
            <a:r>
              <a:rPr lang="ru-RU" sz="22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  3</a:t>
            </a:r>
            <a:r>
              <a:rPr lang="ru-RU" sz="2200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 </a:t>
            </a:r>
            <a:r>
              <a:rPr lang="ru-RU" sz="2200" dirty="0">
                <a:solidFill>
                  <a:prstClr val="black"/>
                </a:solidFill>
                <a:latin typeface="Liberation Serif" panose="02020603050405020304" pitchFamily="18" charset="0"/>
              </a:rPr>
              <a:t>Представление </a:t>
            </a:r>
            <a:r>
              <a:rPr lang="ru-RU" sz="2200" b="1" dirty="0">
                <a:solidFill>
                  <a:prstClr val="black"/>
                </a:solidFill>
                <a:latin typeface="Liberation Serif" panose="02020603050405020304" pitchFamily="18" charset="0"/>
              </a:rPr>
              <a:t>проекта НПА, обоснования, скриншота страницы сайта </a:t>
            </a:r>
            <a:r>
              <a:rPr lang="ru-RU" sz="2200" dirty="0">
                <a:solidFill>
                  <a:prstClr val="black"/>
                </a:solidFill>
                <a:latin typeface="Liberation Serif" panose="02020603050405020304" pitchFamily="18" charset="0"/>
              </a:rPr>
              <a:t>в </a:t>
            </a:r>
            <a:r>
              <a:rPr lang="ru-RU" sz="2200" dirty="0" smtClean="0">
                <a:latin typeface="Liberation Serif" panose="02020603050405020304" pitchFamily="18" charset="0"/>
              </a:rPr>
              <a:t>юридический отдел для проведения анализа</a:t>
            </a:r>
          </a:p>
          <a:p>
            <a:pPr marL="0" indent="0">
              <a:buNone/>
            </a:pPr>
            <a:endParaRPr lang="ru-RU" sz="2200" dirty="0"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dirty="0">
                <a:solidFill>
                  <a:srgbClr val="0070C0"/>
                </a:solidFill>
                <a:latin typeface="Liberation Serif" panose="02020603050405020304" pitchFamily="18" charset="0"/>
              </a:rPr>
              <a:t>4 </a:t>
            </a:r>
            <a:r>
              <a:rPr lang="ru-RU" sz="2200" dirty="0">
                <a:solidFill>
                  <a:prstClr val="black"/>
                </a:solidFill>
                <a:latin typeface="Liberation Serif" panose="02020603050405020304" pitchFamily="18" charset="0"/>
              </a:rPr>
              <a:t>Проведение </a:t>
            </a:r>
            <a:r>
              <a:rPr lang="ru-RU" sz="2200" b="1" dirty="0">
                <a:solidFill>
                  <a:prstClr val="black"/>
                </a:solidFill>
                <a:latin typeface="Liberation Serif" panose="02020603050405020304" pitchFamily="18" charset="0"/>
              </a:rPr>
              <a:t>анализа проекта НПА </a:t>
            </a:r>
            <a:r>
              <a:rPr lang="ru-RU" sz="2200" dirty="0">
                <a:solidFill>
                  <a:prstClr val="black"/>
                </a:solidFill>
                <a:latin typeface="Liberation Serif" panose="02020603050405020304" pitchFamily="18" charset="0"/>
              </a:rPr>
              <a:t>юридическим отделом</a:t>
            </a:r>
            <a:r>
              <a:rPr lang="ru-RU" sz="2200" dirty="0">
                <a:solidFill>
                  <a:srgbClr val="FF0000"/>
                </a:solidFill>
                <a:latin typeface="Liberation Serif" panose="02020603050405020304" pitchFamily="18" charset="0"/>
              </a:rPr>
              <a:t>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dirty="0">
                <a:solidFill>
                  <a:prstClr val="black"/>
                </a:solidFill>
                <a:latin typeface="Liberation Serif" panose="02020603050405020304" pitchFamily="18" charset="0"/>
              </a:rPr>
              <a:t>(срок – </a:t>
            </a:r>
            <a:r>
              <a:rPr lang="ru-RU" sz="2200" b="1" dirty="0">
                <a:solidFill>
                  <a:prstClr val="black"/>
                </a:solidFill>
                <a:latin typeface="Liberation Serif" panose="02020603050405020304" pitchFamily="18" charset="0"/>
              </a:rPr>
              <a:t>не более 3 рабочих дней</a:t>
            </a:r>
            <a:r>
              <a:rPr lang="ru-RU" sz="2200" dirty="0">
                <a:solidFill>
                  <a:prstClr val="black"/>
                </a:solidFill>
                <a:latin typeface="Liberation Serif" panose="02020603050405020304" pitchFamily="18" charset="0"/>
              </a:rPr>
              <a:t>) и рассмотрение вопросов необходимости внесения изменений в проект НПА </a:t>
            </a:r>
          </a:p>
          <a:p>
            <a:pPr marL="0" indent="0">
              <a:buNone/>
            </a:pPr>
            <a:endParaRPr lang="ru-RU" sz="2200" dirty="0">
              <a:latin typeface="Liberation Serif" panose="02020603050405020304" pitchFamily="18" charset="0"/>
            </a:endParaRPr>
          </a:p>
          <a:p>
            <a:endParaRPr lang="ru-RU" sz="2000" dirty="0" smtClean="0">
              <a:latin typeface="Liberation Serif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15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38200" y="198871"/>
            <a:ext cx="10515600" cy="6680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 fontAlgn="base"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/>
            </a:r>
            <a:b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</a:b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Порядок </a:t>
            </a:r>
            <a:r>
              <a:rPr lang="ru-RU" sz="2600" dirty="0">
                <a:solidFill>
                  <a:prstClr val="white"/>
                </a:solidFill>
                <a:latin typeface="Liberation Serif" panose="02020603050405020304" pitchFamily="18" charset="0"/>
              </a:rPr>
              <a:t>проведения анализа </a:t>
            </a: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проектов НПА на предмет соответствия антимонопольному законодательству</a:t>
            </a:r>
            <a:r>
              <a:rPr lang="ru-RU" sz="2600" dirty="0">
                <a:solidFill>
                  <a:prstClr val="white"/>
                </a:solidFill>
                <a:latin typeface="Liberation Serif" panose="02020603050405020304" pitchFamily="18" charset="0"/>
              </a:rPr>
              <a:t/>
            </a:r>
            <a:br>
              <a:rPr lang="ru-RU" sz="2600" dirty="0">
                <a:solidFill>
                  <a:prstClr val="white"/>
                </a:solidFill>
                <a:latin typeface="Liberation Serif" panose="02020603050405020304" pitchFamily="18" charset="0"/>
              </a:rPr>
            </a:b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 rot="16200000">
            <a:off x="5687568" y="2280063"/>
            <a:ext cx="484632" cy="4631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8740021" y="3063834"/>
            <a:ext cx="484632" cy="450572"/>
          </a:xfrm>
          <a:prstGeom prst="downArrow">
            <a:avLst>
              <a:gd name="adj1" fmla="val 5980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трелка вниз 1"/>
          <p:cNvSpPr/>
          <p:nvPr/>
        </p:nvSpPr>
        <p:spPr>
          <a:xfrm rot="5400000">
            <a:off x="5727152" y="4892633"/>
            <a:ext cx="484632" cy="5581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Стрелка вниз 9"/>
          <p:cNvSpPr/>
          <p:nvPr/>
        </p:nvSpPr>
        <p:spPr>
          <a:xfrm>
            <a:off x="8932361" y="4169826"/>
            <a:ext cx="484632" cy="450572"/>
          </a:xfrm>
          <a:prstGeom prst="downArrow">
            <a:avLst>
              <a:gd name="adj1" fmla="val 5980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069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7368" y="1623745"/>
            <a:ext cx="4960918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Юридический отдел совместно со структурными подразделениями реализуют мероприятия:</a:t>
            </a:r>
          </a:p>
          <a:p>
            <a:pPr marL="0" indent="0">
              <a:buNone/>
            </a:pPr>
            <a:r>
              <a:rPr lang="ru-RU" sz="22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1</a:t>
            </a:r>
            <a:r>
              <a:rPr lang="ru-RU" sz="22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 осуществление </a:t>
            </a:r>
            <a:r>
              <a:rPr lang="ru-RU" sz="2200" dirty="0">
                <a:solidFill>
                  <a:srgbClr val="000000"/>
                </a:solidFill>
                <a:latin typeface="Liberation Serif" panose="02020603050405020304" pitchFamily="18" charset="0"/>
              </a:rPr>
              <a:t>на постоянной основе </a:t>
            </a:r>
            <a:r>
              <a:rPr lang="ru-RU" sz="22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сбора </a:t>
            </a:r>
            <a:r>
              <a:rPr lang="ru-RU" sz="2200" dirty="0">
                <a:solidFill>
                  <a:srgbClr val="000000"/>
                </a:solidFill>
                <a:latin typeface="Liberation Serif" panose="02020603050405020304" pitchFamily="18" charset="0"/>
              </a:rPr>
              <a:t>сведений о </a:t>
            </a:r>
            <a:r>
              <a:rPr lang="ru-RU" sz="22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правоприменительной </a:t>
            </a:r>
            <a:r>
              <a:rPr lang="ru-RU" sz="2200" dirty="0">
                <a:solidFill>
                  <a:srgbClr val="000000"/>
                </a:solidFill>
                <a:latin typeface="Liberation Serif" panose="02020603050405020304" pitchFamily="18" charset="0"/>
              </a:rPr>
              <a:t>практике в Администрации</a:t>
            </a:r>
            <a:endParaRPr lang="ru-RU" sz="2200" dirty="0" smtClean="0">
              <a:solidFill>
                <a:srgbClr val="00000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b="1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</a:rPr>
              <a:t>2 </a:t>
            </a:r>
            <a:r>
              <a:rPr lang="ru-RU" sz="2200" dirty="0" smtClean="0">
                <a:latin typeface="Liberation Serif" panose="02020603050405020304" pitchFamily="18" charset="0"/>
              </a:rPr>
              <a:t>по </a:t>
            </a:r>
            <a:r>
              <a:rPr lang="ru-RU" sz="2200" dirty="0">
                <a:latin typeface="Liberation Serif" panose="02020603050405020304" pitchFamily="18" charset="0"/>
              </a:rPr>
              <a:t>итогам сбора </a:t>
            </a:r>
            <a:r>
              <a:rPr lang="ru-RU" sz="2200" dirty="0" smtClean="0">
                <a:latin typeface="Liberation Serif" panose="02020603050405020304" pitchFamily="18" charset="0"/>
              </a:rPr>
              <a:t>информации - подготовка </a:t>
            </a:r>
            <a:r>
              <a:rPr lang="ru-RU" sz="2200" b="1" dirty="0" smtClean="0">
                <a:latin typeface="Liberation Serif" panose="02020603050405020304" pitchFamily="18" charset="0"/>
              </a:rPr>
              <a:t>аналитической справки </a:t>
            </a:r>
            <a:r>
              <a:rPr lang="ru-RU" sz="2200" b="1" dirty="0">
                <a:latin typeface="Liberation Serif" panose="02020603050405020304" pitchFamily="18" charset="0"/>
              </a:rPr>
              <a:t>об изменениях и основных аспектах правоприменительной практики в </a:t>
            </a:r>
            <a:r>
              <a:rPr lang="ru-RU" sz="2200" b="1" dirty="0" smtClean="0">
                <a:latin typeface="Liberation Serif" panose="02020603050405020304" pitchFamily="18" charset="0"/>
              </a:rPr>
              <a:t>Администрации</a:t>
            </a:r>
            <a:endParaRPr lang="ru-RU" sz="2200" b="1" dirty="0">
              <a:latin typeface="Liberation Serif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7445828" y="1825625"/>
            <a:ext cx="3907971" cy="4351338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b="1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b="1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b="1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b="1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200" b="1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200" b="1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3</a:t>
            </a:r>
            <a:r>
              <a:rPr lang="ru-RU" sz="2200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 </a:t>
            </a:r>
            <a:r>
              <a:rPr lang="ru-RU" sz="22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Представление в комитет экономики не позднее 20 января года, следующего за отчетным</a:t>
            </a:r>
          </a:p>
          <a:p>
            <a:pPr marL="0" indent="0">
              <a:buNone/>
            </a:pPr>
            <a:endParaRPr lang="ru-RU" sz="2200" dirty="0">
              <a:latin typeface="Liberation Serif" panose="02020603050405020304" pitchFamily="18" charset="0"/>
            </a:endParaRPr>
          </a:p>
          <a:p>
            <a:pPr marL="0" indent="0">
              <a:buNone/>
            </a:pPr>
            <a:endParaRPr lang="ru-RU" sz="2200" dirty="0">
              <a:latin typeface="Liberation Serif" panose="02020603050405020304" pitchFamily="18" charset="0"/>
            </a:endParaRPr>
          </a:p>
          <a:p>
            <a:endParaRPr lang="ru-RU" sz="2000" dirty="0" smtClean="0">
              <a:latin typeface="Liberation Serif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16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38200" y="198871"/>
            <a:ext cx="10515600" cy="6680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algn="ctr" fontAlgn="base"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/>
            </a:r>
            <a:b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</a:b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Порядок </a:t>
            </a:r>
            <a:r>
              <a:rPr lang="ru-RU" sz="2600" dirty="0">
                <a:solidFill>
                  <a:prstClr val="white"/>
                </a:solidFill>
                <a:latin typeface="Liberation Serif" panose="02020603050405020304" pitchFamily="18" charset="0"/>
              </a:rPr>
              <a:t>проведения </a:t>
            </a: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мониторинга и анализа практики применения антимонопольного законодательства</a:t>
            </a:r>
            <a:r>
              <a:rPr lang="ru-RU" sz="2600" dirty="0">
                <a:solidFill>
                  <a:prstClr val="white"/>
                </a:solidFill>
                <a:latin typeface="Liberation Serif" panose="02020603050405020304" pitchFamily="18" charset="0"/>
              </a:rPr>
              <a:t/>
            </a:r>
            <a:br>
              <a:rPr lang="ru-RU" sz="2600" dirty="0">
                <a:solidFill>
                  <a:prstClr val="white"/>
                </a:solidFill>
                <a:latin typeface="Liberation Serif" panose="02020603050405020304" pitchFamily="18" charset="0"/>
              </a:rPr>
            </a:b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 rot="14941395">
            <a:off x="6144629" y="4312722"/>
            <a:ext cx="484632" cy="7679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1943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 anchor="t" anchorCtr="0">
            <a:normAutofit/>
          </a:bodyPr>
          <a:lstStyle/>
          <a:p>
            <a:r>
              <a:rPr lang="ru-RU" sz="1800" u="sng" dirty="0"/>
              <a:t/>
            </a:r>
            <a:br>
              <a:rPr lang="ru-RU" sz="1800" u="sng" dirty="0"/>
            </a:b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609600" y="811384"/>
            <a:ext cx="10972800" cy="5314781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39388" y="1376273"/>
            <a:ext cx="11317184" cy="100572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</a:rPr>
              <a:t>Принятие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</a:rPr>
              <a:t>НПА</a:t>
            </a:r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, </a:t>
            </a:r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</a:rPr>
              <a:t>которые приведут, либо могут привести</a:t>
            </a:r>
          </a:p>
          <a:p>
            <a:pPr algn="ctr"/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</a:rPr>
              <a:t>к недопущению, ограничению, устранению конкуренции</a:t>
            </a:r>
            <a:endParaRPr lang="ru-RU" sz="2000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428" y="190361"/>
            <a:ext cx="11259787" cy="5184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600" dirty="0">
                <a:solidFill>
                  <a:prstClr val="white"/>
                </a:solidFill>
                <a:latin typeface="Liberation Serif" panose="02020603050405020304" pitchFamily="18" charset="0"/>
              </a:rPr>
              <a:t>Риски нарушения </a:t>
            </a: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антимонопольного законодательства</a:t>
            </a: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5428" y="2628866"/>
            <a:ext cx="11321144" cy="8609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</a:rPr>
              <a:t>Наделение хозяйствующих субъектов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</a:rPr>
              <a:t>властными полномочиями,</a:t>
            </a:r>
          </a:p>
          <a:p>
            <a:pPr algn="ctr"/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</a:rPr>
              <a:t>совмещение функций</a:t>
            </a:r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</a:rPr>
              <a:t> органов власти и функций хозяйствующих субъектов</a:t>
            </a:r>
            <a:endParaRPr lang="ru-RU" sz="2000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6106" y="3841581"/>
            <a:ext cx="11259787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</a:rPr>
              <a:t>Нарушения при проведении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</a:rPr>
              <a:t>закупок товаров, работ, услуг</a:t>
            </a:r>
          </a:p>
          <a:p>
            <a:pPr algn="ctr"/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</a:rPr>
              <a:t>для </a:t>
            </a:r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муниципальных </a:t>
            </a:r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</a:rPr>
              <a:t>нужд</a:t>
            </a: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5426" y="5107793"/>
            <a:ext cx="11259787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</a:rPr>
              <a:t>Нарушения </a:t>
            </a:r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при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</a:rPr>
              <a:t>проведении 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</a:rPr>
              <a:t>конкурсов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</a:rPr>
              <a:t>на предоставление субсидий</a:t>
            </a:r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,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</a:rPr>
              <a:t>преференций, </a:t>
            </a:r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заключение концессионных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</a:rPr>
              <a:t>соглашений</a:t>
            </a:r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 и соглашений о </a:t>
            </a:r>
            <a:r>
              <a:rPr lang="ru-RU" sz="2000" dirty="0" err="1" smtClean="0">
                <a:solidFill>
                  <a:srgbClr val="000000"/>
                </a:solidFill>
                <a:latin typeface="Liberation Serif" panose="02020603050405020304" pitchFamily="18" charset="0"/>
              </a:rPr>
              <a:t>муниципально</a:t>
            </a:r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-частном партнерстве</a:t>
            </a: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17</a:t>
            </a:fld>
            <a:endParaRPr lang="ru-RU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6590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 anchor="t" anchorCtr="0">
            <a:normAutofit/>
          </a:bodyPr>
          <a:lstStyle/>
          <a:p>
            <a:r>
              <a:rPr lang="ru-RU" sz="1800" u="sng" dirty="0"/>
              <a:t/>
            </a:r>
            <a:br>
              <a:rPr lang="ru-RU" sz="1800" u="sng" dirty="0"/>
            </a:b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609600" y="811384"/>
            <a:ext cx="10972800" cy="5314781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39388" y="1376273"/>
            <a:ext cx="11317184" cy="100572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О </a:t>
            </a:r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</a:rPr>
              <a:t>результатах проведенной оценки рисков нарушения антимонопольного законодательства</a:t>
            </a:r>
            <a:endParaRPr lang="ru-RU" sz="2000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428" y="190361"/>
            <a:ext cx="11259787" cy="5184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Доклад об антимонопольном </a:t>
            </a:r>
            <a:r>
              <a:rPr lang="ru-RU" sz="2600" dirty="0" err="1" smtClean="0">
                <a:solidFill>
                  <a:prstClr val="white"/>
                </a:solidFill>
                <a:latin typeface="Liberation Serif" panose="02020603050405020304" pitchFamily="18" charset="0"/>
              </a:rPr>
              <a:t>комплаенсе</a:t>
            </a: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35428" y="2628866"/>
            <a:ext cx="11321144" cy="8609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Об </a:t>
            </a:r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</a:rPr>
              <a:t>исполнении мероприятий по снижению рисков нарушения антимонопольного законодательства</a:t>
            </a:r>
            <a:endParaRPr lang="ru-RU" sz="2000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6106" y="3913326"/>
            <a:ext cx="11259787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О </a:t>
            </a:r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</a:rPr>
              <a:t>достижении ключевых показателей эффективности антимонопольного </a:t>
            </a:r>
            <a:r>
              <a:rPr lang="ru-RU" sz="2000" dirty="0" err="1">
                <a:solidFill>
                  <a:srgbClr val="000000"/>
                </a:solidFill>
                <a:latin typeface="Liberation Serif" panose="02020603050405020304" pitchFamily="18" charset="0"/>
              </a:rPr>
              <a:t>комплаенса</a:t>
            </a: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5426" y="5107793"/>
            <a:ext cx="11259787" cy="9144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Информацию </a:t>
            </a:r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</a:rPr>
              <a:t>о проведении ознакомления сотрудников с антимонопольным </a:t>
            </a:r>
            <a:r>
              <a:rPr lang="ru-RU" sz="2000" dirty="0" err="1">
                <a:solidFill>
                  <a:srgbClr val="000000"/>
                </a:solidFill>
                <a:latin typeface="Liberation Serif" panose="02020603050405020304" pitchFamily="18" charset="0"/>
              </a:rPr>
              <a:t>комплаенсом</a:t>
            </a:r>
            <a:r>
              <a:rPr lang="ru-RU" sz="2000" dirty="0">
                <a:solidFill>
                  <a:srgbClr val="000000"/>
                </a:solidFill>
                <a:latin typeface="Liberation Serif" panose="02020603050405020304" pitchFamily="18" charset="0"/>
              </a:rPr>
              <a:t>, а также о проведении обучающих мероприятий</a:t>
            </a: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18</a:t>
            </a:fld>
            <a:endParaRPr lang="ru-RU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844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 anchor="t" anchorCtr="0">
            <a:normAutofit/>
          </a:bodyPr>
          <a:lstStyle/>
          <a:p>
            <a:r>
              <a:rPr lang="ru-RU" sz="1800" u="sng" dirty="0"/>
              <a:t/>
            </a:r>
            <a:br>
              <a:rPr lang="ru-RU" sz="1800" u="sng" dirty="0"/>
            </a:b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609600" y="811384"/>
            <a:ext cx="10972800" cy="5314781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413164" y="190361"/>
            <a:ext cx="10282051" cy="5184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Раздел на сайте городского округа Верхняя Пышма </a:t>
            </a:r>
            <a:r>
              <a:rPr lang="en-US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http</a:t>
            </a:r>
            <a:r>
              <a:rPr lang="en-US" sz="2600" dirty="0">
                <a:solidFill>
                  <a:prstClr val="white"/>
                </a:solidFill>
                <a:latin typeface="Liberation Serif" panose="02020603050405020304" pitchFamily="18" charset="0"/>
              </a:rPr>
              <a:t>://movp.ru/</a:t>
            </a: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19</a:t>
            </a:fld>
            <a:endParaRPr lang="ru-RU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9750" y="899180"/>
            <a:ext cx="9772650" cy="573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29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 anchor="t" anchorCtr="0">
            <a:normAutofit/>
          </a:bodyPr>
          <a:lstStyle/>
          <a:p>
            <a:r>
              <a:rPr lang="ru-RU" sz="1800" u="sng" dirty="0"/>
              <a:t/>
            </a:r>
            <a:br>
              <a:rPr lang="ru-RU" sz="1800" u="sng" dirty="0"/>
            </a:b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609600" y="1080656"/>
            <a:ext cx="10972800" cy="5045510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	Антимонопольного </a:t>
            </a:r>
            <a:r>
              <a:rPr lang="ru-RU" dirty="0" err="1" smtClean="0">
                <a:solidFill>
                  <a:srgbClr val="0070C0"/>
                </a:solidFill>
                <a:latin typeface="Liberation Serif" panose="02020603050405020304" pitchFamily="18" charset="0"/>
              </a:rPr>
              <a:t>комплаенс</a:t>
            </a:r>
            <a:r>
              <a:rPr lang="ru-RU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 – </a:t>
            </a:r>
            <a:r>
              <a:rPr lang="ru-RU" dirty="0" smtClean="0">
                <a:latin typeface="Liberation Serif" panose="02020603050405020304" pitchFamily="18" charset="0"/>
              </a:rPr>
              <a:t>совокупность правовых и организационных мер, направленных на соблюдение требований антимонопольного законодательства и предупреждения его нарушения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smtClean="0">
                <a:latin typeface="Liberation Serif" panose="02020603050405020304" pitchFamily="18" charset="0"/>
              </a:rPr>
              <a:t>	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</a:rPr>
              <a:t>Нарушение антимонопольного законодательства </a:t>
            </a:r>
            <a:r>
              <a:rPr lang="ru-RU" dirty="0" smtClean="0">
                <a:latin typeface="Liberation Serif" panose="02020603050405020304" pitchFamily="18" charset="0"/>
              </a:rPr>
              <a:t>–недопущение, ограничение, устранение конкуренции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smtClean="0">
                <a:latin typeface="Liberation Serif" panose="02020603050405020304" pitchFamily="18" charset="0"/>
              </a:rPr>
              <a:t>	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</a:rPr>
              <a:t>Риски нарушения антимонопольного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</a:rPr>
              <a:t>законодательства </a:t>
            </a:r>
            <a:r>
              <a:rPr lang="ru-RU" dirty="0" smtClean="0">
                <a:latin typeface="Liberation Serif" panose="02020603050405020304" pitchFamily="18" charset="0"/>
              </a:rPr>
              <a:t>– сочетание вероятности и последствий наступления неблагоприятных событий в виде ограничения, устранения, или недопущения конкуренции</a:t>
            </a:r>
            <a:endParaRPr lang="ru-RU" dirty="0" smtClean="0"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400" b="1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9600" y="209081"/>
            <a:ext cx="10886390" cy="5184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Основные понятия </a:t>
            </a: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антимонопольного </a:t>
            </a:r>
            <a:r>
              <a:rPr lang="ru-RU" sz="2600" dirty="0" err="1" smtClean="0">
                <a:solidFill>
                  <a:prstClr val="white"/>
                </a:solidFill>
                <a:latin typeface="Liberation Serif" panose="02020603050405020304" pitchFamily="18" charset="0"/>
              </a:rPr>
              <a:t>комплаенса</a:t>
            </a: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2</a:t>
            </a:fld>
            <a:endParaRPr lang="ru-RU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339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 anchor="t" anchorCtr="0">
            <a:normAutofit/>
          </a:bodyPr>
          <a:lstStyle/>
          <a:p>
            <a:r>
              <a:rPr lang="ru-RU" sz="1800" u="sng" dirty="0"/>
              <a:t/>
            </a:r>
            <a:br>
              <a:rPr lang="ru-RU" sz="1800" u="sng" dirty="0"/>
            </a:b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609600" y="811384"/>
            <a:ext cx="10972800" cy="5314781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051958" y="992140"/>
            <a:ext cx="5913912" cy="69003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b="1" kern="0" dirty="0">
                <a:solidFill>
                  <a:prstClr val="black"/>
                </a:solidFill>
                <a:latin typeface="Liberation Serif" panose="02020603050405020304" pitchFamily="18" charset="0"/>
              </a:rPr>
              <a:t>Готовы ответить на Ваши вопросы: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35428" y="190361"/>
            <a:ext cx="11259787" cy="5184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600" b="1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Благодарим за внимание!</a:t>
            </a:r>
            <a:endParaRPr lang="ru-RU" sz="2600" b="1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51958" y="2576319"/>
            <a:ext cx="5997039" cy="8609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b="1" dirty="0">
                <a:solidFill>
                  <a:prstClr val="black"/>
                </a:solidFill>
                <a:latin typeface="Liberation Serif" panose="02020603050405020304" pitchFamily="18" charset="0"/>
              </a:rPr>
              <a:t>Ведущий специалист отдела прогнозирования и мониторинга социально-экономического развития </a:t>
            </a:r>
            <a:r>
              <a:rPr lang="ru-RU" dirty="0">
                <a:solidFill>
                  <a:prstClr val="black"/>
                </a:solidFill>
                <a:latin typeface="Liberation Serif" panose="02020603050405020304" pitchFamily="18" charset="0"/>
              </a:rPr>
              <a:t> 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66801" y="3583188"/>
            <a:ext cx="5997039" cy="59692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b="1" dirty="0">
                <a:latin typeface="Liberation Serif" panose="02020603050405020304" pitchFamily="18" charset="0"/>
              </a:rPr>
              <a:t>Т</a:t>
            </a:r>
            <a:r>
              <a:rPr lang="ru-RU" b="1" dirty="0" smtClean="0">
                <a:latin typeface="Liberation Serif" panose="02020603050405020304" pitchFamily="18" charset="0"/>
              </a:rPr>
              <a:t>елефон +7 (34368) 4-87-33, </a:t>
            </a:r>
            <a:r>
              <a:rPr lang="ru-RU" b="1" dirty="0" err="1" smtClean="0">
                <a:latin typeface="Liberation Serif" panose="02020603050405020304" pitchFamily="18" charset="0"/>
              </a:rPr>
              <a:t>вн</a:t>
            </a:r>
            <a:r>
              <a:rPr lang="ru-RU" b="1" dirty="0" smtClean="0">
                <a:latin typeface="Liberation Serif" panose="02020603050405020304" pitchFamily="18" charset="0"/>
              </a:rPr>
              <a:t>. 10-62</a:t>
            </a:r>
            <a:endParaRPr lang="ru-RU" b="1" dirty="0">
              <a:latin typeface="Liberation Serif" panose="02020603050405020304" pitchFamily="18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20</a:t>
            </a:fld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051958" y="1853026"/>
            <a:ext cx="5913912" cy="6048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b="1" dirty="0">
                <a:solidFill>
                  <a:prstClr val="black"/>
                </a:solidFill>
                <a:latin typeface="Liberation Serif" panose="02020603050405020304" pitchFamily="18" charset="0"/>
              </a:rPr>
              <a:t>Комитет экономики и муниципального заказа</a:t>
            </a:r>
          </a:p>
          <a:p>
            <a:pPr lvl="0" algn="ctr"/>
            <a:endParaRPr lang="ru-RU" kern="0" dirty="0">
              <a:solidFill>
                <a:prstClr val="black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97480" y="4410299"/>
            <a:ext cx="5997039" cy="75546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b="1" kern="0" dirty="0">
                <a:solidFill>
                  <a:sysClr val="windowText" lastClr="000000"/>
                </a:solidFill>
                <a:latin typeface="Liberation Serif" panose="02020603050405020304" pitchFamily="18" charset="0"/>
              </a:rPr>
              <a:t>Е</a:t>
            </a:r>
            <a:r>
              <a:rPr lang="ru-RU" b="1" kern="0" smtClean="0">
                <a:solidFill>
                  <a:sysClr val="windowText" lastClr="000000"/>
                </a:solidFill>
                <a:latin typeface="Liberation Serif" panose="02020603050405020304" pitchFamily="18" charset="0"/>
              </a:rPr>
              <a:t>-</a:t>
            </a:r>
            <a:r>
              <a:rPr lang="ru-RU" b="1" kern="0" dirty="0" err="1" smtClean="0">
                <a:solidFill>
                  <a:sysClr val="windowText" lastClr="000000"/>
                </a:solidFill>
                <a:latin typeface="Liberation Serif" panose="02020603050405020304" pitchFamily="18" charset="0"/>
              </a:rPr>
              <a:t>mail</a:t>
            </a:r>
            <a:r>
              <a:rPr lang="ru-RU" b="1" kern="0" dirty="0">
                <a:solidFill>
                  <a:sysClr val="windowText" lastClr="000000"/>
                </a:solidFill>
                <a:latin typeface="Liberation Serif" panose="02020603050405020304" pitchFamily="18" charset="0"/>
              </a:rPr>
              <a:t>: </a:t>
            </a:r>
            <a:r>
              <a:rPr lang="ru-RU" b="1" kern="0" dirty="0" err="1" smtClean="0">
                <a:solidFill>
                  <a:sysClr val="windowText" lastClr="000000"/>
                </a:solidFill>
                <a:latin typeface="Liberation Serif" panose="02020603050405020304" pitchFamily="18" charset="0"/>
                <a:hlinkClick r:id="rId3"/>
              </a:rPr>
              <a:t>sa</a:t>
            </a:r>
            <a:r>
              <a:rPr lang="en-US" b="1" kern="0" dirty="0" err="1" smtClean="0">
                <a:solidFill>
                  <a:sysClr val="windowText" lastClr="000000"/>
                </a:solidFill>
                <a:latin typeface="Liberation Serif" panose="02020603050405020304" pitchFamily="18" charset="0"/>
                <a:hlinkClick r:id="rId3"/>
              </a:rPr>
              <a:t>lek</a:t>
            </a:r>
            <a:r>
              <a:rPr lang="ru-RU" b="1" kern="0" dirty="0" smtClean="0">
                <a:solidFill>
                  <a:sysClr val="windowText" lastClr="000000"/>
                </a:solidFill>
                <a:latin typeface="Liberation Serif" panose="02020603050405020304" pitchFamily="18" charset="0"/>
                <a:hlinkClick r:id="rId3"/>
              </a:rPr>
              <a:t>o@movp.ru</a:t>
            </a:r>
            <a:endParaRPr lang="ru-RU" b="1" kern="0" dirty="0">
              <a:solidFill>
                <a:sysClr val="windowText" lastClr="000000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097480" y="5394602"/>
            <a:ext cx="5997039" cy="75546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b="1" kern="0" dirty="0" smtClean="0">
                <a:solidFill>
                  <a:sysClr val="windowText" lastClr="000000"/>
                </a:solidFill>
                <a:latin typeface="Liberation Serif" panose="02020603050405020304" pitchFamily="18" charset="0"/>
              </a:rPr>
              <a:t>Салеко Елена Васильевна</a:t>
            </a:r>
            <a:endParaRPr lang="ru-RU" b="1" kern="0" dirty="0">
              <a:solidFill>
                <a:sysClr val="windowText" lastClr="000000"/>
              </a:solidFill>
              <a:latin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942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 anchor="t" anchorCtr="0">
            <a:normAutofit/>
          </a:bodyPr>
          <a:lstStyle/>
          <a:p>
            <a:r>
              <a:rPr lang="ru-RU" sz="1800" u="sng" dirty="0"/>
              <a:t/>
            </a:r>
            <a:br>
              <a:rPr lang="ru-RU" sz="1800" u="sng" dirty="0"/>
            </a:b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609600" y="1080656"/>
            <a:ext cx="10972800" cy="5045510"/>
          </a:xfrm>
        </p:spPr>
        <p:txBody>
          <a:bodyPr>
            <a:normAutofit fontScale="70000" lnSpcReduction="20000"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100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Национальный </a:t>
            </a:r>
            <a:r>
              <a:rPr lang="ru-RU" sz="3100" dirty="0">
                <a:solidFill>
                  <a:srgbClr val="0070C0"/>
                </a:solidFill>
                <a:latin typeface="Liberation Serif" panose="02020603050405020304" pitchFamily="18" charset="0"/>
              </a:rPr>
              <a:t>план развития конкуренции в Российской Федерации на 2018-2020 годы,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100" dirty="0">
                <a:solidFill>
                  <a:prstClr val="black"/>
                </a:solidFill>
                <a:latin typeface="Liberation Serif" panose="02020603050405020304" pitchFamily="18" charset="0"/>
              </a:rPr>
              <a:t>утвержденный Указом Президента Российской Федерации от 21.12.2017 № 618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100" dirty="0">
                <a:solidFill>
                  <a:prstClr val="black"/>
                </a:solidFill>
                <a:latin typeface="Liberation Serif" panose="02020603050405020304" pitchFamily="18" charset="0"/>
              </a:rPr>
              <a:t>«Об основных направлениях государственной политики по развитию конкуренции</a:t>
            </a:r>
            <a:r>
              <a:rPr lang="ru-RU" sz="31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»</a:t>
            </a:r>
            <a:endParaRPr lang="ru-RU" sz="31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b="1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400" b="1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3100" b="1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Органам </a:t>
            </a:r>
            <a:r>
              <a:rPr lang="ru-RU" sz="3100" b="1" dirty="0">
                <a:solidFill>
                  <a:prstClr val="black"/>
                </a:solidFill>
                <a:latin typeface="Liberation Serif" panose="02020603050405020304" pitchFamily="18" charset="0"/>
              </a:rPr>
              <a:t>местного самоуправления рекомендовано: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1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 активизировать </a:t>
            </a:r>
            <a:r>
              <a:rPr lang="ru-RU" sz="3100" dirty="0">
                <a:solidFill>
                  <a:prstClr val="black"/>
                </a:solidFill>
                <a:latin typeface="Liberation Serif" panose="02020603050405020304" pitchFamily="18" charset="0"/>
              </a:rPr>
              <a:t>работу по развитию конкуренции в муниципальных образованиях;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1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 обеспечить </a:t>
            </a:r>
            <a:r>
              <a:rPr lang="ru-RU" sz="3100" dirty="0">
                <a:solidFill>
                  <a:prstClr val="black"/>
                </a:solidFill>
                <a:latin typeface="Liberation Serif" panose="02020603050405020304" pitchFamily="18" charset="0"/>
              </a:rPr>
              <a:t>в своей деятельности приоритет целей и задач по развитию конкуренции на товарных </a:t>
            </a:r>
            <a:r>
              <a:rPr lang="ru-RU" sz="31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рынках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marL="0" indent="0" algn="r">
              <a:buNone/>
            </a:pPr>
            <a:endParaRPr lang="ru-RU" sz="1600" dirty="0"/>
          </a:p>
          <a:p>
            <a:pPr marL="0" indent="0">
              <a:buNone/>
            </a:pPr>
            <a:r>
              <a:rPr lang="ru-RU" dirty="0">
                <a:solidFill>
                  <a:srgbClr val="000000"/>
                </a:solidFill>
                <a:latin typeface="Liberation Serif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  </a:t>
            </a:r>
            <a:r>
              <a:rPr lang="ru-RU" sz="31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Результат</a:t>
            </a:r>
            <a:r>
              <a:rPr lang="ru-RU" sz="31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sz="3100" b="1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снижение </a:t>
            </a:r>
            <a:r>
              <a:rPr lang="ru-RU" sz="3100" b="1" dirty="0">
                <a:solidFill>
                  <a:srgbClr val="000000"/>
                </a:solidFill>
                <a:latin typeface="Liberation Serif" panose="02020603050405020304" pitchFamily="18" charset="0"/>
              </a:rPr>
              <a:t>количества нарушений антимонопольного законодательства </a:t>
            </a:r>
            <a:r>
              <a:rPr lang="ru-RU" sz="3100" dirty="0">
                <a:solidFill>
                  <a:srgbClr val="000000"/>
                </a:solidFill>
                <a:latin typeface="Liberation Serif" panose="02020603050405020304" pitchFamily="18" charset="0"/>
              </a:rPr>
              <a:t>со стороны органов государственной власти и органов местного самоуправления к 2020 году </a:t>
            </a:r>
            <a:r>
              <a:rPr lang="ru-RU" sz="3100" b="1" dirty="0">
                <a:solidFill>
                  <a:srgbClr val="000000"/>
                </a:solidFill>
                <a:latin typeface="Liberation Serif" panose="02020603050405020304" pitchFamily="18" charset="0"/>
              </a:rPr>
              <a:t>не менее чем в 2 раза </a:t>
            </a:r>
            <a:r>
              <a:rPr lang="ru-RU" sz="3100" dirty="0">
                <a:solidFill>
                  <a:srgbClr val="000000"/>
                </a:solidFill>
                <a:latin typeface="Liberation Serif" panose="02020603050405020304" pitchFamily="18" charset="0"/>
              </a:rPr>
              <a:t>по сравнению с 2017 годом</a:t>
            </a:r>
            <a:endParaRPr lang="ru-RU" sz="31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09600" y="209081"/>
            <a:ext cx="10886390" cy="5184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Основания внедрения антимонопольного </a:t>
            </a:r>
            <a:r>
              <a:rPr lang="ru-RU" sz="2600" dirty="0" err="1" smtClean="0">
                <a:solidFill>
                  <a:prstClr val="white"/>
                </a:solidFill>
                <a:latin typeface="Liberation Serif" panose="02020603050405020304" pitchFamily="18" charset="0"/>
              </a:rPr>
              <a:t>комплаенса</a:t>
            </a: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5611368" y="2287002"/>
            <a:ext cx="484632" cy="549982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5611368" y="3994185"/>
            <a:ext cx="484632" cy="598397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3</a:t>
            </a:fld>
            <a:endParaRPr lang="ru-RU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5222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 anchor="t" anchorCtr="0">
            <a:normAutofit/>
          </a:bodyPr>
          <a:lstStyle/>
          <a:p>
            <a:r>
              <a:rPr lang="ru-RU" sz="1800" u="sng" dirty="0"/>
              <a:t/>
            </a:r>
            <a:br>
              <a:rPr lang="ru-RU" sz="1800" u="sng" dirty="0"/>
            </a:b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609600" y="1187533"/>
            <a:ext cx="10972800" cy="493863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96010" y="1735557"/>
            <a:ext cx="10886390" cy="176942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200" dirty="0">
                <a:solidFill>
                  <a:srgbClr val="0070C0"/>
                </a:solidFill>
                <a:latin typeface="Liberation Serif" panose="02020603050405020304" pitchFamily="18" charset="0"/>
              </a:rPr>
              <a:t>Распоряжение Правительства Российской Федерации от 18.10.2018 № 2258-р</a:t>
            </a:r>
          </a:p>
          <a:p>
            <a:r>
              <a:rPr lang="ru-RU" sz="2200" dirty="0">
                <a:solidFill>
                  <a:schemeClr val="tx1"/>
                </a:solidFill>
                <a:latin typeface="Liberation Serif" panose="02020603050405020304" pitchFamily="18" charset="0"/>
              </a:rPr>
              <a:t>«Об утверждении Методических рекомендаций по созданию и </a:t>
            </a:r>
            <a:r>
              <a:rPr lang="ru-RU" sz="220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организации федеральными </a:t>
            </a:r>
            <a:r>
              <a:rPr lang="ru-RU" sz="2200" dirty="0">
                <a:solidFill>
                  <a:schemeClr val="tx1"/>
                </a:solidFill>
                <a:latin typeface="Liberation Serif" panose="02020603050405020304" pitchFamily="18" charset="0"/>
              </a:rPr>
              <a:t>органами исполнительной власти системы внутреннего </a:t>
            </a:r>
            <a:r>
              <a:rPr lang="ru-RU" sz="220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обеспечения соответствия </a:t>
            </a:r>
            <a:r>
              <a:rPr lang="ru-RU" sz="2200" dirty="0">
                <a:solidFill>
                  <a:schemeClr val="tx1"/>
                </a:solidFill>
                <a:latin typeface="Liberation Serif" panose="02020603050405020304" pitchFamily="18" charset="0"/>
              </a:rPr>
              <a:t>требованиям антимонопольного законодательства»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96010" y="3983697"/>
            <a:ext cx="10886391" cy="173716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200" dirty="0">
                <a:solidFill>
                  <a:srgbClr val="0070C0"/>
                </a:solidFill>
                <a:latin typeface="Liberation Serif" panose="02020603050405020304" pitchFamily="18" charset="0"/>
              </a:rPr>
              <a:t>Распоряжение Губернатора Свердловской области от 01.02.2019 № 23-РГ</a:t>
            </a:r>
          </a:p>
          <a:p>
            <a:r>
              <a:rPr lang="ru-RU" sz="2200" dirty="0">
                <a:solidFill>
                  <a:srgbClr val="000000"/>
                </a:solidFill>
                <a:latin typeface="Liberation Serif" panose="02020603050405020304" pitchFamily="18" charset="0"/>
              </a:rPr>
              <a:t>«О методических рекомендациях по созданию и организации </a:t>
            </a:r>
            <a:r>
              <a:rPr lang="ru-RU" sz="22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исполнительными органами </a:t>
            </a:r>
            <a:r>
              <a:rPr lang="ru-RU" sz="2200" dirty="0">
                <a:solidFill>
                  <a:srgbClr val="000000"/>
                </a:solidFill>
                <a:latin typeface="Liberation Serif" panose="02020603050405020304" pitchFamily="18" charset="0"/>
              </a:rPr>
              <a:t>государственной власти Свердловской области системы </a:t>
            </a:r>
            <a:r>
              <a:rPr lang="ru-RU" sz="2200" dirty="0" smtClean="0">
                <a:solidFill>
                  <a:srgbClr val="000000"/>
                </a:solidFill>
                <a:latin typeface="Liberation Serif" panose="02020603050405020304" pitchFamily="18" charset="0"/>
              </a:rPr>
              <a:t>внутреннего обеспечения </a:t>
            </a:r>
            <a:r>
              <a:rPr lang="ru-RU" sz="2200" dirty="0">
                <a:solidFill>
                  <a:srgbClr val="000000"/>
                </a:solidFill>
                <a:latin typeface="Liberation Serif" panose="02020603050405020304" pitchFamily="18" charset="0"/>
              </a:rPr>
              <a:t>требованиям антимонопольного законодательства»</a:t>
            </a:r>
            <a:endParaRPr lang="ru-RU" sz="2200" dirty="0">
              <a:solidFill>
                <a:prstClr val="black"/>
              </a:solidFill>
              <a:latin typeface="Liberation Serif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89413" y="190361"/>
            <a:ext cx="10192987" cy="5184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   Основные </a:t>
            </a:r>
            <a:r>
              <a:rPr lang="ru-RU" sz="2600" dirty="0">
                <a:solidFill>
                  <a:prstClr val="white"/>
                </a:solidFill>
                <a:latin typeface="Liberation Serif" panose="02020603050405020304" pitchFamily="18" charset="0"/>
              </a:rPr>
              <a:t>правовые акты в </a:t>
            </a: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сфере антимонопольного </a:t>
            </a:r>
            <a:r>
              <a:rPr lang="ru-RU" sz="2600" dirty="0" err="1">
                <a:solidFill>
                  <a:prstClr val="white"/>
                </a:solidFill>
                <a:latin typeface="Liberation Serif" panose="02020603050405020304" pitchFamily="18" charset="0"/>
              </a:rPr>
              <a:t>комплаенса</a:t>
            </a: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4</a:t>
            </a:fld>
            <a:endParaRPr lang="ru-RU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264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 anchor="t" anchorCtr="0">
            <a:normAutofit/>
          </a:bodyPr>
          <a:lstStyle/>
          <a:p>
            <a:r>
              <a:rPr lang="ru-RU" sz="1800" u="sng" dirty="0"/>
              <a:t/>
            </a:r>
            <a:br>
              <a:rPr lang="ru-RU" sz="1800" u="sng" dirty="0"/>
            </a:b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609600" y="1187533"/>
            <a:ext cx="10972800" cy="4938632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5428" y="1494563"/>
            <a:ext cx="11293434" cy="13319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20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Постановление администрации городского округа Верхняя Пышма от 18.12.2020 № 1051 «Об </a:t>
            </a:r>
            <a:r>
              <a:rPr lang="ru-RU" sz="2200" dirty="0">
                <a:solidFill>
                  <a:schemeClr val="tx1"/>
                </a:solidFill>
                <a:latin typeface="Liberation Serif" panose="02020603050405020304" pitchFamily="18" charset="0"/>
              </a:rPr>
              <a:t>организации системы внутреннего обеспечения соответствия требованиям антимонопольного законодательства в администрации городского округа Верхняя </a:t>
            </a:r>
            <a:r>
              <a:rPr lang="ru-RU" sz="2200" dirty="0" smtClean="0">
                <a:solidFill>
                  <a:schemeClr val="tx1"/>
                </a:solidFill>
                <a:latin typeface="Liberation Serif" panose="02020603050405020304" pitchFamily="18" charset="0"/>
              </a:rPr>
              <a:t>Пышма» </a:t>
            </a:r>
            <a:endParaRPr lang="ru-RU" sz="2200" dirty="0">
              <a:solidFill>
                <a:schemeClr val="tx1"/>
              </a:solidFill>
              <a:latin typeface="Liberation Serif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35428" y="3181402"/>
            <a:ext cx="11293434" cy="138207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2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Карта рисков нарушений антимонопольного законодательства (</a:t>
            </a:r>
            <a:r>
              <a:rPr lang="ru-RU" sz="2200" dirty="0" err="1" smtClean="0">
                <a:solidFill>
                  <a:prstClr val="black"/>
                </a:solidFill>
                <a:latin typeface="Liberation Serif" panose="02020603050405020304" pitchFamily="18" charset="0"/>
              </a:rPr>
              <a:t>комплаенс</a:t>
            </a:r>
            <a:r>
              <a:rPr lang="ru-RU" sz="22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-рисков) в администрации городского округа Верхняя Пышма на 2021 год (проект)</a:t>
            </a:r>
            <a:endParaRPr lang="ru-RU" sz="2200" dirty="0">
              <a:solidFill>
                <a:prstClr val="black"/>
              </a:solidFill>
              <a:latin typeface="Liberation Serif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35428" y="4988911"/>
            <a:ext cx="11321143" cy="14051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2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План мероприятий («дорожная карта») по снижению рисков нарушения антимонопольного законодательства </a:t>
            </a:r>
            <a:r>
              <a:rPr lang="ru-RU" sz="2200" dirty="0">
                <a:solidFill>
                  <a:prstClr val="black"/>
                </a:solidFill>
                <a:latin typeface="Liberation Serif" panose="02020603050405020304" pitchFamily="18" charset="0"/>
              </a:rPr>
              <a:t>в </a:t>
            </a:r>
            <a:r>
              <a:rPr lang="ru-RU" sz="22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администрации городского </a:t>
            </a:r>
            <a:r>
              <a:rPr lang="ru-RU" sz="2200" dirty="0">
                <a:solidFill>
                  <a:prstClr val="black"/>
                </a:solidFill>
                <a:latin typeface="Liberation Serif" panose="02020603050405020304" pitchFamily="18" charset="0"/>
              </a:rPr>
              <a:t>округа Верхняя Пышма на 2021 год (проект)</a:t>
            </a:r>
          </a:p>
          <a:p>
            <a:endParaRPr lang="ru-RU" sz="2000" dirty="0">
              <a:solidFill>
                <a:prstClr val="black"/>
              </a:solidFill>
              <a:latin typeface="Liberation Serif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2805" y="95004"/>
            <a:ext cx="10886390" cy="8359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600" dirty="0">
                <a:solidFill>
                  <a:prstClr val="white"/>
                </a:solidFill>
                <a:latin typeface="Liberation Serif" panose="02020603050405020304" pitchFamily="18" charset="0"/>
              </a:rPr>
              <a:t>Основные правовые акты </a:t>
            </a: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и документы в сфере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антимонопольного </a:t>
            </a:r>
            <a:r>
              <a:rPr lang="ru-RU" sz="2600" dirty="0" err="1">
                <a:solidFill>
                  <a:prstClr val="white"/>
                </a:solidFill>
                <a:latin typeface="Liberation Serif" panose="02020603050405020304" pitchFamily="18" charset="0"/>
              </a:rPr>
              <a:t>комплаенса</a:t>
            </a: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5</a:t>
            </a:fld>
            <a:endParaRPr lang="ru-RU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82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419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 anchor="t" anchorCtr="0">
            <a:normAutofit/>
          </a:bodyPr>
          <a:lstStyle/>
          <a:p>
            <a:r>
              <a:rPr lang="ru-RU" sz="1800" u="sng" dirty="0"/>
              <a:t/>
            </a:r>
            <a:br>
              <a:rPr lang="ru-RU" sz="1800" u="sng" dirty="0"/>
            </a:b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609600" y="811384"/>
            <a:ext cx="10972800" cy="5314781"/>
          </a:xfrm>
        </p:spPr>
        <p:txBody>
          <a:bodyPr>
            <a:norm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 Лицо, возглавляющее администрацию городского </a:t>
            </a:r>
            <a:r>
              <a:rPr lang="ru-RU" sz="2000" dirty="0">
                <a:solidFill>
                  <a:srgbClr val="0070C0"/>
                </a:solidFill>
                <a:latin typeface="Liberation Serif" panose="02020603050405020304" pitchFamily="18" charset="0"/>
              </a:rPr>
              <a:t>округа Верхняя </a:t>
            </a:r>
            <a:r>
              <a:rPr lang="ru-RU" sz="2000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Пышма</a:t>
            </a: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1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- </a:t>
            </a: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общий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контроль за организацией и функционированием антимонопольного </a:t>
            </a:r>
            <a:r>
              <a:rPr lang="ru-RU" sz="2000" dirty="0" err="1" smtClean="0">
                <a:solidFill>
                  <a:prstClr val="black"/>
                </a:solidFill>
                <a:latin typeface="Liberation Serif" panose="02020603050405020304" pitchFamily="18" charset="0"/>
              </a:rPr>
              <a:t>комплаенса</a:t>
            </a:r>
            <a:endParaRPr lang="ru-RU" sz="20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Уполномоченные </a:t>
            </a:r>
            <a:r>
              <a:rPr lang="ru-RU" sz="2000" dirty="0">
                <a:solidFill>
                  <a:srgbClr val="0070C0"/>
                </a:solidFill>
                <a:latin typeface="Liberation Serif" panose="02020603050405020304" pitchFamily="18" charset="0"/>
              </a:rPr>
              <a:t>подразделения </a:t>
            </a:r>
            <a:r>
              <a:rPr lang="ru-RU" sz="2000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Администрации</a:t>
            </a:r>
          </a:p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Структурные подразделения Администрации, к полномочиям которых относится деятельность, связанная с рисками нарушения антимонопольного законодательства</a:t>
            </a:r>
            <a:endParaRPr lang="ru-RU" sz="20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000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Коллегиальный орган</a:t>
            </a:r>
            <a:endParaRPr lang="ru-RU" sz="2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5428" y="190361"/>
            <a:ext cx="11259787" cy="5184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Участники системы антимонопольного </a:t>
            </a:r>
            <a:r>
              <a:rPr lang="ru-RU" sz="2600" dirty="0" err="1">
                <a:solidFill>
                  <a:prstClr val="white"/>
                </a:solidFill>
                <a:latin typeface="Liberation Serif" panose="02020603050405020304" pitchFamily="18" charset="0"/>
              </a:rPr>
              <a:t>комплаенса</a:t>
            </a: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22415" y="2374133"/>
            <a:ext cx="3172692" cy="914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Liberation Serif" panose="02020603050405020304" pitchFamily="18" charset="0"/>
              </a:rPr>
              <a:t>Комитет экономики и муниципального заказа</a:t>
            </a: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02321" y="2344328"/>
            <a:ext cx="270757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Liberation Serif" panose="02020603050405020304" pitchFamily="18" charset="0"/>
              </a:rPr>
              <a:t>Юридический</a:t>
            </a:r>
            <a:r>
              <a:rPr lang="ru-RU" sz="2000" dirty="0" smtClean="0"/>
              <a:t> отдел</a:t>
            </a:r>
            <a:endParaRPr lang="ru-RU" sz="20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479830" y="2342058"/>
            <a:ext cx="2505695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Liberation Serif" panose="02020603050405020304" pitchFamily="18" charset="0"/>
              </a:rPr>
              <a:t>Управление делами</a:t>
            </a:r>
            <a:endParaRPr lang="ru-RU" sz="2000" dirty="0">
              <a:latin typeface="Liberation Serif" panose="02020603050405020304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5713792" y="2027336"/>
            <a:ext cx="484632" cy="295259"/>
          </a:xfrm>
          <a:prstGeom prst="downArrow">
            <a:avLst>
              <a:gd name="adj1" fmla="val 59801"/>
              <a:gd name="adj2" fmla="val 5000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1824129" y="2046799"/>
            <a:ext cx="484632" cy="295259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9611431" y="2027337"/>
            <a:ext cx="484632" cy="295259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6</a:t>
            </a:fld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22415" y="3406301"/>
            <a:ext cx="10335490" cy="5446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algn="ctr"/>
            <a:r>
              <a:rPr lang="ru-RU" sz="17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осуществляют </a:t>
            </a:r>
            <a:r>
              <a:rPr lang="ru-RU" sz="1700" dirty="0">
                <a:solidFill>
                  <a:prstClr val="black"/>
                </a:solidFill>
                <a:latin typeface="Liberation Serif" panose="02020603050405020304" pitchFamily="18" charset="0"/>
              </a:rPr>
              <a:t>функции, связанные с организацией и функционированием антимонопольного </a:t>
            </a:r>
            <a:r>
              <a:rPr lang="ru-RU" sz="1700" dirty="0" err="1">
                <a:solidFill>
                  <a:prstClr val="black"/>
                </a:solidFill>
                <a:latin typeface="Liberation Serif" panose="02020603050405020304" pitchFamily="18" charset="0"/>
              </a:rPr>
              <a:t>комплаенса</a:t>
            </a:r>
            <a:endParaRPr lang="ru-RU" sz="17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algn="ctr"/>
            <a:endParaRPr lang="ru-RU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Скругленный прямоугольник 15"/>
          <p:cNvSpPr/>
          <p:nvPr/>
        </p:nvSpPr>
        <p:spPr>
          <a:xfrm>
            <a:off x="722415" y="4721589"/>
            <a:ext cx="10335490" cy="9756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marL="285750" indent="-285750" algn="ctr">
              <a:buFontTx/>
              <a:buChar char="-"/>
            </a:pPr>
            <a:r>
              <a:rPr lang="ru-RU" sz="17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Участвуют в проведении анализа проектов нормативных правовых актов Администрации</a:t>
            </a:r>
          </a:p>
          <a:p>
            <a:pPr marL="285750" indent="-285750" algn="ctr">
              <a:buFontTx/>
              <a:buChar char="-"/>
            </a:pPr>
            <a:r>
              <a:rPr lang="ru-RU" sz="17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Осуществляют информирование уполномоченных подразделений о выявленных рисках нарушения </a:t>
            </a:r>
            <a:r>
              <a:rPr lang="ru-RU" sz="1700" dirty="0">
                <a:solidFill>
                  <a:prstClr val="black"/>
                </a:solidFill>
                <a:latin typeface="Liberation Serif" panose="02020603050405020304" pitchFamily="18" charset="0"/>
              </a:rPr>
              <a:t>антимонопольного </a:t>
            </a:r>
            <a:r>
              <a:rPr lang="ru-RU" sz="17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законодательства в Администрации согласно их компетенции</a:t>
            </a:r>
            <a:endParaRPr lang="ru-RU" sz="17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22415" y="6084030"/>
            <a:ext cx="10335490" cy="5446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algn="ctr"/>
            <a:r>
              <a:rPr lang="ru-RU" sz="17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осуществляет оценку эффективности организации </a:t>
            </a:r>
            <a:r>
              <a:rPr lang="ru-RU" sz="1700" dirty="0">
                <a:solidFill>
                  <a:prstClr val="black"/>
                </a:solidFill>
                <a:latin typeface="Liberation Serif" panose="02020603050405020304" pitchFamily="18" charset="0"/>
              </a:rPr>
              <a:t>и </a:t>
            </a:r>
            <a:r>
              <a:rPr lang="ru-RU" sz="17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функционирования </a:t>
            </a:r>
            <a:r>
              <a:rPr lang="ru-RU" sz="1700" dirty="0">
                <a:solidFill>
                  <a:prstClr val="black"/>
                </a:solidFill>
                <a:latin typeface="Liberation Serif" panose="02020603050405020304" pitchFamily="18" charset="0"/>
              </a:rPr>
              <a:t>антимонопольного </a:t>
            </a:r>
            <a:r>
              <a:rPr lang="ru-RU" sz="1700" dirty="0" err="1">
                <a:solidFill>
                  <a:prstClr val="black"/>
                </a:solidFill>
                <a:latin typeface="Liberation Serif" panose="02020603050405020304" pitchFamily="18" charset="0"/>
              </a:rPr>
              <a:t>комплаенса</a:t>
            </a:r>
            <a:endParaRPr lang="ru-RU" sz="17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332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 anchor="t" anchorCtr="0">
            <a:normAutofit/>
          </a:bodyPr>
          <a:lstStyle/>
          <a:p>
            <a:r>
              <a:rPr lang="ru-RU" sz="1800" u="sng" dirty="0"/>
              <a:t/>
            </a:r>
            <a:br>
              <a:rPr lang="ru-RU" sz="1800" u="sng" dirty="0"/>
            </a:b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609600" y="811384"/>
            <a:ext cx="10972800" cy="5314781"/>
          </a:xfrm>
        </p:spPr>
        <p:txBody>
          <a:bodyPr>
            <a:norm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100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Комитет экономики и муниципального заказа</a:t>
            </a:r>
            <a:endParaRPr lang="ru-RU" sz="21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подготовка документов Администрации, регламентирующих процедуры антимонопольного законодательства;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ф</a:t>
            </a: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ормирование карты рисков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нарушения антимонопольного законодательства, учет обстоятельств, связанных с рисками нарушения антимонопольного законодательства, определение вероятности возникновения рисков нарушения антимонопольного законодательства;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участие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в </a:t>
            </a: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проведении внутренних расследований, связанных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с функционированием антимонопольного </a:t>
            </a:r>
            <a:r>
              <a:rPr lang="ru-RU" sz="2000" dirty="0" err="1">
                <a:solidFill>
                  <a:prstClr val="black"/>
                </a:solidFill>
                <a:latin typeface="Liberation Serif" panose="02020603050405020304" pitchFamily="18" charset="0"/>
              </a:rPr>
              <a:t>комплаенса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консультирование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сотрудников Администрации по вопросам, связанным с соблюдением антимонопольного законодательства и антимонопольным </a:t>
            </a:r>
            <a:r>
              <a:rPr lang="ru-RU" sz="2000" dirty="0" err="1">
                <a:solidFill>
                  <a:prstClr val="black"/>
                </a:solidFill>
                <a:latin typeface="Liberation Serif" panose="02020603050405020304" pitchFamily="18" charset="0"/>
              </a:rPr>
              <a:t>комплаенсом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подготовка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плана мероприятий («дорожной карты») по снижению рисков нарушения антимонопольного законодательства;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подготовка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доклада об антимонопольном </a:t>
            </a:r>
            <a:r>
              <a:rPr lang="ru-RU" sz="2000" dirty="0" err="1">
                <a:solidFill>
                  <a:prstClr val="black"/>
                </a:solidFill>
                <a:latin typeface="Liberation Serif" panose="02020603050405020304" pitchFamily="18" charset="0"/>
              </a:rPr>
              <a:t>комплаенсе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организация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взаимодействия со структурными подразделениями Администрации по вопросам, связанным с антимонопольным </a:t>
            </a:r>
            <a:r>
              <a:rPr lang="ru-RU" sz="2000" dirty="0" err="1">
                <a:solidFill>
                  <a:prstClr val="black"/>
                </a:solidFill>
                <a:latin typeface="Liberation Serif" panose="02020603050405020304" pitchFamily="18" charset="0"/>
              </a:rPr>
              <a:t>комплаенсом</a:t>
            </a:r>
            <a:endParaRPr lang="ru-RU" sz="2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1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1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5428" y="190361"/>
            <a:ext cx="11259787" cy="5184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Компетенции уполномоченных подразделений</a:t>
            </a: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7</a:t>
            </a:fld>
            <a:endParaRPr lang="ru-RU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8250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 anchor="t" anchorCtr="0">
            <a:normAutofit/>
          </a:bodyPr>
          <a:lstStyle/>
          <a:p>
            <a:r>
              <a:rPr lang="ru-RU" sz="1800" u="sng" dirty="0"/>
              <a:t/>
            </a:r>
            <a:br>
              <a:rPr lang="ru-RU" sz="1800" u="sng" dirty="0"/>
            </a:b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609600" y="811384"/>
            <a:ext cx="10972800" cy="5314781"/>
          </a:xfrm>
        </p:spPr>
        <p:txBody>
          <a:bodyPr>
            <a:norm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100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Юридический отдел</a:t>
            </a:r>
            <a:endParaRPr lang="ru-RU" sz="21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выявление рисков нарушения антимонопольного законодательства, учет обстоятельств, связанных с рисками нарушения антимонопольного законодательства, определение вероятности возникновения рисков нарушения антимонопольного законодательства;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консультирование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сотрудников Администрации по вопросам, связанным с соблюдением антимонопольного законодательства и антимонопольным </a:t>
            </a:r>
            <a:r>
              <a:rPr lang="ru-RU" sz="2000" dirty="0" err="1">
                <a:solidFill>
                  <a:prstClr val="black"/>
                </a:solidFill>
                <a:latin typeface="Liberation Serif" panose="02020603050405020304" pitchFamily="18" charset="0"/>
              </a:rPr>
              <a:t>комплаенсом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участие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в проведении внутренних расследованиях, связанных с функционированием антимонопольного </a:t>
            </a:r>
            <a:r>
              <a:rPr lang="ru-RU" sz="2000" dirty="0" err="1">
                <a:solidFill>
                  <a:prstClr val="black"/>
                </a:solidFill>
                <a:latin typeface="Liberation Serif" panose="02020603050405020304" pitchFamily="18" charset="0"/>
              </a:rPr>
              <a:t>комплаенса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информирование лица, возглавляющего администрацию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городского округа Верхняя Пышма о внутренних документах, которые могут повлечь нарушение антимонопольного законодательства;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взаимодействие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с антимонопольным органом и организация содействия ему в части, касающихся вопросов, связанных с проводимыми проверками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1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1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5428" y="190361"/>
            <a:ext cx="11259787" cy="5184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Компетенции уполномоченных подразделений</a:t>
            </a: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8</a:t>
            </a:fld>
            <a:endParaRPr lang="ru-RU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6943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417638"/>
          </a:xfrm>
        </p:spPr>
        <p:txBody>
          <a:bodyPr anchor="t" anchorCtr="0">
            <a:normAutofit/>
          </a:bodyPr>
          <a:lstStyle/>
          <a:p>
            <a:r>
              <a:rPr lang="ru-RU" sz="1800" u="sng" dirty="0"/>
              <a:t/>
            </a:r>
            <a:br>
              <a:rPr lang="ru-RU" sz="1800" u="sng" dirty="0"/>
            </a:br>
            <a:endParaRPr lang="ru-RU" sz="2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609600" y="811384"/>
            <a:ext cx="10972800" cy="5314781"/>
          </a:xfrm>
        </p:spPr>
        <p:txBody>
          <a:bodyPr>
            <a:normAutofit/>
          </a:bodyPr>
          <a:lstStyle/>
          <a:p>
            <a:pPr lvl="0" algn="ctr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2100" dirty="0" smtClean="0">
                <a:solidFill>
                  <a:srgbClr val="0070C0"/>
                </a:solidFill>
                <a:latin typeface="Liberation Serif" panose="02020603050405020304" pitchFamily="18" charset="0"/>
              </a:rPr>
              <a:t>Управление делами</a:t>
            </a:r>
            <a:endParaRPr lang="ru-RU" sz="21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выявление конфликта интересов в деятельности </a:t>
            </a: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сотрудников Администрации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и структурных подразделений Администрации, разработка предложений по их исключению;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разработка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процедуры внутреннего расследования, связанного с функционированием антимонопольного </a:t>
            </a:r>
            <a:r>
              <a:rPr lang="ru-RU" sz="2000" dirty="0" err="1">
                <a:solidFill>
                  <a:prstClr val="black"/>
                </a:solidFill>
                <a:latin typeface="Liberation Serif" panose="02020603050405020304" pitchFamily="18" charset="0"/>
              </a:rPr>
              <a:t>комплаенса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организация проведения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внутренних расследованиях, связанных с функционированием антимонопольного </a:t>
            </a:r>
            <a:r>
              <a:rPr lang="ru-RU" sz="2000" dirty="0" err="1">
                <a:solidFill>
                  <a:prstClr val="black"/>
                </a:solidFill>
                <a:latin typeface="Liberation Serif" panose="02020603050405020304" pitchFamily="18" charset="0"/>
              </a:rPr>
              <a:t>комплаенса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определение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сотрудников Администрации, чьи трудовые обязанности предусматривают выполнение функций, связанных с рисками нарушения антимонопольного законодательства;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ознакомление сотрудников Администрации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с </a:t>
            </a: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постановлением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об организации антимонопольного </a:t>
            </a:r>
            <a:r>
              <a:rPr lang="ru-RU" sz="2000" dirty="0" err="1">
                <a:solidFill>
                  <a:prstClr val="black"/>
                </a:solidFill>
                <a:latin typeface="Liberation Serif" panose="02020603050405020304" pitchFamily="18" charset="0"/>
              </a:rPr>
              <a:t>комплаенса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организация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обучения </a:t>
            </a:r>
            <a:r>
              <a:rPr lang="ru-RU" sz="2000" dirty="0" smtClean="0">
                <a:solidFill>
                  <a:prstClr val="black"/>
                </a:solidFill>
                <a:latin typeface="Liberation Serif" panose="02020603050405020304" pitchFamily="18" charset="0"/>
              </a:rPr>
              <a:t>сотрудников Администрации </a:t>
            </a:r>
            <a:r>
              <a:rPr lang="ru-RU" sz="2000" dirty="0">
                <a:solidFill>
                  <a:prstClr val="black"/>
                </a:solidFill>
                <a:latin typeface="Liberation Serif" panose="02020603050405020304" pitchFamily="18" charset="0"/>
              </a:rPr>
              <a:t>по вопросам, связанным с соблюдением антимонопольного законодательства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8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1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1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 smtClean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70C0"/>
              </a:solidFill>
              <a:latin typeface="Liberation Serif" panose="02020603050405020304" pitchFamily="18" charset="0"/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prstClr val="black"/>
              </a:solidFill>
              <a:latin typeface="Liberation Serif" panose="02020603050405020304" pitchFamily="18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pPr algn="r"/>
            <a:endParaRPr lang="ru-RU" sz="1600" dirty="0"/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35428" y="190361"/>
            <a:ext cx="11259787" cy="5184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600" dirty="0" smtClean="0">
                <a:solidFill>
                  <a:prstClr val="white"/>
                </a:solidFill>
                <a:latin typeface="Liberation Serif" panose="02020603050405020304" pitchFamily="18" charset="0"/>
              </a:rPr>
              <a:t>Компетенции уполномоченных подразделений</a:t>
            </a:r>
            <a:endParaRPr lang="ru-RU" sz="2600" dirty="0">
              <a:solidFill>
                <a:prstClr val="white"/>
              </a:solidFill>
              <a:latin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F8CC0-F3BF-43CC-ADF3-AA82A12C53F3}" type="slidenum">
              <a:rPr lang="ru-RU" smtClean="0"/>
              <a:t>9</a:t>
            </a:fld>
            <a:endParaRPr lang="ru-RU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01" y="0"/>
            <a:ext cx="1425041" cy="1187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426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2581</TotalTime>
  <Words>1447</Words>
  <Application>Microsoft Office PowerPoint</Application>
  <PresentationFormat>Широкоэкранный</PresentationFormat>
  <Paragraphs>420</Paragraphs>
  <Slides>20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Liberation Serif</vt:lpstr>
      <vt:lpstr>Segoe UI</vt:lpstr>
      <vt:lpstr>Wingdings</vt:lpstr>
      <vt:lpstr>Тема Office</vt:lpstr>
      <vt:lpstr>Презентация PowerPoint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Анализ выявленных нарушений антимонопольного законодательства в деятельности Администрации за предыдущие 3 года  </vt:lpstr>
      <vt:lpstr> Порядок проведения анализа НПА на предмет соответствия  антимонопольному законодательству </vt:lpstr>
      <vt:lpstr> Порядок проведения анализа проектов НПА на предмет соответствия антимонопольному законодательству </vt:lpstr>
      <vt:lpstr> Порядок проведения мониторинга и анализа практики применения антимонопольного законодательства </vt:lpstr>
      <vt:lpstr> </vt:lpstr>
      <vt:lpstr> </vt:lpstr>
      <vt:lpstr> 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Баженова Юлия Владимировна</dc:creator>
  <cp:lastModifiedBy>Салеко Елена Васильевна</cp:lastModifiedBy>
  <cp:revision>268</cp:revision>
  <cp:lastPrinted>2020-12-28T06:09:52Z</cp:lastPrinted>
  <dcterms:created xsi:type="dcterms:W3CDTF">2020-09-29T06:48:00Z</dcterms:created>
  <dcterms:modified xsi:type="dcterms:W3CDTF">2021-02-18T05:56:09Z</dcterms:modified>
</cp:coreProperties>
</file>