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7"/>
  </p:notesMasterIdLst>
  <p:handoutMasterIdLst>
    <p:handoutMasterId r:id="rId8"/>
  </p:handoutMasterIdLst>
  <p:sldIdLst>
    <p:sldId id="256" r:id="rId2"/>
    <p:sldId id="453" r:id="rId3"/>
    <p:sldId id="445" r:id="rId4"/>
    <p:sldId id="446" r:id="rId5"/>
    <p:sldId id="450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BDC701-0708-4FC5-86A4-84C94EE6B819}">
          <p14:sldIdLst>
            <p14:sldId id="256"/>
            <p14:sldId id="453"/>
            <p14:sldId id="445"/>
            <p14:sldId id="446"/>
            <p14:sldId id="450"/>
          </p14:sldIdLst>
        </p14:section>
        <p14:section name="Раздел без заголовка" id="{BA98D9D1-4669-4D77-BE1A-53E4ECCC4FC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тто Елена Анатольевна" initials="ОЕ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87F"/>
    <a:srgbClr val="C7DDD1"/>
    <a:srgbClr val="A8EEC4"/>
    <a:srgbClr val="98F6DA"/>
    <a:srgbClr val="E8EFFE"/>
    <a:srgbClr val="1D813E"/>
    <a:srgbClr val="CBF5DC"/>
    <a:srgbClr val="50DE89"/>
    <a:srgbClr val="CB7465"/>
    <a:srgbClr val="2BB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1636" autoAdjust="0"/>
  </p:normalViewPr>
  <p:slideViewPr>
    <p:cSldViewPr snapToGrid="0">
      <p:cViewPr varScale="1">
        <p:scale>
          <a:sx n="84" d="100"/>
          <a:sy n="84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cap="none" dirty="0" smtClean="0"/>
              <a:t>Количество СМСП, открывших свое дело в первом полугодии 2022 года по отраслям</a:t>
            </a:r>
            <a:r>
              <a:rPr lang="ru-RU" dirty="0" smtClean="0"/>
              <a:t>,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415738678544914E-2"/>
          <c:y val="0.19306920439811986"/>
          <c:w val="0.97958426132145504"/>
          <c:h val="0.7624168310581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включенных в реестр СМСП, ед.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0746876259842246"/>
                  <c:y val="-0.1003649178561896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011E60C-C744-4AEB-83E6-7E14765366FC}" type="CATEGORYNAME">
                      <a:rPr lang="ru-RU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smtClean="0">
                        <a:solidFill>
                          <a:schemeClr val="tx1"/>
                        </a:solidFill>
                      </a:rPr>
                      <a:t> </a:t>
                    </a:r>
                    <a:fld id="{3717352A-D89D-4EB6-ACD8-F2ECBA047C6D}" type="PERCENTAGE">
                      <a:rPr lang="ru-RU" b="1" baseline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="1" baseline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68A8A41-DBEF-4573-A12C-4CBEDB08E5E7}" type="CATEGORYNAME">
                      <a:rPr lang="ru-RU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и услуги 40%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9272799843286481E-2"/>
                  <c:y val="6.779953913084786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65D3047D-AD65-4C18-8309-D42004D18B5A}" type="CATEGORYNAME">
                      <a:rPr lang="ru-RU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10%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3801405741571134E-2"/>
                  <c:y val="9.25693627351420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6CDCB69-8CBB-45C6-8226-4AE5EEFA415E}" type="CATEGORYNAME">
                      <a:rPr lang="ru-RU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smtClean="0">
                        <a:solidFill>
                          <a:schemeClr val="tx1"/>
                        </a:solidFill>
                      </a:rPr>
                      <a:t> </a:t>
                    </a:r>
                    <a:fld id="{19550EA8-4CCE-482A-8FB3-97C02237F461}" type="PERCENTAGE">
                      <a:rPr lang="ru-RU" b="1" baseline="0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="1" baseline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8833727902828"/>
                      <c:h val="0.103379775963706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торговля</c:v>
                </c:pt>
                <c:pt idx="2">
                  <c:v>строительство</c:v>
                </c:pt>
                <c:pt idx="3">
                  <c:v>транспортировка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</c:v>
                </c:pt>
                <c:pt idx="1">
                  <c:v>179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на 01.07.2022,</a:t>
            </a:r>
            <a:r>
              <a:rPr lang="ru-RU" sz="1600" b="1" baseline="0" dirty="0" smtClean="0"/>
              <a:t> ед.</a:t>
            </a:r>
            <a:endParaRPr lang="ru-R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СМСП</c:v>
                </c:pt>
                <c:pt idx="1">
                  <c:v>"Самозанятые"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5195</c:v>
                </c:pt>
                <c:pt idx="1">
                  <c:v>3538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СМСП</c:v>
                </c:pt>
                <c:pt idx="1">
                  <c:v>"Самозанятые"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28896"/>
        <c:axId val="115498280"/>
      </c:barChart>
      <c:catAx>
        <c:axId val="1154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98280"/>
        <c:crosses val="autoZero"/>
        <c:auto val="1"/>
        <c:lblAlgn val="ctr"/>
        <c:lblOffset val="100"/>
        <c:noMultiLvlLbl val="0"/>
      </c:catAx>
      <c:valAx>
        <c:axId val="11549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0" y="0"/>
            <a:ext cx="2946400" cy="496888"/>
          </a:xfrm>
          <a:prstGeom prst="rect">
            <a:avLst/>
          </a:prstGeom>
        </p:spPr>
        <p:txBody>
          <a:bodyPr vert="horz" lIns="91259" tIns="45633" rIns="91259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59" tIns="45633" rIns="91259" bIns="45633" rtlCol="0"/>
          <a:lstStyle>
            <a:lvl1pPr algn="r">
              <a:defRPr sz="1200"/>
            </a:lvl1pPr>
          </a:lstStyle>
          <a:p>
            <a:fld id="{3674676F-CA52-469F-81F5-D411CC0ABF4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0" y="9429750"/>
            <a:ext cx="2946400" cy="496888"/>
          </a:xfrm>
          <a:prstGeom prst="rect">
            <a:avLst/>
          </a:prstGeom>
        </p:spPr>
        <p:txBody>
          <a:bodyPr vert="horz" lIns="91259" tIns="45633" rIns="91259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259" tIns="45633" rIns="91259" bIns="45633" rtlCol="0" anchor="b"/>
          <a:lstStyle>
            <a:lvl1pPr algn="r">
              <a:defRPr sz="1200"/>
            </a:lvl1pPr>
          </a:lstStyle>
          <a:p>
            <a:fld id="{B5712939-0777-42B6-8790-121F347C1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3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2" y="7"/>
            <a:ext cx="2945659" cy="498057"/>
          </a:xfrm>
          <a:prstGeom prst="rect">
            <a:avLst/>
          </a:prstGeom>
        </p:spPr>
        <p:txBody>
          <a:bodyPr vert="horz" lIns="91259" tIns="45633" rIns="91259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5" y="7"/>
            <a:ext cx="2945659" cy="498057"/>
          </a:xfrm>
          <a:prstGeom prst="rect">
            <a:avLst/>
          </a:prstGeom>
        </p:spPr>
        <p:txBody>
          <a:bodyPr vert="horz" lIns="91259" tIns="45633" rIns="91259" bIns="45633" rtlCol="0"/>
          <a:lstStyle>
            <a:lvl1pPr algn="r">
              <a:defRPr sz="1200"/>
            </a:lvl1pPr>
          </a:lstStyle>
          <a:p>
            <a:fld id="{34A2232D-745E-4540-8779-BB8A9572EE4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9" tIns="45633" rIns="91259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59" tIns="45633" rIns="91259" bIns="456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2" y="9428604"/>
            <a:ext cx="2945659" cy="498055"/>
          </a:xfrm>
          <a:prstGeom prst="rect">
            <a:avLst/>
          </a:prstGeom>
        </p:spPr>
        <p:txBody>
          <a:bodyPr vert="horz" lIns="91259" tIns="45633" rIns="91259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5" y="9428604"/>
            <a:ext cx="2945659" cy="498055"/>
          </a:xfrm>
          <a:prstGeom prst="rect">
            <a:avLst/>
          </a:prstGeom>
        </p:spPr>
        <p:txBody>
          <a:bodyPr vert="horz" lIns="91259" tIns="45633" rIns="91259" bIns="45633" rtlCol="0" anchor="b"/>
          <a:lstStyle>
            <a:lvl1pPr algn="r">
              <a:defRPr sz="1200"/>
            </a:lvl1pPr>
          </a:lstStyle>
          <a:p>
            <a:fld id="{7E6B76E6-FC24-4F12-86A2-9ADDBF6BD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37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6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9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FE7-89FD-4812-88C1-340581CFCE3C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EB01-1352-4286-A8CE-076D9C6F343D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FF3-121C-4C73-88BA-9776807561EF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677E-2E40-4935-9778-2A59F6EACB72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E925-15D5-4ECA-A3ED-F6152E64D874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0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6AEA-F971-489A-A3D0-4452680925BD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8DEE-80BE-474E-8808-779306EF7B25}" type="datetime1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7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3A0B-FBAC-4EB4-805C-F2A230F97D22}" type="datetime1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65CA-1FB6-45AF-B1F5-6E25AD4539A0}" type="datetime1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F09D-4900-4C07-AFA9-1F026FEBA0F2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1A77-2150-4460-B39C-B810301E16E9}" type="datetime1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0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BA1F-E917-41D2-A170-43373F385082}" type="datetime1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930-427D-4995-9695-AE17ADED8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380" y="2407920"/>
            <a:ext cx="9499599" cy="24092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Доклад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dirty="0" smtClean="0">
                <a:latin typeface="+mn-lt"/>
              </a:rPr>
              <a:t>о </a:t>
            </a:r>
            <a:r>
              <a:rPr lang="ru-RU" sz="2800" dirty="0">
                <a:latin typeface="+mn-lt"/>
              </a:rPr>
              <a:t>работе, проводимой для мониторинга достижения значения показателя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Количество субъектов малого и среднего предпринимательства» в первом полугодии 2022 года и прогнозе достижения значения показателя по итогам года</a:t>
            </a:r>
            <a:endParaRPr lang="ru-RU" sz="2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27100"/>
            <a:ext cx="1562100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89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>
            <a:off x="4133202" y="1469153"/>
            <a:ext cx="1300434" cy="1044324"/>
          </a:xfrm>
          <a:prstGeom prst="downArrow">
            <a:avLst/>
          </a:prstGeom>
          <a:blipFill dpi="0" rotWithShape="1">
            <a:blip r:embed="rId3">
              <a:alphaModFix amt="6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190835" y="1474209"/>
            <a:ext cx="1300434" cy="1044324"/>
          </a:xfrm>
          <a:prstGeom prst="downArrow">
            <a:avLst/>
          </a:prstGeom>
          <a:blipFill dpi="0" rotWithShape="1">
            <a:blip r:embed="rId3">
              <a:alphaModFix amt="6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82412"/>
            <a:ext cx="10515600" cy="5752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КОЛИЧЕСТВО СУБЪЕКТОВ МАЛОГО И СРЕДНЕГО ПРЕДПРИНИМАТЕЛЬСТВА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9100" y="6454920"/>
            <a:ext cx="2743200" cy="365125"/>
          </a:xfrm>
        </p:spPr>
        <p:txBody>
          <a:bodyPr/>
          <a:lstStyle/>
          <a:p>
            <a:fld id="{320A8930-427D-4995-9695-AE17ADED86FC}" type="slidenum">
              <a:rPr lang="ru-RU" sz="1800" smtClean="0">
                <a:solidFill>
                  <a:schemeClr val="tx1"/>
                </a:solidFill>
              </a:rPr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200" cy="94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32340" y="1158759"/>
            <a:ext cx="6311900" cy="612675"/>
          </a:xfrm>
          <a:prstGeom prst="roundRect">
            <a:avLst/>
          </a:prstGeom>
          <a:solidFill>
            <a:srgbClr val="CBF5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b="1" dirty="0">
                <a:solidFill>
                  <a:schemeClr val="tx1"/>
                </a:solidFill>
              </a:rPr>
              <a:t>Распределение показателей согласно Распоряжению Губернатора Свердловской области от 15.06.2022 № 120-РГ 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6359" y="2488882"/>
            <a:ext cx="2350354" cy="954107"/>
          </a:xfrm>
          <a:prstGeom prst="rect">
            <a:avLst/>
          </a:prstGeom>
          <a:ln>
            <a:solidFill>
              <a:srgbClr val="1D81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Количество субъектов малого и </a:t>
            </a:r>
            <a:r>
              <a:rPr lang="ru-RU" sz="1400" dirty="0"/>
              <a:t>среднего </a:t>
            </a:r>
            <a:r>
              <a:rPr lang="ru-RU" sz="1400" dirty="0" smtClean="0"/>
              <a:t>предпринимательства, единиц</a:t>
            </a:r>
            <a:endParaRPr lang="ru-RU" sz="1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108330" y="3531237"/>
            <a:ext cx="2537460" cy="1255974"/>
            <a:chOff x="7036260" y="3675897"/>
            <a:chExt cx="2560206" cy="12559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894666" y="3675897"/>
              <a:ext cx="1701800" cy="330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2022 год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6260" y="453176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57946" y="4217543"/>
              <a:ext cx="768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1 286</a:t>
              </a:r>
              <a:endParaRPr lang="ru-RU" sz="2000" b="1" dirty="0"/>
            </a:p>
          </p:txBody>
        </p:sp>
        <p:sp>
          <p:nvSpPr>
            <p:cNvPr id="22" name="Стрелка вниз 21"/>
            <p:cNvSpPr/>
            <p:nvPr/>
          </p:nvSpPr>
          <p:spPr>
            <a:xfrm flipH="1">
              <a:off x="8600869" y="4003076"/>
              <a:ext cx="275904" cy="34316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702" y="840769"/>
            <a:ext cx="181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4064" y="2516491"/>
            <a:ext cx="3746061" cy="954107"/>
          </a:xfrm>
          <a:prstGeom prst="rect">
            <a:avLst/>
          </a:prstGeom>
          <a:ln>
            <a:solidFill>
              <a:srgbClr val="1D81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Количество </a:t>
            </a:r>
            <a:r>
              <a:rPr lang="ru-RU" sz="1400" dirty="0" err="1" smtClean="0"/>
              <a:t>самозанятых</a:t>
            </a:r>
            <a:r>
              <a:rPr lang="ru-RU" sz="1400" dirty="0" smtClean="0"/>
              <a:t> граждан, применяющих специальный налоговый режим «Налог на профессиональный доход», человек</a:t>
            </a:r>
            <a:endParaRPr lang="ru-RU" sz="1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31824" y="3488879"/>
            <a:ext cx="2537460" cy="1255974"/>
            <a:chOff x="7036260" y="3675897"/>
            <a:chExt cx="2560206" cy="125597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894666" y="3675897"/>
              <a:ext cx="1701800" cy="330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2022 год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36260" y="4531761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57946" y="4217543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4 167</a:t>
              </a:r>
              <a:endParaRPr lang="ru-RU" sz="2000" b="1" dirty="0"/>
            </a:p>
          </p:txBody>
        </p:sp>
        <p:sp>
          <p:nvSpPr>
            <p:cNvPr id="29" name="Стрелка вниз 28"/>
            <p:cNvSpPr/>
            <p:nvPr/>
          </p:nvSpPr>
          <p:spPr>
            <a:xfrm flipH="1">
              <a:off x="8600869" y="4003076"/>
              <a:ext cx="275904" cy="34316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63767"/>
              </p:ext>
            </p:extLst>
          </p:nvPr>
        </p:nvGraphicFramePr>
        <p:xfrm>
          <a:off x="6731430" y="1158758"/>
          <a:ext cx="5982892" cy="529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876921984"/>
              </p:ext>
            </p:extLst>
          </p:nvPr>
        </p:nvGraphicFramePr>
        <p:xfrm>
          <a:off x="267187" y="4376506"/>
          <a:ext cx="5802221" cy="254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17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527300" y="682412"/>
            <a:ext cx="9880600" cy="47328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36000"/>
                  <a:lumMod val="0"/>
                  <a:lumOff val="10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30" y="506339"/>
            <a:ext cx="12161520" cy="7405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ДЕЯТЕЛЬНОСТЬ ПО ПОДДЕРЖКЕ СМСП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52260" y="1238702"/>
            <a:ext cx="5400040" cy="1445628"/>
          </a:xfrm>
          <a:prstGeom prst="roundRect">
            <a:avLst/>
          </a:prstGeom>
          <a:solidFill>
            <a:srgbClr val="A8EEC4">
              <a:alpha val="3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За </a:t>
            </a:r>
            <a:r>
              <a:rPr lang="en-US" sz="1400" b="1" u="sng" dirty="0" smtClean="0">
                <a:solidFill>
                  <a:schemeClr val="tx1"/>
                </a:solidFill>
              </a:rPr>
              <a:t>I </a:t>
            </a:r>
            <a:r>
              <a:rPr lang="ru-RU" sz="1400" b="1" u="sng" dirty="0" smtClean="0">
                <a:solidFill>
                  <a:schemeClr val="tx1"/>
                </a:solidFill>
              </a:rPr>
              <a:t>полугодие 2022 года Фондом поддержки предпринимательства: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казано</a:t>
            </a:r>
            <a:r>
              <a:rPr lang="ru-RU" sz="1400" b="1" dirty="0" smtClean="0">
                <a:solidFill>
                  <a:schemeClr val="tx1"/>
                </a:solidFill>
              </a:rPr>
              <a:t> 611</a:t>
            </a:r>
            <a:r>
              <a:rPr lang="ru-RU" sz="1400" dirty="0" smtClean="0">
                <a:solidFill>
                  <a:schemeClr val="tx1"/>
                </a:solidFill>
              </a:rPr>
              <a:t> услуг СМСП, в том числе 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ru-RU" sz="1400" dirty="0" smtClean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0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самозанятым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зарегистрировано </a:t>
            </a:r>
            <a:r>
              <a:rPr lang="ru-RU" sz="1400" b="1" dirty="0">
                <a:solidFill>
                  <a:schemeClr val="tx1"/>
                </a:solidFill>
              </a:rPr>
              <a:t>110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самозанятых</a:t>
            </a:r>
            <a:r>
              <a:rPr lang="ru-RU" sz="1400" dirty="0">
                <a:solidFill>
                  <a:schemeClr val="tx1"/>
                </a:solidFill>
              </a:rPr>
              <a:t>» в качестве плательщиков налога на профессиональный доход </a:t>
            </a:r>
            <a:endParaRPr lang="ru-RU" sz="13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зарегистрировано </a:t>
            </a:r>
            <a:r>
              <a:rPr lang="ru-RU" sz="1400" b="1" dirty="0" smtClean="0">
                <a:solidFill>
                  <a:schemeClr val="tx1"/>
                </a:solidFill>
              </a:rPr>
              <a:t>29</a:t>
            </a:r>
            <a:r>
              <a:rPr lang="ru-RU" sz="1400" dirty="0" smtClean="0">
                <a:solidFill>
                  <a:schemeClr val="tx1"/>
                </a:solidFill>
              </a:rPr>
              <a:t> СМСП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 качестве индивидуальных предпринимателей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96021" y="2744551"/>
            <a:ext cx="5378159" cy="659665"/>
          </a:xfrm>
          <a:prstGeom prst="roundRect">
            <a:avLst/>
          </a:prstGeom>
          <a:solidFill>
            <a:srgbClr val="C7DDD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Координационный Совет по поддержке и развитию </a:t>
            </a:r>
            <a:r>
              <a:rPr lang="ru-RU" sz="1400" dirty="0" smtClean="0">
                <a:solidFill>
                  <a:schemeClr val="tx1"/>
                </a:solidFill>
              </a:rPr>
              <a:t>МСП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Ежегодно проводится около 15-16 заседаний по различным вопросам деятельности СМСП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94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9100" y="6454920"/>
            <a:ext cx="2743200" cy="36512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3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0" y="1288880"/>
            <a:ext cx="345155" cy="3622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5" y="2605480"/>
            <a:ext cx="362240" cy="36224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590831"/>
              </p:ext>
            </p:extLst>
          </p:nvPr>
        </p:nvGraphicFramePr>
        <p:xfrm>
          <a:off x="125730" y="1238698"/>
          <a:ext cx="6317273" cy="414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630"/>
                <a:gridCol w="561317"/>
                <a:gridCol w="562708"/>
                <a:gridCol w="590843"/>
                <a:gridCol w="576775"/>
              </a:tblGrid>
              <a:tr h="3222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 средств на реализацию мероприятий муниципальной программы </a:t>
                      </a:r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«Совершенствование социально-экономической политики на территории городского округа Верхняя Пышма до 2024 года»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 годам, тысяч рублей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2019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2022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Всего,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3 897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3 982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3 700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4 1</a:t>
                      </a:r>
                      <a:r>
                        <a:rPr lang="en-US" sz="1300">
                          <a:effectLst/>
                        </a:rPr>
                        <a:t>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том числе </a:t>
                      </a:r>
                      <a:r>
                        <a:rPr lang="ru-RU" sz="1300" dirty="0" smtClean="0">
                          <a:effectLst/>
                        </a:rPr>
                        <a:t>на основные </a:t>
                      </a:r>
                      <a:r>
                        <a:rPr lang="ru-RU" sz="1300" dirty="0">
                          <a:effectLst/>
                        </a:rPr>
                        <a:t>мероприятия: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561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консультирование субъектов МСП и граждан, желающих зарегистрироваться в качества предпринимателя, сопровождение </a:t>
                      </a:r>
                      <a:r>
                        <a:rPr lang="ru-RU" sz="1300" dirty="0" smtClean="0">
                          <a:effectLst/>
                        </a:rPr>
                        <a:t>деятельности начинающих  </a:t>
                      </a:r>
                      <a:r>
                        <a:rPr lang="ru-RU" sz="1300" dirty="0">
                          <a:effectLst/>
                        </a:rPr>
                        <a:t>предпринимателей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413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471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530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проведение тренингов, семинаров, мастер-классов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701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издание </a:t>
                      </a:r>
                      <a:r>
                        <a:rPr lang="ru-RU" sz="1300" dirty="0" smtClean="0">
                          <a:effectLst/>
                        </a:rPr>
                        <a:t>каталога</a:t>
                      </a:r>
                      <a:r>
                        <a:rPr lang="ru-RU" sz="1300" baseline="0" dirty="0" smtClean="0">
                          <a:effectLst/>
                        </a:rPr>
                        <a:t> местных производителей, услуг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167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190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 бизнес-лагерь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297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 школа бизнеса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422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видеоролики, прямые эфиры, продвижение в социальных сетях, </a:t>
                      </a:r>
                      <a:r>
                        <a:rPr lang="ru-RU" sz="1300" dirty="0" err="1">
                          <a:effectLst/>
                        </a:rPr>
                        <a:t>мастермайнд</a:t>
                      </a:r>
                      <a:r>
                        <a:rPr lang="ru-RU" sz="1300" dirty="0">
                          <a:effectLst/>
                        </a:rPr>
                        <a:t> и др.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390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53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-центр поддержки предпринимательства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793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892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895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  <a:tr h="267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предпринимательский класс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200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76" marR="62676" marT="0" marB="0"/>
                </a:tc>
              </a:tr>
            </a:tbl>
          </a:graphicData>
        </a:graphic>
      </p:graphicFrame>
      <p:sp>
        <p:nvSpPr>
          <p:cNvPr id="45" name="Скругленный прямоугольник 44"/>
          <p:cNvSpPr/>
          <p:nvPr/>
        </p:nvSpPr>
        <p:spPr>
          <a:xfrm>
            <a:off x="6674141" y="3576022"/>
            <a:ext cx="5378158" cy="3085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Меры поддержки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74139" y="3920451"/>
            <a:ext cx="3194625" cy="2029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2020-2022 (</a:t>
            </a:r>
            <a:r>
              <a:rPr lang="en-US" sz="1400" b="1" dirty="0" smtClean="0">
                <a:solidFill>
                  <a:schemeClr val="tx1"/>
                </a:solidFill>
              </a:rPr>
              <a:t>COVID-19</a:t>
            </a:r>
            <a:r>
              <a:rPr lang="ru-RU" sz="1400" b="1" dirty="0" smtClean="0">
                <a:solidFill>
                  <a:schemeClr val="tx1"/>
                </a:solidFill>
              </a:rPr>
              <a:t> и санкции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74139" y="4232479"/>
            <a:ext cx="3194625" cy="222244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Отсрочка </a:t>
            </a: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и уменьшение арендных платежей, освобождение </a:t>
            </a:r>
            <a:r>
              <a:rPr lang="ru-RU" sz="1300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от арендных платежей</a:t>
            </a:r>
            <a:endParaRPr lang="ru-RU" sz="13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 </a:t>
            </a:r>
            <a:r>
              <a:rPr lang="ru-RU" sz="1300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на погашение арендных </a:t>
            </a: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платежей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Освобождение от платы за размещение в Центре поддержки </a:t>
            </a: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предпринимательства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Отсрочка уплаты платежей по договорам аренды, заключенным до 1 марта 2022 </a:t>
            </a:r>
            <a:r>
              <a:rPr lang="ru-RU" sz="1300" dirty="0" smtClean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34228" y="4206404"/>
            <a:ext cx="2118070" cy="224851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Выпущено </a:t>
            </a:r>
            <a:r>
              <a:rPr lang="ru-RU" sz="1300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3 видеоролика „Секреты успешности</a:t>
            </a: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“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Проведены:</a:t>
            </a:r>
          </a:p>
          <a:p>
            <a:pPr marL="285750" indent="-285750">
              <a:buClr>
                <a:srgbClr val="FF3300"/>
              </a:buClr>
              <a:buFontTx/>
              <a:buChar char="-"/>
            </a:pPr>
            <a:r>
              <a:rPr lang="ru-RU" sz="1300" dirty="0">
                <a:solidFill>
                  <a:schemeClr val="tx1"/>
                </a:solidFill>
              </a:rPr>
              <a:t>День предпринимателя</a:t>
            </a:r>
          </a:p>
          <a:p>
            <a:pPr marL="285750" indent="-285750">
              <a:buClr>
                <a:srgbClr val="FF3300"/>
              </a:buClr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1 </a:t>
            </a:r>
            <a:r>
              <a:rPr lang="ru-RU" sz="1300" dirty="0" err="1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мастермайнд</a:t>
            </a:r>
            <a:endParaRPr lang="ru-RU" sz="1300" dirty="0" smtClean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Clr>
                <a:srgbClr val="FF3300"/>
              </a:buClr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2 бизнес-завтрака</a:t>
            </a:r>
          </a:p>
          <a:p>
            <a:pPr marL="285750" indent="-285750">
              <a:buClr>
                <a:srgbClr val="FF3300"/>
              </a:buClr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1 </a:t>
            </a:r>
            <a:r>
              <a:rPr lang="ru-RU" sz="1300" dirty="0" err="1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нетворкинг</a:t>
            </a:r>
            <a:endParaRPr lang="ru-RU" sz="1300" dirty="0" smtClean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Clr>
                <a:srgbClr val="FF3300"/>
              </a:buClr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</a:rPr>
              <a:t>3 тренинга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56110" y="3917095"/>
            <a:ext cx="2118070" cy="2387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I </a:t>
            </a:r>
            <a:r>
              <a:rPr lang="ru-RU" sz="1400" b="1" dirty="0" smtClean="0">
                <a:solidFill>
                  <a:schemeClr val="tx1"/>
                </a:solidFill>
              </a:rPr>
              <a:t>полугодие 2022 года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4616" y="5462320"/>
            <a:ext cx="3619500" cy="992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Бизнес разборы </a:t>
            </a:r>
            <a:endParaRPr lang="ru-RU" sz="1400" b="1" dirty="0" smtClean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400" b="1" dirty="0" err="1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Мастермайнд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Прямые эфиры</a:t>
            </a:r>
          </a:p>
          <a:p>
            <a:pPr marL="285750" indent="-28575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Видеоролики </a:t>
            </a:r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Секреты успешности»</a:t>
            </a:r>
          </a:p>
        </p:txBody>
      </p:sp>
    </p:spTree>
    <p:extLst>
      <p:ext uri="{BB962C8B-B14F-4D97-AF65-F5344CB8AC3E}">
        <p14:creationId xmlns:p14="http://schemas.microsoft.com/office/powerpoint/2010/main" val="3760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527300" y="682412"/>
            <a:ext cx="9880600" cy="47328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36000"/>
                  <a:lumMod val="0"/>
                  <a:lumOff val="10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10" y="503167"/>
            <a:ext cx="12161520" cy="7405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ДЕЯТЕЛЬНОСТЬ ПО ПОДДЕРЖКЕ </a:t>
            </a:r>
            <a:r>
              <a:rPr lang="ru-RU" sz="2000" b="1" dirty="0" smtClean="0">
                <a:cs typeface="Times New Roman" panose="02020603050405020304" pitchFamily="18" charset="0"/>
              </a:rPr>
              <a:t>И РАЗВИТИЮ СМСП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5738" y="1164554"/>
            <a:ext cx="5228590" cy="1056425"/>
          </a:xfrm>
          <a:prstGeom prst="roundRect">
            <a:avLst/>
          </a:prstGeom>
          <a:solidFill>
            <a:srgbClr val="A8EEC4">
              <a:alpha val="3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 smtClean="0">
                <a:solidFill>
                  <a:schemeClr val="tx1"/>
                </a:solidFill>
              </a:rPr>
              <a:t>Проект «Школа бизнеса»</a:t>
            </a:r>
            <a:r>
              <a:rPr lang="ru-RU" sz="1400" dirty="0" smtClean="0">
                <a:solidFill>
                  <a:schemeClr val="tx1"/>
                </a:solidFill>
              </a:rPr>
              <a:t> - проведение </a:t>
            </a:r>
            <a:r>
              <a:rPr lang="ru-RU" sz="1400" dirty="0">
                <a:solidFill>
                  <a:schemeClr val="tx1"/>
                </a:solidFill>
              </a:rPr>
              <a:t>«Открытых уроков», «Пресс-туров», тренингов, </a:t>
            </a:r>
            <a:r>
              <a:rPr lang="ru-RU" sz="1400" dirty="0" smtClean="0">
                <a:solidFill>
                  <a:schemeClr val="tx1"/>
                </a:solidFill>
              </a:rPr>
              <a:t>разработка бизнес-проектов, бизнес-планов начинающих СМСП. Проведение конкурса на лучший бизнес-проект среди начинающих СМСП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6866" y="2301422"/>
            <a:ext cx="5228590" cy="1130697"/>
          </a:xfrm>
          <a:prstGeom prst="roundRect">
            <a:avLst/>
          </a:prstGeom>
          <a:solidFill>
            <a:srgbClr val="C7DDD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>
                <a:solidFill>
                  <a:schemeClr val="tx1"/>
                </a:solidFill>
              </a:rPr>
              <a:t>П</a:t>
            </a:r>
            <a:r>
              <a:rPr lang="ru-RU" sz="1400" u="sng" dirty="0" smtClean="0">
                <a:solidFill>
                  <a:schemeClr val="tx1"/>
                </a:solidFill>
              </a:rPr>
              <a:t>роект </a:t>
            </a:r>
            <a:r>
              <a:rPr lang="ru-RU" sz="1400" u="sng" dirty="0">
                <a:solidFill>
                  <a:schemeClr val="tx1"/>
                </a:solidFill>
              </a:rPr>
              <a:t>«Бизнес-лагерь</a:t>
            </a:r>
            <a:r>
              <a:rPr lang="ru-RU" sz="1400" u="sng" dirty="0" smtClean="0">
                <a:solidFill>
                  <a:schemeClr val="tx1"/>
                </a:solidFill>
              </a:rPr>
              <a:t>»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в </a:t>
            </a:r>
            <a:r>
              <a:rPr lang="ru-RU" sz="1400" dirty="0">
                <a:solidFill>
                  <a:schemeClr val="tx1"/>
                </a:solidFill>
              </a:rPr>
              <a:t>основе обучения </a:t>
            </a:r>
            <a:r>
              <a:rPr lang="ru-RU" sz="1400" dirty="0" smtClean="0">
                <a:solidFill>
                  <a:schemeClr val="tx1"/>
                </a:solidFill>
              </a:rPr>
              <a:t>лежат </a:t>
            </a:r>
            <a:r>
              <a:rPr lang="ru-RU" sz="1400" dirty="0">
                <a:solidFill>
                  <a:schemeClr val="tx1"/>
                </a:solidFill>
              </a:rPr>
              <a:t>активные методы в форме тренингов, мастер - классов, деловых игр, </a:t>
            </a:r>
            <a:r>
              <a:rPr lang="ru-RU" sz="1400" dirty="0" smtClean="0">
                <a:solidFill>
                  <a:schemeClr val="tx1"/>
                </a:solidFill>
              </a:rPr>
              <a:t>презентаций. Выездное мероприятие проходит </a:t>
            </a:r>
            <a:r>
              <a:rPr lang="ru-RU" sz="1400" dirty="0">
                <a:solidFill>
                  <a:schemeClr val="tx1"/>
                </a:solidFill>
              </a:rPr>
              <a:t>три дня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с пятницы по воскресенье) на базе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</a:rPr>
              <a:t>Исседон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с участием </a:t>
            </a:r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ействующих и начинающих СМСП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94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9100" y="6454920"/>
            <a:ext cx="2743200" cy="365125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" y="1168611"/>
            <a:ext cx="345155" cy="3622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" y="2246956"/>
            <a:ext cx="362240" cy="36224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06866" y="3433105"/>
            <a:ext cx="5228590" cy="1079390"/>
          </a:xfrm>
          <a:prstGeom prst="roundRect">
            <a:avLst/>
          </a:prstGeom>
          <a:solidFill>
            <a:srgbClr val="C7DDD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u="sng" dirty="0">
                <a:solidFill>
                  <a:schemeClr val="tx1"/>
                </a:solidFill>
              </a:rPr>
              <a:t>П</a:t>
            </a:r>
            <a:r>
              <a:rPr lang="ru-RU" sz="1400" u="sng" dirty="0" smtClean="0">
                <a:solidFill>
                  <a:schemeClr val="tx1"/>
                </a:solidFill>
              </a:rPr>
              <a:t>роект «Предпринимательский класс»</a:t>
            </a:r>
            <a:r>
              <a:rPr lang="ru-RU" sz="1400" dirty="0" smtClean="0">
                <a:solidFill>
                  <a:schemeClr val="tx1"/>
                </a:solidFill>
              </a:rPr>
              <a:t>  - совместно </a:t>
            </a:r>
            <a:r>
              <a:rPr lang="ru-RU" sz="1400" dirty="0">
                <a:solidFill>
                  <a:schemeClr val="tx1"/>
                </a:solidFill>
              </a:rPr>
              <a:t>с Фондом </a:t>
            </a:r>
            <a:r>
              <a:rPr lang="ru-RU" sz="1400" dirty="0" smtClean="0">
                <a:solidFill>
                  <a:schemeClr val="tx1"/>
                </a:solidFill>
              </a:rPr>
              <a:t>поддержки предпринимательства и </a:t>
            </a:r>
            <a:r>
              <a:rPr lang="ru-RU" sz="1400" dirty="0">
                <a:solidFill>
                  <a:schemeClr val="tx1"/>
                </a:solidFill>
              </a:rPr>
              <a:t>профессиональными тренерами разработан учебный план курса «Создай свое дело» </a:t>
            </a:r>
            <a:r>
              <a:rPr lang="ru-RU" sz="1400" dirty="0" smtClean="0">
                <a:solidFill>
                  <a:schemeClr val="tx1"/>
                </a:solidFill>
              </a:rPr>
              <a:t>профильного </a:t>
            </a:r>
            <a:r>
              <a:rPr lang="ru-RU" sz="1400" dirty="0">
                <a:solidFill>
                  <a:schemeClr val="tx1"/>
                </a:solidFill>
              </a:rPr>
              <a:t>предпринимательского </a:t>
            </a:r>
            <a:r>
              <a:rPr lang="ru-RU" sz="1400" dirty="0" smtClean="0">
                <a:solidFill>
                  <a:schemeClr val="tx1"/>
                </a:solidFill>
              </a:rPr>
              <a:t>класса для школьников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" y="3440504"/>
            <a:ext cx="362240" cy="362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64849" y="3074896"/>
            <a:ext cx="3492189" cy="5485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Топ-10 городов для развития МСП </a:t>
            </a:r>
            <a:r>
              <a:rPr lang="ru-RU" sz="1600" i="1" dirty="0" smtClean="0">
                <a:solidFill>
                  <a:schemeClr val="bg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(Средние города 50 тыс. – 100 тыс.) </a:t>
            </a:r>
            <a:endParaRPr lang="ru-RU" sz="1600" i="1" dirty="0">
              <a:solidFill>
                <a:schemeClr val="bg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9556750" y="3911758"/>
            <a:ext cx="496110" cy="447510"/>
          </a:xfrm>
          <a:prstGeom prst="rightArrow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17337" y="1296139"/>
            <a:ext cx="1015663" cy="295455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b="1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ОТЗЫВЫ О ПРЕДПРИНИМАТЕЛЬСКОМ КЛАССЕ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5747" t="17131" r="32961" b="8179"/>
          <a:stretch/>
        </p:blipFill>
        <p:spPr>
          <a:xfrm>
            <a:off x="6542580" y="1311726"/>
            <a:ext cx="2732930" cy="26642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0" name="Выноска-облако 29"/>
          <p:cNvSpPr/>
          <p:nvPr/>
        </p:nvSpPr>
        <p:spPr>
          <a:xfrm>
            <a:off x="8827732" y="878585"/>
            <a:ext cx="1922350" cy="8805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758490" y="1109303"/>
            <a:ext cx="1922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Отзывы родителей</a:t>
            </a:r>
            <a:b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 проектах</a:t>
            </a:r>
            <a:endParaRPr lang="ru-RU" sz="1300" b="1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4691" t="22634" r="33482" b="15740"/>
          <a:stretch/>
        </p:blipFill>
        <p:spPr>
          <a:xfrm>
            <a:off x="6770849" y="2112259"/>
            <a:ext cx="2933671" cy="242957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3" name="Выноска-облако 32"/>
          <p:cNvSpPr/>
          <p:nvPr/>
        </p:nvSpPr>
        <p:spPr>
          <a:xfrm>
            <a:off x="7980626" y="2027136"/>
            <a:ext cx="1861868" cy="91213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793964" y="2191635"/>
            <a:ext cx="1922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Отзывы детей</a:t>
            </a:r>
            <a:b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 проектах</a:t>
            </a:r>
            <a:endParaRPr lang="ru-RU" sz="1300" b="1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52950" y="1956106"/>
            <a:ext cx="2322694" cy="22945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Приобретение навыков делового общения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Тайм-менеджмент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Финансовые механизмы в сфере предпринимательства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Анализ идей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 ценообразования</a:t>
            </a:r>
            <a:endParaRPr lang="ru-RU" sz="13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80497" y="4763773"/>
            <a:ext cx="3277702" cy="7510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Предоставлены консультации о возможностях открытия своего дела с сопровождением начинающих СМСП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80416" y="5233851"/>
            <a:ext cx="3316581" cy="42066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Популяризация предпринимательской деятельности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58200" y="4739093"/>
            <a:ext cx="3338798" cy="4579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Обучение и поддержка начинающих  предпринимателей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88479" y="5519279"/>
            <a:ext cx="3269719" cy="4523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Профориентационная работа с молодежью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6866" y="5133320"/>
            <a:ext cx="4912533" cy="1154938"/>
          </a:xfrm>
          <a:prstGeom prst="roundRect">
            <a:avLst/>
          </a:prstGeom>
          <a:solidFill>
            <a:srgbClr val="C7DDD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Проекты представлены на Всероссийский конкурс «Лучшая муниципальная практика». По итогам 2022 года ГО Верхняя Пышма признан победителем регионального отбора Всероссийского конкурса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2598567" y="2511756"/>
            <a:ext cx="504678" cy="45369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8479" y="4408318"/>
            <a:ext cx="6873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Liberation Serif" panose="02020603050405020304" pitchFamily="18" charset="0"/>
                <a:cs typeface="Liberation Serif" panose="02020603050405020304" pitchFamily="18" charset="0"/>
              </a:rPr>
              <a:t>На постоянной основе администрацией совместно с Фондом </a:t>
            </a:r>
            <a:r>
              <a:rPr lang="ru-RU" sz="1600" b="1" dirty="0" smtClean="0"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поддержки: </a:t>
            </a:r>
            <a:endParaRPr 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527278" y="5648017"/>
            <a:ext cx="3269719" cy="3033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Кооперация СМСП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80497" y="5997465"/>
            <a:ext cx="6616500" cy="7510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Прямое общение с СМСП: проведение спортивных мероприятий, Дня предпринимательства, ярмарок, участие в Дне города, 9 мая и иных городских мероприятиях</a:t>
            </a:r>
            <a:endParaRPr lang="ru-RU" sz="1400" b="1" dirty="0">
              <a:solidFill>
                <a:schemeClr val="tx1"/>
              </a:solidFill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751524"/>
            <a:ext cx="10846191" cy="596995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34770" y="5693568"/>
            <a:ext cx="785024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Благодарю за внимание!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15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26090</TotalTime>
  <Words>585</Words>
  <Application>Microsoft Office PowerPoint</Application>
  <PresentationFormat>Широкоэкранный</PresentationFormat>
  <Paragraphs>127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Доклад о работе, проводимой для мониторинга достижения значения показателя  «Количество субъектов малого и среднего предпринимательства» в первом полугодии 2022 года и прогнозе достижения значения показателя по итогам года</vt:lpstr>
      <vt:lpstr>КОЛИЧЕСТВО СУБЪЕКТОВ МАЛОГО И СРЕДНЕГО ПРЕДПРИНИМАТЕЛЬСТВА</vt:lpstr>
      <vt:lpstr>ДЕЯТЕЛЬНОСТЬ ПО ПОДДЕРЖКЕ СМСП</vt:lpstr>
      <vt:lpstr>ДЕЯТЕЛЬНОСТЬ ПО ПОДДЕРЖКЕ И РАЗВИТИЮ СМСП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городского округа ВЕРХНЯЯ ПЫШМА</dc:title>
  <dc:creator>Отто Елена Анатольевна</dc:creator>
  <cp:lastModifiedBy>Отто Елена Анатольевна</cp:lastModifiedBy>
  <cp:revision>3680</cp:revision>
  <cp:lastPrinted>2022-10-04T04:46:46Z</cp:lastPrinted>
  <dcterms:created xsi:type="dcterms:W3CDTF">2016-04-08T10:44:36Z</dcterms:created>
  <dcterms:modified xsi:type="dcterms:W3CDTF">2022-10-04T04:46:47Z</dcterms:modified>
</cp:coreProperties>
</file>