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7"/>
  </p:notesMasterIdLst>
  <p:handoutMasterIdLst>
    <p:handoutMasterId r:id="rId8"/>
  </p:handoutMasterIdLst>
  <p:sldIdLst>
    <p:sldId id="259" r:id="rId2"/>
    <p:sldId id="523" r:id="rId3"/>
    <p:sldId id="526" r:id="rId4"/>
    <p:sldId id="528" r:id="rId5"/>
    <p:sldId id="527" r:id="rId6"/>
  </p:sldIdLst>
  <p:sldSz cx="10693400" cy="7561263"/>
  <p:notesSz cx="6797675" cy="9926638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" userDrawn="1">
          <p15:clr>
            <a:srgbClr val="A4A3A4"/>
          </p15:clr>
        </p15:guide>
        <p15:guide id="2" orient="horz" pos="4530" userDrawn="1">
          <p15:clr>
            <a:srgbClr val="A4A3A4"/>
          </p15:clr>
        </p15:guide>
        <p15:guide id="3" orient="horz" pos="607" userDrawn="1">
          <p15:clr>
            <a:srgbClr val="A4A3A4"/>
          </p15:clr>
        </p15:guide>
        <p15:guide id="4" orient="horz" pos="700" userDrawn="1">
          <p15:clr>
            <a:srgbClr val="A4A3A4"/>
          </p15:clr>
        </p15:guide>
        <p15:guide id="5" orient="horz" pos="4156" userDrawn="1">
          <p15:clr>
            <a:srgbClr val="A4A3A4"/>
          </p15:clr>
        </p15:guide>
        <p15:guide id="6" orient="horz" pos="4063" userDrawn="1">
          <p15:clr>
            <a:srgbClr val="A4A3A4"/>
          </p15:clr>
        </p15:guide>
        <p15:guide id="7" orient="horz" pos="2662" userDrawn="1">
          <p15:clr>
            <a:srgbClr val="A4A3A4"/>
          </p15:clr>
        </p15:guide>
        <p15:guide id="8" orient="horz" pos="2755" userDrawn="1">
          <p15:clr>
            <a:srgbClr val="A4A3A4"/>
          </p15:clr>
        </p15:guide>
        <p15:guide id="9" orient="horz" pos="1261" userDrawn="1">
          <p15:clr>
            <a:srgbClr val="A4A3A4"/>
          </p15:clr>
        </p15:guide>
        <p15:guide id="10" orient="horz" pos="1354" userDrawn="1">
          <p15:clr>
            <a:srgbClr val="A4A3A4"/>
          </p15:clr>
        </p15:guide>
        <p15:guide id="11" pos="357" userDrawn="1">
          <p15:clr>
            <a:srgbClr val="A4A3A4"/>
          </p15:clr>
        </p15:guide>
        <p15:guide id="12" pos="6379" userDrawn="1">
          <p15:clr>
            <a:srgbClr val="A4A3A4"/>
          </p15:clr>
        </p15:guide>
        <p15:guide id="13" pos="3419" userDrawn="1">
          <p15:clr>
            <a:srgbClr val="A4A3A4"/>
          </p15:clr>
        </p15:guide>
        <p15:guide id="14" pos="3317" userDrawn="1">
          <p15:clr>
            <a:srgbClr val="A4A3A4"/>
          </p15:clr>
        </p15:guide>
        <p15:guide id="15" pos="4338" userDrawn="1">
          <p15:clr>
            <a:srgbClr val="A4A3A4"/>
          </p15:clr>
        </p15:guide>
        <p15:guide id="16" pos="4440" userDrawn="1">
          <p15:clr>
            <a:srgbClr val="A4A3A4"/>
          </p15:clr>
        </p15:guide>
        <p15:guide id="17" pos="2398" userDrawn="1">
          <p15:clr>
            <a:srgbClr val="A4A3A4"/>
          </p15:clr>
        </p15:guide>
        <p15:guide id="18" pos="2296" userDrawn="1">
          <p15:clr>
            <a:srgbClr val="A4A3A4"/>
          </p15:clr>
        </p15:guide>
        <p15:guide id="19" pos="1276" userDrawn="1">
          <p15:clr>
            <a:srgbClr val="A4A3A4"/>
          </p15:clr>
        </p15:guide>
        <p15:guide id="20" pos="1378" userDrawn="1">
          <p15:clr>
            <a:srgbClr val="A4A3A4"/>
          </p15:clr>
        </p15:guide>
        <p15:guide id="21" pos="5460" userDrawn="1">
          <p15:clr>
            <a:srgbClr val="A4A3A4"/>
          </p15:clr>
        </p15:guide>
        <p15:guide id="22" pos="535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E94"/>
    <a:srgbClr val="0B4551"/>
    <a:srgbClr val="2A73B5"/>
    <a:srgbClr val="419FA4"/>
    <a:srgbClr val="BBDAE1"/>
    <a:srgbClr val="DAE3F3"/>
    <a:srgbClr val="7A1818"/>
    <a:srgbClr val="1CA440"/>
    <a:srgbClr val="7AB9C4"/>
    <a:srgbClr val="E1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D073F8-1565-44D7-B386-08B59EADF2EE}">
  <a:tblStyle styleId="{69D073F8-1565-44D7-B386-08B59EADF2EE}" styleName="PwC Table">
    <a:wholeTbl>
      <a:tcTxStyle>
        <a:fontRef idx="maj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bottom>
            <a:ln w="38100" cmpd="sng">
              <a:noFill/>
            </a:ln>
          </a:bottom>
        </a:tcBdr>
      </a:tcStyle>
    </a:band1H>
    <a:band2H>
      <a:tcStyle>
        <a:tcBdr>
          <a:bottom>
            <a:ln w="38100" cmpd="sng">
              <a:noFill/>
            </a:ln>
          </a:bottom>
        </a:tcBdr>
      </a:tcStyle>
    </a:band2H>
    <a:firstCol>
      <a:tcTxStyle i="on">
        <a:fontRef idx="major">
          <a:prstClr val="black"/>
        </a:fontRef>
        <a:schemeClr val="dk1"/>
      </a:tcTxStyle>
      <a:tcStyle>
        <a:tcBdr/>
        <a:fill>
          <a:noFill/>
        </a:fill>
      </a:tcStyle>
    </a:firstCol>
    <a:firstRow>
      <a:tcTxStyle b="on">
        <a:fontRef idx="major">
          <a:prstClr val="black"/>
        </a:fontRef>
        <a:schemeClr val="dk2"/>
      </a:tcTxStyle>
      <a:tcStyle>
        <a:tcBdr>
          <a:bottom>
            <a:ln w="38100" cmpd="sng">
              <a:noFill/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56" autoAdjust="0"/>
    <p:restoredTop sz="86421" autoAdjust="0"/>
  </p:normalViewPr>
  <p:slideViewPr>
    <p:cSldViewPr snapToObjects="1">
      <p:cViewPr varScale="1">
        <p:scale>
          <a:sx n="102" d="100"/>
          <a:sy n="102" d="100"/>
        </p:scale>
        <p:origin x="798" y="72"/>
      </p:cViewPr>
      <p:guideLst>
        <p:guide orient="horz" pos="420"/>
        <p:guide orient="horz" pos="4530"/>
        <p:guide orient="horz" pos="607"/>
        <p:guide orient="horz" pos="700"/>
        <p:guide orient="horz" pos="4156"/>
        <p:guide orient="horz" pos="4063"/>
        <p:guide orient="horz" pos="2662"/>
        <p:guide orient="horz" pos="2755"/>
        <p:guide orient="horz" pos="1261"/>
        <p:guide orient="horz" pos="1354"/>
        <p:guide pos="357"/>
        <p:guide pos="6379"/>
        <p:guide pos="3419"/>
        <p:guide pos="3317"/>
        <p:guide pos="4338"/>
        <p:guide pos="4440"/>
        <p:guide pos="2398"/>
        <p:guide pos="2296"/>
        <p:guide pos="1276"/>
        <p:guide pos="1378"/>
        <p:guide pos="5460"/>
        <p:guide pos="53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202"/>
    </p:cViewPr>
  </p:sorterViewPr>
  <p:notesViewPr>
    <p:cSldViewPr snapToObjects="1">
      <p:cViewPr varScale="1">
        <p:scale>
          <a:sx n="92" d="100"/>
          <a:sy n="92" d="100"/>
        </p:scale>
        <p:origin x="-2778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bg2"/>
              </a:solidFill>
            </a:ln>
          </c:spPr>
          <c:dPt>
            <c:idx val="0"/>
            <c:bubble3D val="0"/>
            <c:spPr>
              <a:solidFill>
                <a:schemeClr val="accent4"/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3E-42D2-9951-91662EF3CB74}"/>
              </c:ext>
            </c:extLst>
          </c:dPt>
          <c:dPt>
            <c:idx val="1"/>
            <c:bubble3D val="0"/>
            <c:spPr>
              <a:solidFill>
                <a:schemeClr val="accent4">
                  <a:alpha val="50000"/>
                </a:schemeClr>
              </a:solidFill>
              <a:ln>
                <a:solidFill>
                  <a:schemeClr val="accent4"/>
                </a:solidFill>
              </a:ln>
            </c:spPr>
          </c:dPt>
          <c:dPt>
            <c:idx val="2"/>
            <c:bubble3D val="0"/>
            <c:spPr>
              <a:noFill/>
              <a:ln>
                <a:solidFill>
                  <a:schemeClr val="bg2"/>
                </a:solidFill>
              </a:ln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60</c:v>
                </c:pt>
                <c:pt idx="2">
                  <c:v>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33E-42D2-9951-91662EF3CB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dPt>
            <c:idx val="0"/>
            <c:bubble3D val="0"/>
            <c:spPr>
              <a:solidFill>
                <a:srgbClr val="419FA4"/>
              </a:solidFill>
              <a:ln>
                <a:solidFill>
                  <a:srgbClr val="419FA4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D33E-42D2-9951-91662EF3CB74}"/>
              </c:ext>
            </c:extLst>
          </c:dPt>
          <c:dPt>
            <c:idx val="1"/>
            <c:bubble3D val="0"/>
            <c:spPr>
              <a:solidFill>
                <a:srgbClr val="BBDAE1">
                  <a:alpha val="50000"/>
                </a:srgbClr>
              </a:solidFill>
              <a:ln>
                <a:solidFill>
                  <a:srgbClr val="419FA4"/>
                </a:solidFill>
              </a:ln>
            </c:spPr>
          </c:dPt>
          <c:dPt>
            <c:idx val="2"/>
            <c:bubble3D val="0"/>
            <c:spPr>
              <a:noFill/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</c:v>
                </c:pt>
                <c:pt idx="1">
                  <c:v>65</c:v>
                </c:pt>
                <c:pt idx="2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33E-42D2-9951-91662EF3CB7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rgbClr val="2A73B5"/>
              </a:solidFill>
            </a:ln>
          </c:spPr>
          <c:dPt>
            <c:idx val="0"/>
            <c:bubble3D val="0"/>
            <c:spPr>
              <a:solidFill>
                <a:srgbClr val="2A73B5"/>
              </a:solidFill>
              <a:ln>
                <a:solidFill>
                  <a:srgbClr val="2A73B5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33E-42D2-9951-91662EF3CB74}"/>
              </c:ext>
            </c:extLst>
          </c:dPt>
          <c:dPt>
            <c:idx val="1"/>
            <c:bubble3D val="0"/>
            <c:spPr>
              <a:solidFill>
                <a:srgbClr val="DAE3F3"/>
              </a:solidFill>
              <a:ln>
                <a:solidFill>
                  <a:srgbClr val="2A73B5"/>
                </a:solidFill>
              </a:ln>
            </c:spPr>
          </c:dPt>
          <c:dPt>
            <c:idx val="2"/>
            <c:bubble3D val="0"/>
            <c:spPr>
              <a:noFill/>
              <a:ln>
                <a:noFill/>
              </a:ln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</c:v>
                </c:pt>
                <c:pt idx="1">
                  <c:v>85</c:v>
                </c:pt>
                <c:pt idx="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33E-42D2-9951-91662EF3CB74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rgbClr val="EB8C00"/>
            </a:solidFill>
            <a:ln>
              <a:solidFill>
                <a:schemeClr val="bg2"/>
              </a:solidFill>
            </a:ln>
          </c:spPr>
          <c:dPt>
            <c:idx val="0"/>
            <c:bubble3D val="0"/>
            <c:spPr>
              <a:noFill/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D33E-42D2-9951-91662EF3CB74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solidFill>
                  <a:schemeClr val="bg2"/>
                </a:solidFill>
              </a:ln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50</c:v>
                </c:pt>
                <c:pt idx="1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D33E-42D2-9951-91662EF3C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E0E5718D-064E-42C1-91CB-2226096DD678}" type="datetimeFigureOut">
              <a:rPr lang="en-GB" smtClean="0"/>
              <a:pPr/>
              <a:t>28/01/2020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2995C830-A674-400F-82FB-0D3756ACD8F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758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416B9FA3-0B3D-4699-8696-1174BE157FCC}" type="datetimeFigureOut">
              <a:rPr lang="en-GB" smtClean="0"/>
              <a:pPr/>
              <a:t>28/01/2020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285" tIns="45642" rIns="91285" bIns="45642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6B2C06E8-48A6-4E03-8711-C45C0018F4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53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671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243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9417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454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6763" y="744538"/>
            <a:ext cx="5264150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92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1"/>
          <p:cNvSpPr>
            <a:spLocks noGrp="1"/>
          </p:cNvSpPr>
          <p:nvPr>
            <p:ph type="title"/>
          </p:nvPr>
        </p:nvSpPr>
        <p:spPr>
          <a:xfrm>
            <a:off x="567076" y="1111952"/>
            <a:ext cx="9559252" cy="8895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Master title style</a:t>
            </a:r>
            <a:endParaRPr lang="en-GB" noProof="0" dirty="0"/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0"/>
          </p:nvPr>
        </p:nvSpPr>
        <p:spPr>
          <a:xfrm>
            <a:off x="567075" y="2149772"/>
            <a:ext cx="9559252" cy="4299542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 smtClean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PwCFirm"/>
          <p:cNvSpPr txBox="1"/>
          <p:nvPr userDrawn="1"/>
        </p:nvSpPr>
        <p:spPr>
          <a:xfrm>
            <a:off x="567074" y="7197167"/>
            <a:ext cx="7777019" cy="51891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ru-RU" sz="1000" noProof="0" dirty="0" smtClean="0">
                <a:latin typeface="Arial" pitchFamily="34" charset="0"/>
                <a:cs typeface="Arial" pitchFamily="34" charset="0"/>
              </a:rPr>
              <a:t>Министерство</a:t>
            </a:r>
            <a:r>
              <a:rPr lang="ru-RU" sz="1000" baseline="0" noProof="0" dirty="0" smtClean="0">
                <a:latin typeface="Arial" pitchFamily="34" charset="0"/>
                <a:cs typeface="Arial" pitchFamily="34" charset="0"/>
              </a:rPr>
              <a:t> экономики и территориального развития Свердловской области</a:t>
            </a:r>
          </a:p>
          <a:p>
            <a:r>
              <a:rPr lang="ru-RU" sz="1000" baseline="0" noProof="0" dirty="0" smtClean="0">
                <a:latin typeface="Arial" pitchFamily="34" charset="0"/>
                <a:cs typeface="Arial" pitchFamily="34" charset="0"/>
              </a:rPr>
              <a:t>2020</a:t>
            </a:r>
            <a:endParaRPr lang="en-GB" sz="1000" noProof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67075" y="1260211"/>
            <a:ext cx="9559252" cy="44478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GB" noProof="0" smtClean="0"/>
              <a:t>Click to edit Master title style</a:t>
            </a:r>
            <a:endParaRPr lang="en-GB" noProof="0" dirty="0" smtClean="0"/>
          </a:p>
        </p:txBody>
      </p:sp>
      <p:sp>
        <p:nvSpPr>
          <p:cNvPr id="58" name="Subtitle 2"/>
          <p:cNvSpPr>
            <a:spLocks noGrp="1"/>
          </p:cNvSpPr>
          <p:nvPr>
            <p:ph type="subTitle" idx="1"/>
          </p:nvPr>
        </p:nvSpPr>
        <p:spPr bwMode="black">
          <a:xfrm>
            <a:off x="567075" y="1704991"/>
            <a:ext cx="9559252" cy="44478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509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4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smtClean="0"/>
              <a:t>Click to edit Master subtitle style</a:t>
            </a:r>
            <a:endParaRPr lang="en-GB" noProof="0" dirty="0" smtClean="0"/>
          </a:p>
        </p:txBody>
      </p:sp>
      <p:cxnSp>
        <p:nvCxnSpPr>
          <p:cNvPr id="9" name="Shape 24"/>
          <p:cNvCxnSpPr/>
          <p:nvPr/>
        </p:nvCxnSpPr>
        <p:spPr>
          <a:xfrm flipV="1">
            <a:off x="405055" y="1037823"/>
            <a:ext cx="9721275" cy="169015"/>
          </a:xfrm>
          <a:prstGeom prst="bentConnector3">
            <a:avLst>
              <a:gd name="adj1" fmla="val 0"/>
            </a:avLst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252" y="6660953"/>
            <a:ext cx="6145957" cy="148259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8344094" y="6894093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January 2012</a:t>
            </a:r>
            <a:endParaRPr lang="en-GB"/>
          </a:p>
        </p:txBody>
      </p:sp>
      <p:sp>
        <p:nvSpPr>
          <p:cNvPr id="11" name="PwCFirm"/>
          <p:cNvSpPr txBox="1"/>
          <p:nvPr userDrawn="1"/>
        </p:nvSpPr>
        <p:spPr>
          <a:xfrm>
            <a:off x="538251" y="6894093"/>
            <a:ext cx="3699506" cy="14826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ru-RU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Министерство</a:t>
            </a:r>
            <a:r>
              <a:rPr lang="ru-RU" sz="1000" baseline="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экономики и территориального развития Свердловской области</a:t>
            </a:r>
          </a:p>
          <a:p>
            <a:r>
              <a:rPr lang="en-GB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ru-RU" sz="1000" noProof="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20 год</a:t>
            </a:r>
            <a:endParaRPr lang="en-GB" sz="1000" noProof="0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7076" y="1111952"/>
            <a:ext cx="9559252" cy="8895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 smtClean="0"/>
              <a:t>Click to edit</a:t>
            </a:r>
            <a:br>
              <a:rPr lang="en-GB" noProof="0" dirty="0" smtClean="0"/>
            </a:br>
            <a:r>
              <a:rPr lang="en-GB" noProof="0" dirty="0" smtClean="0"/>
              <a:t>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7075" y="2149772"/>
            <a:ext cx="9559252" cy="429954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 dirty="0" smtClean="0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4094" y="7042354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EBD7F86-1881-4698-8703-FB80B080099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0" name="Date Placeholder 3"/>
          <p:cNvSpPr>
            <a:spLocks noGrp="1"/>
          </p:cNvSpPr>
          <p:nvPr>
            <p:ph type="dt" sz="half" idx="2"/>
          </p:nvPr>
        </p:nvSpPr>
        <p:spPr>
          <a:xfrm>
            <a:off x="8344094" y="6894093"/>
            <a:ext cx="1782233" cy="14826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January 2012</a:t>
            </a:r>
            <a:endParaRPr lang="en-GB"/>
          </a:p>
        </p:txBody>
      </p:sp>
      <p:sp>
        <p:nvSpPr>
          <p:cNvPr id="5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3390" y="6894096"/>
            <a:ext cx="6145957" cy="148259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0" r:id="rId2"/>
  </p:sldLayoutIdLst>
  <p:hf hdr="0"/>
  <p:txStyles>
    <p:titleStyle>
      <a:lvl1pPr algn="l" defTabSz="1018705" rtl="0" eaLnBrk="1" latinLnBrk="0" hangingPunct="1">
        <a:lnSpc>
          <a:spcPct val="100000"/>
        </a:lnSpc>
        <a:spcBef>
          <a:spcPct val="0"/>
        </a:spcBef>
        <a:buNone/>
        <a:defRPr sz="20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28574" algn="l" defTabSz="1018705" rtl="0" eaLnBrk="1" fontAlgn="auto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SzTx/>
        <a:buFontTx/>
        <a:buNone/>
        <a:tabLst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28574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•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457146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-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68572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◦"/>
        <a:defRPr sz="11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914294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Font typeface="Georgia" pitchFamily="18" charset="0"/>
        <a:buChar char="›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28574" marR="0" indent="-228574" algn="l" defTabSz="1018705" rtl="0" eaLnBrk="1" fontAlgn="auto" latinLnBrk="0" hangingPunct="1">
        <a:lnSpc>
          <a:spcPct val="100000"/>
        </a:lnSpc>
        <a:spcBef>
          <a:spcPts val="0"/>
        </a:spcBef>
        <a:spcAft>
          <a:spcPts val="599"/>
        </a:spcAft>
        <a:buClr>
          <a:schemeClr val="tx1"/>
        </a:buClr>
        <a:buSzPct val="100000"/>
        <a:buFont typeface="+mj-lt"/>
        <a:buAutoNum type="arabicPeriod"/>
        <a:tabLst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457146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SzPct val="100000"/>
        <a:buFont typeface="+mj-lt"/>
        <a:buAutoNum type="alphaLcPeriod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68572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SzPct val="100000"/>
        <a:buFont typeface="+mj-lt"/>
        <a:buAutoNum type="romanLcPeriod"/>
        <a:defRPr sz="11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28574" algn="l" defTabSz="1018705" rtl="0" eaLnBrk="1" latinLnBrk="0" hangingPunct="1">
        <a:lnSpc>
          <a:spcPct val="100000"/>
        </a:lnSpc>
        <a:spcBef>
          <a:spcPts val="0"/>
        </a:spcBef>
        <a:spcAft>
          <a:spcPts val="599"/>
        </a:spcAft>
        <a:buFont typeface="Arial" pitchFamily="34" charset="0"/>
        <a:buNone/>
        <a:defRPr sz="11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52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05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058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411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764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116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469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4821" algn="l" defTabSz="101870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notesSlide" Target="../notesSlides/notesSlide5.xml"/><Relationship Id="rId18" Type="http://schemas.openxmlformats.org/officeDocument/2006/relationships/image" Target="../media/image9.png"/><Relationship Id="rId3" Type="http://schemas.openxmlformats.org/officeDocument/2006/relationships/tags" Target="../tags/tag3.xml"/><Relationship Id="rId21" Type="http://schemas.openxmlformats.org/officeDocument/2006/relationships/image" Target="../media/image12.png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1.xml"/><Relationship Id="rId17" Type="http://schemas.openxmlformats.org/officeDocument/2006/relationships/image" Target="../media/image64.svg"/><Relationship Id="rId2" Type="http://schemas.openxmlformats.org/officeDocument/2006/relationships/tags" Target="../tags/tag2.xml"/><Relationship Id="rId20" Type="http://schemas.openxmlformats.org/officeDocument/2006/relationships/image" Target="../media/image1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8.png"/><Relationship Id="rId10" Type="http://schemas.openxmlformats.org/officeDocument/2006/relationships/tags" Target="../tags/tag10.xml"/><Relationship Id="rId19" Type="http://schemas.openxmlformats.org/officeDocument/2006/relationships/image" Target="../media/image10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image" Target="../media/image7.png"/><Relationship Id="rId22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0" i="0" dirty="0" smtClean="0"/>
              <a:t>Руководство </a:t>
            </a:r>
            <a:endParaRPr lang="en-GB" b="0" i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BD7F86-1881-4698-8703-FB80B0800997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black">
          <a:xfrm>
            <a:off x="564875" y="185806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0" i="0" dirty="0"/>
              <a:t>по внедрению механизмов </a:t>
            </a:r>
            <a:endParaRPr lang="en-GB" b="0" i="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black">
          <a:xfrm>
            <a:off x="564875" y="245591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i="0" dirty="0"/>
              <a:t>ИНИЦИАТИВНОГО БЮДЖЕТИРОВАНИЯ</a:t>
            </a:r>
            <a:endParaRPr lang="en-GB" i="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black">
          <a:xfrm>
            <a:off x="564875" y="3053761"/>
            <a:ext cx="9559252" cy="4447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i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0" i="0" dirty="0"/>
              <a:t>на территории Свердловской области</a:t>
            </a:r>
            <a:endParaRPr lang="en-GB" b="0" i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ТИПОЛОГИЯ ПРОЕКТОВ</a:t>
            </a:r>
            <a:br>
              <a:rPr lang="ru-RU" dirty="0" smtClean="0"/>
            </a:br>
            <a:r>
              <a:rPr lang="ru-RU" b="0" dirty="0" smtClean="0"/>
              <a:t>ИНИЦИАТИВНОГО </a:t>
            </a:r>
            <a:br>
              <a:rPr lang="ru-RU" b="0" dirty="0" smtClean="0"/>
            </a:br>
            <a:r>
              <a:rPr lang="ru-RU" b="0" dirty="0" smtClean="0"/>
              <a:t>БЮДЖЕТИРОВАНИЯ</a:t>
            </a:r>
            <a:endParaRPr lang="en-GB" b="0" i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BD7F86-1881-4698-8703-FB80B0800997}" type="slidenum">
              <a:rPr lang="en-GB" smtClean="0"/>
              <a:pPr/>
              <a:t>2</a:t>
            </a:fld>
            <a:endParaRPr lang="en-GB"/>
          </a:p>
        </p:txBody>
      </p:sp>
      <p:grpSp>
        <p:nvGrpSpPr>
          <p:cNvPr id="227" name="Group 226"/>
          <p:cNvGrpSpPr/>
          <p:nvPr/>
        </p:nvGrpSpPr>
        <p:grpSpPr>
          <a:xfrm flipH="1">
            <a:off x="525512" y="485644"/>
            <a:ext cx="9684079" cy="4773364"/>
            <a:chOff x="757192" y="2221410"/>
            <a:chExt cx="7873235" cy="3781558"/>
          </a:xfrm>
        </p:grpSpPr>
        <p:sp>
          <p:nvSpPr>
            <p:cNvPr id="225" name="Freeform 186"/>
            <p:cNvSpPr>
              <a:spLocks/>
            </p:cNvSpPr>
            <p:nvPr/>
          </p:nvSpPr>
          <p:spPr bwMode="auto">
            <a:xfrm rot="10800000">
              <a:off x="5871610" y="2986209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157E9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4502784" y="2985852"/>
              <a:ext cx="1708286" cy="1458714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8"/>
                </a:cxn>
                <a:cxn ang="0">
                  <a:pos x="545" y="628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8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8"/>
                  </a:lnTo>
                  <a:lnTo>
                    <a:pt x="545" y="628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157E9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3171104" y="2221410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1" y="0"/>
                </a:cxn>
                <a:cxn ang="0">
                  <a:pos x="0" y="315"/>
                </a:cxn>
                <a:cxn ang="0">
                  <a:pos x="181" y="628"/>
                </a:cxn>
                <a:cxn ang="0">
                  <a:pos x="545" y="628"/>
                </a:cxn>
                <a:cxn ang="0">
                  <a:pos x="726" y="315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6" h="628">
                  <a:moveTo>
                    <a:pt x="545" y="0"/>
                  </a:moveTo>
                  <a:lnTo>
                    <a:pt x="181" y="0"/>
                  </a:lnTo>
                  <a:lnTo>
                    <a:pt x="0" y="315"/>
                  </a:lnTo>
                  <a:lnTo>
                    <a:pt x="181" y="628"/>
                  </a:lnTo>
                  <a:lnTo>
                    <a:pt x="545" y="628"/>
                  </a:lnTo>
                  <a:lnTo>
                    <a:pt x="726" y="315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7AB9C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161828" y="3728086"/>
              <a:ext cx="1710000" cy="1458000"/>
            </a:xfrm>
            <a:custGeom>
              <a:avLst/>
              <a:gdLst/>
              <a:ahLst/>
              <a:cxnLst>
                <a:cxn ang="0">
                  <a:pos x="545" y="0"/>
                </a:cxn>
                <a:cxn ang="0">
                  <a:pos x="182" y="0"/>
                </a:cxn>
                <a:cxn ang="0">
                  <a:pos x="0" y="313"/>
                </a:cxn>
                <a:cxn ang="0">
                  <a:pos x="182" y="627"/>
                </a:cxn>
                <a:cxn ang="0">
                  <a:pos x="545" y="627"/>
                </a:cxn>
                <a:cxn ang="0">
                  <a:pos x="727" y="313"/>
                </a:cxn>
                <a:cxn ang="0">
                  <a:pos x="545" y="0"/>
                </a:cxn>
                <a:cxn ang="0">
                  <a:pos x="545" y="0"/>
                </a:cxn>
              </a:cxnLst>
              <a:rect l="0" t="0" r="r" b="b"/>
              <a:pathLst>
                <a:path w="727" h="627">
                  <a:moveTo>
                    <a:pt x="545" y="0"/>
                  </a:moveTo>
                  <a:lnTo>
                    <a:pt x="182" y="0"/>
                  </a:lnTo>
                  <a:lnTo>
                    <a:pt x="0" y="313"/>
                  </a:lnTo>
                  <a:lnTo>
                    <a:pt x="182" y="627"/>
                  </a:lnTo>
                  <a:lnTo>
                    <a:pt x="545" y="627"/>
                  </a:lnTo>
                  <a:lnTo>
                    <a:pt x="727" y="313"/>
                  </a:lnTo>
                  <a:lnTo>
                    <a:pt x="545" y="0"/>
                  </a:lnTo>
                  <a:lnTo>
                    <a:pt x="545" y="0"/>
                  </a:lnTo>
                  <a:close/>
                </a:path>
              </a:pathLst>
            </a:custGeom>
            <a:solidFill>
              <a:srgbClr val="BBDAE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58" name="Freeform 186"/>
            <p:cNvSpPr>
              <a:spLocks/>
            </p:cNvSpPr>
            <p:nvPr/>
          </p:nvSpPr>
          <p:spPr bwMode="auto">
            <a:xfrm>
              <a:off x="759347" y="2221410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7AB9C4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Text Box 17"/>
            <p:cNvSpPr txBox="1">
              <a:spLocks noChangeArrowheads="1"/>
            </p:cNvSpPr>
            <p:nvPr/>
          </p:nvSpPr>
          <p:spPr bwMode="blackWhite">
            <a:xfrm>
              <a:off x="4483758" y="2772519"/>
              <a:ext cx="1728466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blackWhite">
            <a:xfrm>
              <a:off x="3144625" y="2706755"/>
              <a:ext cx="1718562" cy="5364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ru-RU" sz="1100" b="1" dirty="0">
                  <a:latin typeface="+mj-lt"/>
                </a:rPr>
                <a:t>Благоустройство территории муниципального образования</a:t>
              </a:r>
              <a:endParaRPr lang="en-GB" sz="1100" b="1" dirty="0">
                <a:latin typeface="+mj-lt"/>
              </a:endParaRPr>
            </a:p>
          </p:txBody>
        </p:sp>
        <p:sp>
          <p:nvSpPr>
            <p:cNvPr id="41" name="Text Box 19"/>
            <p:cNvSpPr txBox="1">
              <a:spLocks noChangeArrowheads="1"/>
            </p:cNvSpPr>
            <p:nvPr/>
          </p:nvSpPr>
          <p:spPr bwMode="blackWhite">
            <a:xfrm>
              <a:off x="5871610" y="5095437"/>
              <a:ext cx="1707338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blackWhite">
            <a:xfrm>
              <a:off x="4482604" y="5868863"/>
              <a:ext cx="1728466" cy="13410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en-GB" sz="1100" b="1" dirty="0">
                  <a:solidFill>
                    <a:schemeClr val="bg1"/>
                  </a:solidFill>
                  <a:latin typeface="+mj-lt"/>
                </a:rPr>
                <a:t>Section title</a:t>
              </a:r>
            </a:p>
          </p:txBody>
        </p:sp>
        <p:sp>
          <p:nvSpPr>
            <p:cNvPr id="43" name="Text Box 21"/>
            <p:cNvSpPr txBox="1">
              <a:spLocks noChangeArrowheads="1"/>
            </p:cNvSpPr>
            <p:nvPr/>
          </p:nvSpPr>
          <p:spPr bwMode="blackWhite">
            <a:xfrm>
              <a:off x="3173138" y="4293447"/>
              <a:ext cx="1705932" cy="2682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/>
              <a:r>
                <a:rPr lang="ru-RU" sz="1100" b="1" dirty="0">
                  <a:latin typeface="+mj-lt"/>
                </a:rPr>
                <a:t>Дополнительное образование детей</a:t>
              </a:r>
              <a:endParaRPr lang="en-GB" sz="1100" b="1" dirty="0">
                <a:latin typeface="+mj-lt"/>
              </a:endParaRPr>
            </a:p>
          </p:txBody>
        </p:sp>
        <p:sp>
          <p:nvSpPr>
            <p:cNvPr id="44" name="Rectangle 6"/>
            <p:cNvSpPr>
              <a:spLocks noChangeArrowheads="1"/>
            </p:cNvSpPr>
            <p:nvPr/>
          </p:nvSpPr>
          <p:spPr bwMode="blackWhite">
            <a:xfrm>
              <a:off x="864480" y="2306737"/>
              <a:ext cx="2088230" cy="3557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обустройство общественных пространств (за исключением установки памятников, мемориалов, памятных досок), детских площадок, мест для занятия физической культурой и спортом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освещение улиц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озеленение</a:t>
              </a:r>
            </a:p>
            <a:p>
              <a:r>
                <a:rPr lang="en-GB" sz="1100" dirty="0">
                  <a:solidFill>
                    <a:srgbClr val="000000"/>
                  </a:solidFill>
                  <a:latin typeface="+mj-lt"/>
                </a:rPr>
                <a:t>  </a:t>
              </a:r>
            </a:p>
          </p:txBody>
        </p:sp>
        <p:sp>
          <p:nvSpPr>
            <p:cNvPr id="46" name="Rectangle 6"/>
            <p:cNvSpPr>
              <a:spLocks noChangeArrowheads="1"/>
            </p:cNvSpPr>
            <p:nvPr/>
          </p:nvSpPr>
          <p:spPr bwMode="blackWhite">
            <a:xfrm>
              <a:off x="825238" y="3831277"/>
              <a:ext cx="2002168" cy="58857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r>
                <a:rPr lang="ru-RU" sz="1100" dirty="0"/>
                <a:t>(для муниципальных организаций дополнительного образования)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оснащение оборудованием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ru-RU" sz="1100" dirty="0"/>
                <a:t>приобретение программных средств</a:t>
              </a:r>
            </a:p>
            <a:p>
              <a:endParaRPr lang="en-GB" sz="11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53" name="Rectangle 6"/>
            <p:cNvSpPr>
              <a:spLocks noChangeArrowheads="1"/>
            </p:cNvSpPr>
            <p:nvPr/>
          </p:nvSpPr>
          <p:spPr bwMode="blackWhite">
            <a:xfrm>
              <a:off x="6142433" y="3023115"/>
              <a:ext cx="2408954" cy="7049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 lIns="0" tIns="0" rIns="0" bIns="0">
              <a:noAutofit/>
            </a:bodyPr>
            <a:lstStyle/>
            <a:p>
              <a:r>
                <a:rPr lang="ru-RU" sz="1100" dirty="0"/>
                <a:t>в муниципальных учреждениях культуры, направленных на создание виртуальных экспозиций и условий свободного (бесплатного) доступа населения к таким экспозициям, а также обеспечение </a:t>
              </a:r>
            </a:p>
            <a:p>
              <a:r>
                <a:rPr lang="ru-RU" sz="1100" dirty="0"/>
                <a:t>доступа к государственным и муниципальным ресурсам, включая оборудование мест доступа</a:t>
              </a:r>
            </a:p>
          </p:txBody>
        </p:sp>
        <p:sp>
          <p:nvSpPr>
            <p:cNvPr id="222" name="Freeform 186"/>
            <p:cNvSpPr>
              <a:spLocks/>
            </p:cNvSpPr>
            <p:nvPr/>
          </p:nvSpPr>
          <p:spPr bwMode="auto">
            <a:xfrm>
              <a:off x="757192" y="3733724"/>
              <a:ext cx="2758817" cy="1458000"/>
            </a:xfrm>
            <a:custGeom>
              <a:avLst/>
              <a:gdLst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7730 w 10000"/>
                <a:gd name="connsiteY4" fmla="*/ 500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03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29 w 10000"/>
                <a:gd name="connsiteY4" fmla="*/ 5047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363 w 10000"/>
                <a:gd name="connsiteY4" fmla="*/ 515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9 w 10000"/>
                <a:gd name="connsiteY4" fmla="*/ 5093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291 w 10000"/>
                <a:gd name="connsiteY4" fmla="*/ 491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7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575 w 10000"/>
                <a:gd name="connsiteY4" fmla="*/ 497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80 w 10000"/>
                <a:gd name="connsiteY4" fmla="*/ 486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48 w 10000"/>
                <a:gd name="connsiteY4" fmla="*/ 5159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  <a:gd name="connsiteX0" fmla="*/ 0 w 10000"/>
                <a:gd name="connsiteY0" fmla="*/ 0 h 10000"/>
                <a:gd name="connsiteX1" fmla="*/ 0 w 10000"/>
                <a:gd name="connsiteY1" fmla="*/ 10000 h 10000"/>
                <a:gd name="connsiteX2" fmla="*/ 10000 w 10000"/>
                <a:gd name="connsiteY2" fmla="*/ 10000 h 10000"/>
                <a:gd name="connsiteX3" fmla="*/ 10000 w 10000"/>
                <a:gd name="connsiteY3" fmla="*/ 10000 h 10000"/>
                <a:gd name="connsiteX4" fmla="*/ 8416 w 10000"/>
                <a:gd name="connsiteY4" fmla="*/ 4920 h 10000"/>
                <a:gd name="connsiteX5" fmla="*/ 10000 w 10000"/>
                <a:gd name="connsiteY5" fmla="*/ 0 h 10000"/>
                <a:gd name="connsiteX6" fmla="*/ 0 w 10000"/>
                <a:gd name="connsiteY6" fmla="*/ 0 h 10000"/>
                <a:gd name="connsiteX7" fmla="*/ 0 w 10000"/>
                <a:gd name="connsiteY7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00" h="10000">
                  <a:moveTo>
                    <a:pt x="0" y="0"/>
                  </a:moveTo>
                  <a:lnTo>
                    <a:pt x="0" y="10000"/>
                  </a:lnTo>
                  <a:lnTo>
                    <a:pt x="10000" y="10000"/>
                  </a:lnTo>
                  <a:lnTo>
                    <a:pt x="10000" y="10000"/>
                  </a:lnTo>
                  <a:lnTo>
                    <a:pt x="8416" y="4920"/>
                  </a:lnTo>
                  <a:lnTo>
                    <a:pt x="1000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>
              <a:solidFill>
                <a:srgbClr val="BBDAE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latin typeface="+mj-lt"/>
              </a:rPr>
              <a:t>и </a:t>
            </a:r>
            <a:r>
              <a:rPr lang="ru-RU" sz="11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внедрение</a:t>
            </a:r>
            <a:r>
              <a:rPr lang="ru-RU" sz="1100" b="1" dirty="0">
                <a:latin typeface="+mj-lt"/>
              </a:rPr>
              <a:t> информационных технологий </a:t>
            </a:r>
            <a:endParaRPr lang="en-GB" sz="1100" b="1" dirty="0">
              <a:latin typeface="+mj-lt"/>
            </a:endParaRPr>
          </a:p>
        </p:txBody>
      </p:sp>
      <p:sp>
        <p:nvSpPr>
          <p:cNvPr id="75" name="Title 1"/>
          <p:cNvSpPr txBox="1">
            <a:spLocks/>
          </p:cNvSpPr>
          <p:nvPr/>
        </p:nvSpPr>
        <p:spPr>
          <a:xfrm>
            <a:off x="498220" y="4518262"/>
            <a:ext cx="3768360" cy="569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УРОВЕНЬ СОФИНАНСИРОВАНИЯ ПРОЕКТОВ</a:t>
            </a:r>
            <a:br>
              <a:rPr lang="ru-RU" dirty="0"/>
            </a:br>
            <a:r>
              <a:rPr lang="ru-RU" b="0" dirty="0"/>
              <a:t>ИНИЦИАТИВНОГО БЮДЖЕТИРОВАНИЯ</a:t>
            </a:r>
            <a:endParaRPr lang="en-GB" b="0" i="0" dirty="0"/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hape 24"/>
          <p:cNvCxnSpPr/>
          <p:nvPr/>
        </p:nvCxnSpPr>
        <p:spPr>
          <a:xfrm flipV="1">
            <a:off x="417209" y="4388431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9" name="Chart 34"/>
          <p:cNvGraphicFramePr/>
          <p:nvPr>
            <p:extLst>
              <p:ext uri="{D42A27DB-BD31-4B8C-83A1-F6EECF244321}">
                <p14:modId xmlns:p14="http://schemas.microsoft.com/office/powerpoint/2010/main" val="58281342"/>
              </p:ext>
            </p:extLst>
          </p:nvPr>
        </p:nvGraphicFramePr>
        <p:xfrm>
          <a:off x="3642548" y="4384861"/>
          <a:ext cx="3316344" cy="2958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0" name="Rectangle 9"/>
          <p:cNvSpPr>
            <a:spLocks noChangeArrowheads="1"/>
          </p:cNvSpPr>
          <p:nvPr/>
        </p:nvSpPr>
        <p:spPr bwMode="auto">
          <a:xfrm>
            <a:off x="6633593" y="4541287"/>
            <a:ext cx="180000" cy="18000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1" name="Rectangle 10"/>
          <p:cNvSpPr>
            <a:spLocks noChangeArrowheads="1"/>
          </p:cNvSpPr>
          <p:nvPr/>
        </p:nvSpPr>
        <p:spPr bwMode="auto">
          <a:xfrm>
            <a:off x="6959178" y="4532664"/>
            <a:ext cx="332081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Областной бюджет </a:t>
            </a:r>
            <a:r>
              <a:rPr lang="ru-RU" sz="1400" dirty="0">
                <a:latin typeface="Georgia" pitchFamily="18" charset="0"/>
              </a:rPr>
              <a:t>до 50%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но не более 2 млн. рублей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2" name="Rectangle 11"/>
          <p:cNvSpPr>
            <a:spLocks noChangeArrowheads="1"/>
          </p:cNvSpPr>
          <p:nvPr/>
        </p:nvSpPr>
        <p:spPr bwMode="auto">
          <a:xfrm>
            <a:off x="6633593" y="5123406"/>
            <a:ext cx="180000" cy="180000"/>
          </a:xfrm>
          <a:prstGeom prst="rect">
            <a:avLst/>
          </a:prstGeom>
          <a:solidFill>
            <a:srgbClr val="2A73B5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3" name="Rectangle 12"/>
          <p:cNvSpPr>
            <a:spLocks noChangeArrowheads="1"/>
          </p:cNvSpPr>
          <p:nvPr/>
        </p:nvSpPr>
        <p:spPr bwMode="auto">
          <a:xfrm>
            <a:off x="6958894" y="5128840"/>
            <a:ext cx="292868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Местный бюджет </a:t>
            </a:r>
            <a:r>
              <a:rPr lang="ru-RU" sz="1400" dirty="0">
                <a:latin typeface="Georgia" pitchFamily="18" charset="0"/>
              </a:rPr>
              <a:t>от 5 % до 85 %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4" name="Rectangle 13"/>
          <p:cNvSpPr>
            <a:spLocks noChangeArrowheads="1"/>
          </p:cNvSpPr>
          <p:nvPr/>
        </p:nvSpPr>
        <p:spPr bwMode="auto">
          <a:xfrm>
            <a:off x="6633593" y="5641740"/>
            <a:ext cx="180000" cy="180000"/>
          </a:xfrm>
          <a:prstGeom prst="rect">
            <a:avLst/>
          </a:prstGeom>
          <a:solidFill>
            <a:srgbClr val="419FA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6" name="Rectangle 13"/>
          <p:cNvSpPr>
            <a:spLocks noChangeArrowheads="1"/>
          </p:cNvSpPr>
          <p:nvPr/>
        </p:nvSpPr>
        <p:spPr bwMode="auto">
          <a:xfrm>
            <a:off x="6633593" y="6312786"/>
            <a:ext cx="180000" cy="180000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Georgia" pitchFamily="18" charset="0"/>
            </a:endParaRPr>
          </a:p>
        </p:txBody>
      </p:sp>
      <p:sp>
        <p:nvSpPr>
          <p:cNvPr id="98" name="Rectangle 12"/>
          <p:cNvSpPr>
            <a:spLocks noChangeArrowheads="1"/>
          </p:cNvSpPr>
          <p:nvPr/>
        </p:nvSpPr>
        <p:spPr bwMode="auto">
          <a:xfrm>
            <a:off x="6965068" y="5611875"/>
            <a:ext cx="37345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Организации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(юридические лица и предприниматели)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от 10 % до 65 %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99" name="Rectangle 12"/>
          <p:cNvSpPr>
            <a:spLocks noChangeArrowheads="1"/>
          </p:cNvSpPr>
          <p:nvPr/>
        </p:nvSpPr>
        <p:spPr bwMode="auto">
          <a:xfrm>
            <a:off x="6965069" y="6290997"/>
            <a:ext cx="33149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>
                <a:latin typeface="Georgia" pitchFamily="18" charset="0"/>
              </a:rPr>
              <a:t>Население</a:t>
            </a:r>
            <a:r>
              <a:rPr lang="ru-RU" sz="1400" dirty="0">
                <a:latin typeface="Georgia" pitchFamily="18" charset="0"/>
              </a:rPr>
              <a:t> от 5 % до 60%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для жителей 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latin typeface="Georgia" pitchFamily="18" charset="0"/>
              </a:rPr>
              <a:t>сельских населенных пунктов от 1 %</a:t>
            </a:r>
            <a:endParaRPr lang="en-US" sz="1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33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ЭТАП 1</a:t>
            </a:r>
            <a:br>
              <a:rPr lang="ru-RU" dirty="0" smtClean="0"/>
            </a:br>
            <a:r>
              <a:rPr lang="ru-RU" b="0" dirty="0" smtClean="0"/>
              <a:t>ДЛЯ МУНИЦИПАЛЬНЫХ ОБРАЗОВАНИЙ</a:t>
            </a:r>
            <a:endParaRPr lang="en-GB" b="0" i="0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и внедрение информационных технологий </a:t>
            </a:r>
            <a:endParaRPr lang="en-GB" sz="11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eform 3"/>
          <p:cNvSpPr>
            <a:spLocks noChangeAspect="1"/>
          </p:cNvSpPr>
          <p:nvPr/>
        </p:nvSpPr>
        <p:spPr bwMode="gray">
          <a:xfrm>
            <a:off x="365083" y="4773190"/>
            <a:ext cx="2139434" cy="732941"/>
          </a:xfrm>
          <a:custGeom>
            <a:avLst/>
            <a:gdLst>
              <a:gd name="T0" fmla="*/ 0 w 1161"/>
              <a:gd name="T1" fmla="*/ 3869349 h 444"/>
              <a:gd name="T2" fmla="*/ 2018495812 w 1161"/>
              <a:gd name="T3" fmla="*/ 0 h 444"/>
              <a:gd name="T4" fmla="*/ 2147483647 w 1161"/>
              <a:gd name="T5" fmla="*/ 858903673 h 444"/>
              <a:gd name="T6" fmla="*/ 2270787 w 1161"/>
              <a:gd name="T7" fmla="*/ 856969000 h 444"/>
              <a:gd name="T8" fmla="*/ 0 w 1161"/>
              <a:gd name="T9" fmla="*/ 3869349 h 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61"/>
              <a:gd name="T16" fmla="*/ 0 h 444"/>
              <a:gd name="T17" fmla="*/ 1161 w 1161"/>
              <a:gd name="T18" fmla="*/ 444 h 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61" h="444">
                <a:moveTo>
                  <a:pt x="0" y="2"/>
                </a:moveTo>
                <a:lnTo>
                  <a:pt x="889" y="0"/>
                </a:lnTo>
                <a:lnTo>
                  <a:pt x="1161" y="444"/>
                </a:lnTo>
                <a:lnTo>
                  <a:pt x="1" y="443"/>
                </a:lnTo>
                <a:lnTo>
                  <a:pt x="0" y="2"/>
                </a:lnTo>
                <a:close/>
              </a:path>
            </a:pathLst>
          </a:custGeom>
          <a:gradFill rotWithShape="1">
            <a:gsLst>
              <a:gs pos="0">
                <a:srgbClr val="007C9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33" name="Freeform 4"/>
          <p:cNvSpPr>
            <a:spLocks noChangeAspect="1"/>
          </p:cNvSpPr>
          <p:nvPr/>
        </p:nvSpPr>
        <p:spPr bwMode="gray">
          <a:xfrm>
            <a:off x="368258" y="4321224"/>
            <a:ext cx="2333382" cy="451967"/>
          </a:xfrm>
          <a:custGeom>
            <a:avLst/>
            <a:gdLst>
              <a:gd name="T0" fmla="*/ 0 w 1322"/>
              <a:gd name="T1" fmla="*/ 364223350 h 429"/>
              <a:gd name="T2" fmla="*/ 2018132864 w 1322"/>
              <a:gd name="T3" fmla="*/ 364223350 h 429"/>
              <a:gd name="T4" fmla="*/ 2147483647 w 1322"/>
              <a:gd name="T5" fmla="*/ 155368076 h 429"/>
              <a:gd name="T6" fmla="*/ 2147483647 w 1322"/>
              <a:gd name="T7" fmla="*/ 0 h 429"/>
              <a:gd name="T8" fmla="*/ 1283440789 w 1322"/>
              <a:gd name="T9" fmla="*/ 0 h 429"/>
              <a:gd name="T10" fmla="*/ 0 w 1322"/>
              <a:gd name="T11" fmla="*/ 364223350 h 42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2"/>
              <a:gd name="T19" fmla="*/ 0 h 429"/>
              <a:gd name="T20" fmla="*/ 1322 w 1322"/>
              <a:gd name="T21" fmla="*/ 429 h 42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7C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4" name="AutoShape 5"/>
          <p:cNvSpPr>
            <a:spLocks noChangeAspect="1" noChangeArrowheads="1"/>
          </p:cNvSpPr>
          <p:nvPr/>
        </p:nvSpPr>
        <p:spPr bwMode="gray">
          <a:xfrm>
            <a:off x="366671" y="3183034"/>
            <a:ext cx="2161227" cy="1571625"/>
          </a:xfrm>
          <a:prstGeom prst="homePlate">
            <a:avLst>
              <a:gd name="adj" fmla="val 32857"/>
            </a:avLst>
          </a:prstGeom>
          <a:gradFill rotWithShape="1">
            <a:gsLst>
              <a:gs pos="0">
                <a:srgbClr val="409DAD"/>
              </a:gs>
              <a:gs pos="100000">
                <a:srgbClr val="007C9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80BEC9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35" name="Text Box 6"/>
          <p:cNvSpPr txBox="1">
            <a:spLocks noChangeAspect="1" noChangeArrowheads="1"/>
          </p:cNvSpPr>
          <p:nvPr/>
        </p:nvSpPr>
        <p:spPr bwMode="gray">
          <a:xfrm>
            <a:off x="454026" y="3621705"/>
            <a:ext cx="1695450" cy="68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Принятие нормативно-правовых актов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36" name="AutoShape 8"/>
          <p:cNvSpPr>
            <a:spLocks noChangeAspect="1" noChangeArrowheads="1"/>
          </p:cNvSpPr>
          <p:nvPr/>
        </p:nvSpPr>
        <p:spPr bwMode="gray">
          <a:xfrm flipV="1">
            <a:off x="2280444" y="4763227"/>
            <a:ext cx="2090588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37" name="Freeform 9"/>
          <p:cNvSpPr>
            <a:spLocks noChangeAspect="1"/>
          </p:cNvSpPr>
          <p:nvPr/>
        </p:nvSpPr>
        <p:spPr bwMode="gray">
          <a:xfrm>
            <a:off x="2272357" y="4365863"/>
            <a:ext cx="238348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0" name="AutoShape 10"/>
          <p:cNvSpPr>
            <a:spLocks noChangeAspect="1" noChangeArrowheads="1"/>
          </p:cNvSpPr>
          <p:nvPr/>
        </p:nvSpPr>
        <p:spPr bwMode="gray">
          <a:xfrm>
            <a:off x="2281080" y="3183034"/>
            <a:ext cx="2190623" cy="1590157"/>
          </a:xfrm>
          <a:prstGeom prst="chevron">
            <a:avLst>
              <a:gd name="adj" fmla="val 32801"/>
            </a:avLst>
          </a:prstGeom>
          <a:gradFill rotWithShape="1">
            <a:gsLst>
              <a:gs pos="0">
                <a:srgbClr val="80BEC9"/>
              </a:gs>
              <a:gs pos="100000">
                <a:srgbClr val="409DAD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45" name="Text Box 11"/>
          <p:cNvSpPr txBox="1">
            <a:spLocks noChangeAspect="1" noChangeArrowheads="1"/>
          </p:cNvSpPr>
          <p:nvPr/>
        </p:nvSpPr>
        <p:spPr bwMode="gray">
          <a:xfrm>
            <a:off x="2704383" y="3528174"/>
            <a:ext cx="1567567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информационно-разъяснительной работы среди населения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47" name="AutoShape 13"/>
          <p:cNvSpPr>
            <a:spLocks noChangeAspect="1" noChangeArrowheads="1"/>
          </p:cNvSpPr>
          <p:nvPr/>
        </p:nvSpPr>
        <p:spPr bwMode="gray">
          <a:xfrm flipV="1">
            <a:off x="4318644" y="4764173"/>
            <a:ext cx="2086133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48" name="Freeform 14"/>
          <p:cNvSpPr>
            <a:spLocks noChangeAspect="1"/>
          </p:cNvSpPr>
          <p:nvPr/>
        </p:nvSpPr>
        <p:spPr bwMode="gray">
          <a:xfrm>
            <a:off x="4313835" y="4365405"/>
            <a:ext cx="259107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9" name="AutoShape 15"/>
          <p:cNvSpPr>
            <a:spLocks noChangeAspect="1" noChangeArrowheads="1"/>
          </p:cNvSpPr>
          <p:nvPr/>
        </p:nvSpPr>
        <p:spPr bwMode="gray">
          <a:xfrm>
            <a:off x="4314825" y="3182087"/>
            <a:ext cx="2237345" cy="1625523"/>
          </a:xfrm>
          <a:prstGeom prst="chevron">
            <a:avLst>
              <a:gd name="adj" fmla="val 32772"/>
            </a:avLst>
          </a:prstGeom>
          <a:solidFill>
            <a:srgbClr val="BBDAE1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0" name="Text Box 16"/>
          <p:cNvSpPr txBox="1">
            <a:spLocks noChangeAspect="1" noChangeArrowheads="1"/>
          </p:cNvSpPr>
          <p:nvPr/>
        </p:nvSpPr>
        <p:spPr bwMode="gray">
          <a:xfrm>
            <a:off x="4803372" y="3400250"/>
            <a:ext cx="1381125" cy="119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помощь в организации собраний жителей и участие в них, иная помощь 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51" name="Freeform 18"/>
          <p:cNvSpPr>
            <a:spLocks noChangeAspect="1"/>
          </p:cNvSpPr>
          <p:nvPr/>
        </p:nvSpPr>
        <p:spPr bwMode="gray">
          <a:xfrm>
            <a:off x="6289410" y="4390646"/>
            <a:ext cx="2603203" cy="396875"/>
          </a:xfrm>
          <a:custGeom>
            <a:avLst/>
            <a:gdLst>
              <a:gd name="T0" fmla="*/ 0 w 1322"/>
              <a:gd name="T1" fmla="*/ 367155642 h 429"/>
              <a:gd name="T2" fmla="*/ 2021353757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5489379 w 1322"/>
              <a:gd name="T9" fmla="*/ 0 h 429"/>
              <a:gd name="T10" fmla="*/ 1526235149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2" name="AutoShape 19"/>
          <p:cNvSpPr>
            <a:spLocks noChangeAspect="1" noChangeArrowheads="1"/>
          </p:cNvSpPr>
          <p:nvPr/>
        </p:nvSpPr>
        <p:spPr bwMode="gray">
          <a:xfrm flipV="1">
            <a:off x="6332030" y="4814655"/>
            <a:ext cx="2111014" cy="620713"/>
          </a:xfrm>
          <a:prstGeom prst="parallelogram">
            <a:avLst>
              <a:gd name="adj" fmla="val 6649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4" name="AutoShape 20"/>
          <p:cNvSpPr>
            <a:spLocks noChangeAspect="1" noChangeArrowheads="1"/>
          </p:cNvSpPr>
          <p:nvPr/>
        </p:nvSpPr>
        <p:spPr bwMode="gray">
          <a:xfrm>
            <a:off x="6332030" y="3183034"/>
            <a:ext cx="2256614" cy="1639523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rgbClr val="E5F2F4"/>
              </a:gs>
              <a:gs pos="100000">
                <a:srgbClr val="BFDEE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5" name="Freeform 23"/>
          <p:cNvSpPr>
            <a:spLocks noChangeAspect="1"/>
          </p:cNvSpPr>
          <p:nvPr/>
        </p:nvSpPr>
        <p:spPr bwMode="gray">
          <a:xfrm>
            <a:off x="8369877" y="4417780"/>
            <a:ext cx="2483734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6" name="AutoShape 24"/>
          <p:cNvSpPr>
            <a:spLocks noChangeAspect="1" noChangeArrowheads="1"/>
          </p:cNvSpPr>
          <p:nvPr/>
        </p:nvSpPr>
        <p:spPr bwMode="gray">
          <a:xfrm flipV="1">
            <a:off x="8365775" y="4828379"/>
            <a:ext cx="2183867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8" name="AutoShape 25"/>
          <p:cNvSpPr>
            <a:spLocks noChangeAspect="1" noChangeArrowheads="1"/>
          </p:cNvSpPr>
          <p:nvPr/>
        </p:nvSpPr>
        <p:spPr bwMode="gray">
          <a:xfrm>
            <a:off x="8365775" y="3182087"/>
            <a:ext cx="2276809" cy="1654195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chemeClr val="bg1"/>
              </a:gs>
              <a:gs pos="100000">
                <a:srgbClr val="E5F2F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E5F2F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9" name="Text Box 26"/>
          <p:cNvSpPr txBox="1">
            <a:spLocks noChangeAspect="1" noChangeArrowheads="1"/>
          </p:cNvSpPr>
          <p:nvPr/>
        </p:nvSpPr>
        <p:spPr bwMode="gray">
          <a:xfrm>
            <a:off x="8773584" y="3464056"/>
            <a:ext cx="1752600" cy="102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подготовка и направление пакета документов на региональный конкурс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gray">
          <a:xfrm flipV="1">
            <a:off x="2307065" y="1302917"/>
            <a:ext cx="0" cy="165777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1" name="Text Box 29"/>
          <p:cNvSpPr txBox="1">
            <a:spLocks noChangeArrowheads="1"/>
          </p:cNvSpPr>
          <p:nvPr/>
        </p:nvSpPr>
        <p:spPr bwMode="gray">
          <a:xfrm>
            <a:off x="2391479" y="1126918"/>
            <a:ext cx="2603793" cy="856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информировать </a:t>
            </a:r>
            <a:r>
              <a:rPr lang="ru-RU" sz="1100" dirty="0">
                <a:cs typeface="Arial" charset="0"/>
              </a:rPr>
              <a:t>население </a:t>
            </a:r>
            <a:r>
              <a:rPr lang="ru-RU" sz="1100" dirty="0" smtClean="0">
                <a:cs typeface="Arial" charset="0"/>
              </a:rPr>
              <a:t>об инициативном бюджетировании в СМИ (газеты</a:t>
            </a:r>
            <a:r>
              <a:rPr lang="ru-RU" sz="1100" dirty="0">
                <a:cs typeface="Arial" charset="0"/>
              </a:rPr>
              <a:t>, телевидение, сеть Интернет), на общегородских (поселковых, сельских) </a:t>
            </a:r>
            <a:r>
              <a:rPr lang="ru-RU" sz="1100" dirty="0" smtClean="0">
                <a:cs typeface="Arial" charset="0"/>
              </a:rPr>
              <a:t>мероприятиях</a:t>
            </a:r>
            <a:endParaRPr lang="ru-RU" sz="1100" dirty="0">
              <a:cs typeface="Arial" charset="0"/>
            </a:endParaRPr>
          </a:p>
        </p:txBody>
      </p:sp>
      <p:sp>
        <p:nvSpPr>
          <p:cNvPr id="62" name="Text Box 30"/>
          <p:cNvSpPr txBox="1">
            <a:spLocks noChangeArrowheads="1"/>
          </p:cNvSpPr>
          <p:nvPr/>
        </p:nvSpPr>
        <p:spPr bwMode="gray">
          <a:xfrm>
            <a:off x="4050275" y="4889385"/>
            <a:ext cx="2817975" cy="1066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подготовить </a:t>
            </a:r>
            <a:r>
              <a:rPr lang="ru-RU" sz="1100" dirty="0">
                <a:cs typeface="Arial" charset="0"/>
              </a:rPr>
              <a:t>шаблон протокола собрания граждан (инициативной группы)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       жители </a:t>
            </a:r>
            <a:r>
              <a:rPr lang="ru-RU" sz="1100" dirty="0">
                <a:cs typeface="Arial" charset="0"/>
              </a:rPr>
              <a:t>должны решить </a:t>
            </a:r>
            <a:r>
              <a:rPr lang="ru-RU" sz="1100" dirty="0" smtClean="0">
                <a:cs typeface="Arial" charset="0"/>
              </a:rPr>
              <a:t>на собрании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       следующие вопросы: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          - утвердить состав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          инициативной группы;</a:t>
            </a:r>
          </a:p>
        </p:txBody>
      </p:sp>
      <p:sp>
        <p:nvSpPr>
          <p:cNvPr id="63" name="Line 31"/>
          <p:cNvSpPr>
            <a:spLocks noChangeShapeType="1"/>
          </p:cNvSpPr>
          <p:nvPr/>
        </p:nvSpPr>
        <p:spPr bwMode="gray">
          <a:xfrm flipV="1">
            <a:off x="4050556" y="4900009"/>
            <a:ext cx="0" cy="1719865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4" name="Text Box 32"/>
          <p:cNvSpPr txBox="1">
            <a:spLocks noChangeArrowheads="1"/>
          </p:cNvSpPr>
          <p:nvPr/>
        </p:nvSpPr>
        <p:spPr bwMode="gray">
          <a:xfrm>
            <a:off x="6456113" y="1127079"/>
            <a:ext cx="2281261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организовать </a:t>
            </a:r>
            <a:r>
              <a:rPr lang="ru-RU" sz="1100" dirty="0">
                <a:cs typeface="Arial" charset="0"/>
              </a:rPr>
              <a:t>сбор заявок </a:t>
            </a:r>
            <a:r>
              <a:rPr lang="ru-RU" sz="1100" dirty="0" smtClean="0">
                <a:cs typeface="Arial" charset="0"/>
              </a:rPr>
              <a:t/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на </a:t>
            </a:r>
            <a:r>
              <a:rPr lang="ru-RU" sz="1100" dirty="0">
                <a:cs typeface="Arial" charset="0"/>
              </a:rPr>
              <a:t>муниципальный конкурсный отбор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проанализировать </a:t>
            </a:r>
            <a:r>
              <a:rPr lang="ru-RU" sz="1100" dirty="0">
                <a:cs typeface="Arial" charset="0"/>
              </a:rPr>
              <a:t>заявки </a:t>
            </a:r>
            <a:r>
              <a:rPr lang="ru-RU" sz="1100" dirty="0" smtClean="0">
                <a:cs typeface="Arial" charset="0"/>
              </a:rPr>
              <a:t/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по </a:t>
            </a:r>
            <a:r>
              <a:rPr lang="ru-RU" sz="1100" dirty="0">
                <a:cs typeface="Arial" charset="0"/>
              </a:rPr>
              <a:t>критериям отбора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организовать </a:t>
            </a:r>
            <a:r>
              <a:rPr lang="ru-RU" sz="1100" dirty="0">
                <a:cs typeface="Arial" charset="0"/>
              </a:rPr>
              <a:t>заседание конкурсной комиссии, определить победителя (победителей)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опубликовать </a:t>
            </a:r>
            <a:r>
              <a:rPr lang="ru-RU" sz="1100" dirty="0">
                <a:cs typeface="Arial" charset="0"/>
              </a:rPr>
              <a:t>итоги конкурсного отбора</a:t>
            </a:r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gray">
          <a:xfrm flipV="1">
            <a:off x="6404777" y="1430337"/>
            <a:ext cx="0" cy="1530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gray">
          <a:xfrm flipV="1">
            <a:off x="346075" y="4900009"/>
            <a:ext cx="0" cy="1642078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 lIns="72000"/>
          <a:lstStyle/>
          <a:p>
            <a:endParaRPr lang="en-GB" sz="1200"/>
          </a:p>
        </p:txBody>
      </p:sp>
      <p:sp>
        <p:nvSpPr>
          <p:cNvPr id="68" name="Text Box 36"/>
          <p:cNvSpPr txBox="1">
            <a:spLocks noChangeArrowheads="1"/>
          </p:cNvSpPr>
          <p:nvPr/>
        </p:nvSpPr>
        <p:spPr bwMode="gray">
          <a:xfrm>
            <a:off x="356630" y="4900009"/>
            <a:ext cx="2857179" cy="750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</a:t>
            </a:r>
            <a:r>
              <a:rPr lang="ru-RU" sz="1100" dirty="0">
                <a:cs typeface="Arial" charset="0"/>
              </a:rPr>
              <a:t>порядок проведения </a:t>
            </a:r>
            <a:r>
              <a:rPr lang="ru-RU" sz="1100" dirty="0" smtClean="0">
                <a:cs typeface="Arial" charset="0"/>
              </a:rPr>
              <a:t>муниципального конкурсного </a:t>
            </a:r>
            <a:r>
              <a:rPr lang="ru-RU" sz="1100" dirty="0">
                <a:cs typeface="Arial" charset="0"/>
              </a:rPr>
              <a:t>отбора </a:t>
            </a:r>
            <a:r>
              <a:rPr lang="ru-RU" sz="1100" dirty="0" smtClean="0">
                <a:cs typeface="Arial" charset="0"/>
              </a:rPr>
              <a:t>проектов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утвердить </a:t>
            </a:r>
            <a:r>
              <a:rPr lang="ru-RU" sz="1100" dirty="0">
                <a:cs typeface="Arial" charset="0"/>
              </a:rPr>
              <a:t>состав </a:t>
            </a:r>
            <a:r>
              <a:rPr lang="ru-RU" sz="1100" dirty="0" smtClean="0">
                <a:cs typeface="Arial" charset="0"/>
              </a:rPr>
              <a:t>муниципальной конкурсной комиссии</a:t>
            </a:r>
            <a:endParaRPr lang="ru-RU" sz="1100" dirty="0">
              <a:cs typeface="Arial" charset="0"/>
            </a:endParaRPr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gray">
          <a:xfrm>
            <a:off x="8472874" y="4927691"/>
            <a:ext cx="1881188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подготовить </a:t>
            </a:r>
            <a:r>
              <a:rPr lang="ru-RU" sz="1100" dirty="0">
                <a:cs typeface="Arial" charset="0"/>
              </a:rPr>
              <a:t>заявку на региональный конкурсный отбор в соответствии с установленными требованиями</a:t>
            </a: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своевременно </a:t>
            </a:r>
            <a:r>
              <a:rPr lang="ru-RU" sz="1100" dirty="0">
                <a:cs typeface="Arial" charset="0"/>
              </a:rPr>
              <a:t>направить заявку на региональный конкурс </a:t>
            </a:r>
          </a:p>
        </p:txBody>
      </p:sp>
      <p:sp>
        <p:nvSpPr>
          <p:cNvPr id="70" name="Line 38"/>
          <p:cNvSpPr>
            <a:spLocks noChangeShapeType="1"/>
          </p:cNvSpPr>
          <p:nvPr/>
        </p:nvSpPr>
        <p:spPr bwMode="gray">
          <a:xfrm flipV="1">
            <a:off x="8443044" y="4977633"/>
            <a:ext cx="0" cy="1403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1" name="Text Box 16"/>
          <p:cNvSpPr txBox="1">
            <a:spLocks noChangeAspect="1" noChangeArrowheads="1"/>
          </p:cNvSpPr>
          <p:nvPr/>
        </p:nvSpPr>
        <p:spPr bwMode="gray">
          <a:xfrm>
            <a:off x="6868250" y="3461581"/>
            <a:ext cx="1381125" cy="102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проведение конкурсного отбора на муниципальном уровне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72" name="Freeform 309"/>
          <p:cNvSpPr>
            <a:spLocks noEditPoints="1"/>
          </p:cNvSpPr>
          <p:nvPr/>
        </p:nvSpPr>
        <p:spPr bwMode="auto">
          <a:xfrm>
            <a:off x="702136" y="1549189"/>
            <a:ext cx="1199229" cy="1165226"/>
          </a:xfrm>
          <a:custGeom>
            <a:avLst/>
            <a:gdLst>
              <a:gd name="T0" fmla="*/ 346 w 452"/>
              <a:gd name="T1" fmla="*/ 390 h 465"/>
              <a:gd name="T2" fmla="*/ 76 w 452"/>
              <a:gd name="T3" fmla="*/ 376 h 465"/>
              <a:gd name="T4" fmla="*/ 89 w 452"/>
              <a:gd name="T5" fmla="*/ 21 h 465"/>
              <a:gd name="T6" fmla="*/ 359 w 452"/>
              <a:gd name="T7" fmla="*/ 34 h 465"/>
              <a:gd name="T8" fmla="*/ 380 w 452"/>
              <a:gd name="T9" fmla="*/ 239 h 465"/>
              <a:gd name="T10" fmla="*/ 346 w 452"/>
              <a:gd name="T11" fmla="*/ 0 h 465"/>
              <a:gd name="T12" fmla="*/ 55 w 452"/>
              <a:gd name="T13" fmla="*/ 34 h 465"/>
              <a:gd name="T14" fmla="*/ 89 w 452"/>
              <a:gd name="T15" fmla="*/ 411 h 465"/>
              <a:gd name="T16" fmla="*/ 380 w 452"/>
              <a:gd name="T17" fmla="*/ 376 h 465"/>
              <a:gd name="T18" fmla="*/ 359 w 452"/>
              <a:gd name="T19" fmla="*/ 325 h 465"/>
              <a:gd name="T20" fmla="*/ 452 w 452"/>
              <a:gd name="T21" fmla="*/ 210 h 465"/>
              <a:gd name="T22" fmla="*/ 214 w 452"/>
              <a:gd name="T23" fmla="*/ 259 h 465"/>
              <a:gd name="T24" fmla="*/ 452 w 452"/>
              <a:gd name="T25" fmla="*/ 210 h 465"/>
              <a:gd name="T26" fmla="*/ 311 w 452"/>
              <a:gd name="T27" fmla="*/ 83 h 465"/>
              <a:gd name="T28" fmla="*/ 311 w 452"/>
              <a:gd name="T29" fmla="*/ 58 h 465"/>
              <a:gd name="T30" fmla="*/ 111 w 452"/>
              <a:gd name="T31" fmla="*/ 70 h 465"/>
              <a:gd name="T32" fmla="*/ 123 w 452"/>
              <a:gd name="T33" fmla="*/ 157 h 465"/>
              <a:gd name="T34" fmla="*/ 323 w 452"/>
              <a:gd name="T35" fmla="*/ 145 h 465"/>
              <a:gd name="T36" fmla="*/ 123 w 452"/>
              <a:gd name="T37" fmla="*/ 132 h 465"/>
              <a:gd name="T38" fmla="*/ 123 w 452"/>
              <a:gd name="T39" fmla="*/ 157 h 465"/>
              <a:gd name="T40" fmla="*/ 311 w 452"/>
              <a:gd name="T41" fmla="*/ 207 h 465"/>
              <a:gd name="T42" fmla="*/ 111 w 452"/>
              <a:gd name="T43" fmla="*/ 219 h 465"/>
              <a:gd name="T44" fmla="*/ 311 w 452"/>
              <a:gd name="T45" fmla="*/ 231 h 465"/>
              <a:gd name="T46" fmla="*/ 111 w 452"/>
              <a:gd name="T47" fmla="*/ 294 h 465"/>
              <a:gd name="T48" fmla="*/ 214 w 452"/>
              <a:gd name="T49" fmla="*/ 306 h 465"/>
              <a:gd name="T50" fmla="*/ 123 w 452"/>
              <a:gd name="T51" fmla="*/ 281 h 465"/>
              <a:gd name="T52" fmla="*/ 305 w 452"/>
              <a:gd name="T53" fmla="*/ 431 h 465"/>
              <a:gd name="T54" fmla="*/ 35 w 452"/>
              <a:gd name="T55" fmla="*/ 444 h 465"/>
              <a:gd name="T56" fmla="*/ 21 w 452"/>
              <a:gd name="T57" fmla="*/ 89 h 465"/>
              <a:gd name="T58" fmla="*/ 40 w 452"/>
              <a:gd name="T59" fmla="*/ 75 h 465"/>
              <a:gd name="T60" fmla="*/ 35 w 452"/>
              <a:gd name="T61" fmla="*/ 54 h 465"/>
              <a:gd name="T62" fmla="*/ 0 w 452"/>
              <a:gd name="T63" fmla="*/ 431 h 465"/>
              <a:gd name="T64" fmla="*/ 291 w 452"/>
              <a:gd name="T65" fmla="*/ 465 h 465"/>
              <a:gd name="T66" fmla="*/ 325 w 452"/>
              <a:gd name="T67" fmla="*/ 428 h 465"/>
              <a:gd name="T68" fmla="*/ 305 w 452"/>
              <a:gd name="T69" fmla="*/ 431 h 4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52" h="465">
                <a:moveTo>
                  <a:pt x="359" y="376"/>
                </a:moveTo>
                <a:cubicBezTo>
                  <a:pt x="359" y="384"/>
                  <a:pt x="353" y="390"/>
                  <a:pt x="346" y="390"/>
                </a:cubicBezTo>
                <a:cubicBezTo>
                  <a:pt x="89" y="390"/>
                  <a:pt x="89" y="390"/>
                  <a:pt x="89" y="390"/>
                </a:cubicBezTo>
                <a:cubicBezTo>
                  <a:pt x="82" y="390"/>
                  <a:pt x="76" y="384"/>
                  <a:pt x="76" y="376"/>
                </a:cubicBezTo>
                <a:cubicBezTo>
                  <a:pt x="76" y="34"/>
                  <a:pt x="76" y="34"/>
                  <a:pt x="76" y="34"/>
                </a:cubicBezTo>
                <a:cubicBezTo>
                  <a:pt x="76" y="27"/>
                  <a:pt x="82" y="21"/>
                  <a:pt x="89" y="21"/>
                </a:cubicBezTo>
                <a:cubicBezTo>
                  <a:pt x="346" y="21"/>
                  <a:pt x="346" y="21"/>
                  <a:pt x="346" y="21"/>
                </a:cubicBezTo>
                <a:cubicBezTo>
                  <a:pt x="353" y="21"/>
                  <a:pt x="359" y="27"/>
                  <a:pt x="359" y="34"/>
                </a:cubicBezTo>
                <a:cubicBezTo>
                  <a:pt x="359" y="252"/>
                  <a:pt x="359" y="252"/>
                  <a:pt x="359" y="252"/>
                </a:cubicBezTo>
                <a:cubicBezTo>
                  <a:pt x="380" y="239"/>
                  <a:pt x="380" y="239"/>
                  <a:pt x="380" y="239"/>
                </a:cubicBezTo>
                <a:cubicBezTo>
                  <a:pt x="380" y="34"/>
                  <a:pt x="380" y="34"/>
                  <a:pt x="380" y="34"/>
                </a:cubicBezTo>
                <a:cubicBezTo>
                  <a:pt x="380" y="15"/>
                  <a:pt x="365" y="0"/>
                  <a:pt x="346" y="0"/>
                </a:cubicBezTo>
                <a:cubicBezTo>
                  <a:pt x="89" y="0"/>
                  <a:pt x="89" y="0"/>
                  <a:pt x="89" y="0"/>
                </a:cubicBezTo>
                <a:cubicBezTo>
                  <a:pt x="70" y="0"/>
                  <a:pt x="55" y="15"/>
                  <a:pt x="55" y="34"/>
                </a:cubicBezTo>
                <a:cubicBezTo>
                  <a:pt x="55" y="376"/>
                  <a:pt x="55" y="376"/>
                  <a:pt x="55" y="376"/>
                </a:cubicBezTo>
                <a:cubicBezTo>
                  <a:pt x="55" y="395"/>
                  <a:pt x="70" y="411"/>
                  <a:pt x="89" y="411"/>
                </a:cubicBezTo>
                <a:cubicBezTo>
                  <a:pt x="346" y="411"/>
                  <a:pt x="346" y="411"/>
                  <a:pt x="346" y="411"/>
                </a:cubicBezTo>
                <a:cubicBezTo>
                  <a:pt x="365" y="411"/>
                  <a:pt x="380" y="395"/>
                  <a:pt x="380" y="376"/>
                </a:cubicBezTo>
                <a:cubicBezTo>
                  <a:pt x="380" y="304"/>
                  <a:pt x="380" y="304"/>
                  <a:pt x="380" y="304"/>
                </a:cubicBezTo>
                <a:cubicBezTo>
                  <a:pt x="359" y="325"/>
                  <a:pt x="359" y="325"/>
                  <a:pt x="359" y="325"/>
                </a:cubicBezTo>
                <a:lnTo>
                  <a:pt x="359" y="376"/>
                </a:lnTo>
                <a:close/>
                <a:moveTo>
                  <a:pt x="452" y="210"/>
                </a:moveTo>
                <a:cubicBezTo>
                  <a:pt x="294" y="315"/>
                  <a:pt x="294" y="315"/>
                  <a:pt x="294" y="315"/>
                </a:cubicBezTo>
                <a:cubicBezTo>
                  <a:pt x="214" y="259"/>
                  <a:pt x="214" y="259"/>
                  <a:pt x="214" y="259"/>
                </a:cubicBezTo>
                <a:cubicBezTo>
                  <a:pt x="295" y="367"/>
                  <a:pt x="295" y="367"/>
                  <a:pt x="295" y="367"/>
                </a:cubicBezTo>
                <a:lnTo>
                  <a:pt x="452" y="210"/>
                </a:lnTo>
                <a:close/>
                <a:moveTo>
                  <a:pt x="123" y="83"/>
                </a:moveTo>
                <a:cubicBezTo>
                  <a:pt x="311" y="83"/>
                  <a:pt x="311" y="83"/>
                  <a:pt x="311" y="83"/>
                </a:cubicBezTo>
                <a:cubicBezTo>
                  <a:pt x="317" y="83"/>
                  <a:pt x="323" y="77"/>
                  <a:pt x="323" y="70"/>
                </a:cubicBezTo>
                <a:cubicBezTo>
                  <a:pt x="323" y="64"/>
                  <a:pt x="317" y="58"/>
                  <a:pt x="311" y="58"/>
                </a:cubicBezTo>
                <a:cubicBezTo>
                  <a:pt x="123" y="58"/>
                  <a:pt x="123" y="58"/>
                  <a:pt x="123" y="58"/>
                </a:cubicBezTo>
                <a:cubicBezTo>
                  <a:pt x="116" y="58"/>
                  <a:pt x="111" y="64"/>
                  <a:pt x="111" y="70"/>
                </a:cubicBezTo>
                <a:cubicBezTo>
                  <a:pt x="111" y="77"/>
                  <a:pt x="116" y="83"/>
                  <a:pt x="123" y="83"/>
                </a:cubicBezTo>
                <a:close/>
                <a:moveTo>
                  <a:pt x="123" y="157"/>
                </a:moveTo>
                <a:cubicBezTo>
                  <a:pt x="311" y="157"/>
                  <a:pt x="311" y="157"/>
                  <a:pt x="311" y="157"/>
                </a:cubicBezTo>
                <a:cubicBezTo>
                  <a:pt x="317" y="157"/>
                  <a:pt x="323" y="152"/>
                  <a:pt x="323" y="145"/>
                </a:cubicBezTo>
                <a:cubicBezTo>
                  <a:pt x="323" y="138"/>
                  <a:pt x="317" y="132"/>
                  <a:pt x="311" y="132"/>
                </a:cubicBezTo>
                <a:cubicBezTo>
                  <a:pt x="123" y="132"/>
                  <a:pt x="123" y="132"/>
                  <a:pt x="123" y="132"/>
                </a:cubicBezTo>
                <a:cubicBezTo>
                  <a:pt x="116" y="132"/>
                  <a:pt x="111" y="138"/>
                  <a:pt x="111" y="145"/>
                </a:cubicBezTo>
                <a:cubicBezTo>
                  <a:pt x="111" y="152"/>
                  <a:pt x="116" y="157"/>
                  <a:pt x="123" y="157"/>
                </a:cubicBezTo>
                <a:close/>
                <a:moveTo>
                  <a:pt x="323" y="219"/>
                </a:moveTo>
                <a:cubicBezTo>
                  <a:pt x="323" y="212"/>
                  <a:pt x="317" y="207"/>
                  <a:pt x="311" y="207"/>
                </a:cubicBezTo>
                <a:cubicBezTo>
                  <a:pt x="123" y="207"/>
                  <a:pt x="123" y="207"/>
                  <a:pt x="123" y="207"/>
                </a:cubicBezTo>
                <a:cubicBezTo>
                  <a:pt x="116" y="207"/>
                  <a:pt x="111" y="212"/>
                  <a:pt x="111" y="219"/>
                </a:cubicBezTo>
                <a:cubicBezTo>
                  <a:pt x="111" y="226"/>
                  <a:pt x="116" y="231"/>
                  <a:pt x="123" y="231"/>
                </a:cubicBezTo>
                <a:cubicBezTo>
                  <a:pt x="311" y="231"/>
                  <a:pt x="311" y="231"/>
                  <a:pt x="311" y="231"/>
                </a:cubicBezTo>
                <a:cubicBezTo>
                  <a:pt x="317" y="231"/>
                  <a:pt x="323" y="226"/>
                  <a:pt x="323" y="219"/>
                </a:cubicBezTo>
                <a:close/>
                <a:moveTo>
                  <a:pt x="111" y="294"/>
                </a:moveTo>
                <a:cubicBezTo>
                  <a:pt x="111" y="300"/>
                  <a:pt x="116" y="306"/>
                  <a:pt x="123" y="306"/>
                </a:cubicBezTo>
                <a:cubicBezTo>
                  <a:pt x="214" y="306"/>
                  <a:pt x="214" y="306"/>
                  <a:pt x="214" y="306"/>
                </a:cubicBezTo>
                <a:cubicBezTo>
                  <a:pt x="194" y="281"/>
                  <a:pt x="194" y="281"/>
                  <a:pt x="194" y="281"/>
                </a:cubicBezTo>
                <a:cubicBezTo>
                  <a:pt x="123" y="281"/>
                  <a:pt x="123" y="281"/>
                  <a:pt x="123" y="281"/>
                </a:cubicBezTo>
                <a:cubicBezTo>
                  <a:pt x="116" y="281"/>
                  <a:pt x="111" y="287"/>
                  <a:pt x="111" y="294"/>
                </a:cubicBezTo>
                <a:close/>
                <a:moveTo>
                  <a:pt x="305" y="431"/>
                </a:moveTo>
                <a:cubicBezTo>
                  <a:pt x="305" y="438"/>
                  <a:pt x="299" y="444"/>
                  <a:pt x="291" y="444"/>
                </a:cubicBezTo>
                <a:cubicBezTo>
                  <a:pt x="35" y="444"/>
                  <a:pt x="35" y="444"/>
                  <a:pt x="35" y="444"/>
                </a:cubicBezTo>
                <a:cubicBezTo>
                  <a:pt x="27" y="444"/>
                  <a:pt x="21" y="438"/>
                  <a:pt x="21" y="431"/>
                </a:cubicBezTo>
                <a:cubicBezTo>
                  <a:pt x="21" y="89"/>
                  <a:pt x="21" y="89"/>
                  <a:pt x="21" y="89"/>
                </a:cubicBezTo>
                <a:cubicBezTo>
                  <a:pt x="21" y="81"/>
                  <a:pt x="27" y="75"/>
                  <a:pt x="35" y="75"/>
                </a:cubicBezTo>
                <a:cubicBezTo>
                  <a:pt x="40" y="75"/>
                  <a:pt x="40" y="75"/>
                  <a:pt x="40" y="75"/>
                </a:cubicBezTo>
                <a:cubicBezTo>
                  <a:pt x="40" y="54"/>
                  <a:pt x="40" y="54"/>
                  <a:pt x="40" y="54"/>
                </a:cubicBezTo>
                <a:cubicBezTo>
                  <a:pt x="35" y="54"/>
                  <a:pt x="35" y="54"/>
                  <a:pt x="35" y="54"/>
                </a:cubicBezTo>
                <a:cubicBezTo>
                  <a:pt x="16" y="54"/>
                  <a:pt x="0" y="70"/>
                  <a:pt x="0" y="89"/>
                </a:cubicBezTo>
                <a:cubicBezTo>
                  <a:pt x="0" y="431"/>
                  <a:pt x="0" y="431"/>
                  <a:pt x="0" y="431"/>
                </a:cubicBezTo>
                <a:cubicBezTo>
                  <a:pt x="0" y="450"/>
                  <a:pt x="16" y="465"/>
                  <a:pt x="35" y="465"/>
                </a:cubicBezTo>
                <a:cubicBezTo>
                  <a:pt x="291" y="465"/>
                  <a:pt x="291" y="465"/>
                  <a:pt x="291" y="465"/>
                </a:cubicBezTo>
                <a:cubicBezTo>
                  <a:pt x="310" y="465"/>
                  <a:pt x="325" y="450"/>
                  <a:pt x="325" y="431"/>
                </a:cubicBezTo>
                <a:cubicBezTo>
                  <a:pt x="325" y="428"/>
                  <a:pt x="325" y="428"/>
                  <a:pt x="325" y="428"/>
                </a:cubicBezTo>
                <a:cubicBezTo>
                  <a:pt x="305" y="428"/>
                  <a:pt x="305" y="428"/>
                  <a:pt x="305" y="428"/>
                </a:cubicBezTo>
                <a:lnTo>
                  <a:pt x="305" y="4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74295" tIns="37148" rIns="74295" bIns="37148" numCol="1" anchor="t" anchorCtr="0" compatLnSpc="1">
            <a:prstTxWarp prst="textNoShape">
              <a:avLst/>
            </a:prstTxWarp>
          </a:bodyPr>
          <a:lstStyle/>
          <a:p>
            <a:endParaRPr lang="ru-RU" sz="1463">
              <a:solidFill>
                <a:prstClr val="black"/>
              </a:solidFill>
            </a:endParaRPr>
          </a:p>
        </p:txBody>
      </p:sp>
      <p:pic>
        <p:nvPicPr>
          <p:cNvPr id="73" name="Picture 36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474" y="5193507"/>
            <a:ext cx="1214239" cy="1386596"/>
          </a:xfrm>
          <a:prstGeom prst="rect">
            <a:avLst/>
          </a:prstGeom>
        </p:spPr>
      </p:pic>
      <p:pic>
        <p:nvPicPr>
          <p:cNvPr id="74" name="Picture 26"/>
          <p:cNvPicPr>
            <a:picLocks noChangeAspect="1"/>
          </p:cNvPicPr>
          <p:nvPr/>
        </p:nvPicPr>
        <p:blipFill>
          <a:blip r:embed="rId4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9677" y="1484235"/>
            <a:ext cx="1351328" cy="1351328"/>
          </a:xfrm>
          <a:prstGeom prst="rect">
            <a:avLst/>
          </a:prstGeom>
          <a:effectLst>
            <a:outerShdw blurRad="50800" dist="50800" dir="5400000" algn="ctr" rotWithShape="0">
              <a:schemeClr val="bg2"/>
            </a:outerShdw>
          </a:effectLst>
        </p:spPr>
      </p:pic>
      <p:pic>
        <p:nvPicPr>
          <p:cNvPr id="78" name="winner11.png"/>
          <p:cNvPicPr/>
          <p:nvPr/>
        </p:nvPicPr>
        <p:blipFill>
          <a:blip r:embed="rId5">
            <a:duotone>
              <a:prstClr val="black"/>
              <a:srgbClr val="004070">
                <a:tint val="45000"/>
                <a:satMod val="400000"/>
              </a:srgbClr>
            </a:duotone>
            <a:extLst/>
          </a:blip>
          <a:stretch>
            <a:fillRect/>
          </a:stretch>
        </p:blipFill>
        <p:spPr>
          <a:xfrm>
            <a:off x="6923170" y="5079619"/>
            <a:ext cx="1078443" cy="143934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79" name="Group 101"/>
          <p:cNvGrpSpPr>
            <a:grpSpLocks noChangeAspect="1"/>
          </p:cNvGrpSpPr>
          <p:nvPr/>
        </p:nvGrpSpPr>
        <p:grpSpPr>
          <a:xfrm>
            <a:off x="8818387" y="1497360"/>
            <a:ext cx="1239085" cy="1299271"/>
            <a:chOff x="2503488" y="2986088"/>
            <a:chExt cx="1243012" cy="1365249"/>
          </a:xfrm>
          <a:solidFill>
            <a:schemeClr val="tx1"/>
          </a:solidFill>
        </p:grpSpPr>
        <p:sp>
          <p:nvSpPr>
            <p:cNvPr id="80" name="Freeform 5"/>
            <p:cNvSpPr>
              <a:spLocks noEditPoints="1"/>
            </p:cNvSpPr>
            <p:nvPr/>
          </p:nvSpPr>
          <p:spPr bwMode="auto">
            <a:xfrm>
              <a:off x="3028950" y="3162300"/>
              <a:ext cx="717550" cy="912812"/>
            </a:xfrm>
            <a:custGeom>
              <a:avLst/>
              <a:gdLst>
                <a:gd name="T0" fmla="*/ 34 w 903"/>
                <a:gd name="T1" fmla="*/ 131 h 1150"/>
                <a:gd name="T2" fmla="*/ 87 w 903"/>
                <a:gd name="T3" fmla="*/ 212 h 1150"/>
                <a:gd name="T4" fmla="*/ 99 w 903"/>
                <a:gd name="T5" fmla="*/ 232 h 1150"/>
                <a:gd name="T6" fmla="*/ 128 w 903"/>
                <a:gd name="T7" fmla="*/ 86 h 1150"/>
                <a:gd name="T8" fmla="*/ 757 w 903"/>
                <a:gd name="T9" fmla="*/ 964 h 1150"/>
                <a:gd name="T10" fmla="*/ 760 w 903"/>
                <a:gd name="T11" fmla="*/ 267 h 1150"/>
                <a:gd name="T12" fmla="*/ 177 w 903"/>
                <a:gd name="T13" fmla="*/ 218 h 1150"/>
                <a:gd name="T14" fmla="*/ 159 w 903"/>
                <a:gd name="T15" fmla="*/ 413 h 1150"/>
                <a:gd name="T16" fmla="*/ 168 w 903"/>
                <a:gd name="T17" fmla="*/ 469 h 1150"/>
                <a:gd name="T18" fmla="*/ 270 w 903"/>
                <a:gd name="T19" fmla="*/ 587 h 1150"/>
                <a:gd name="T20" fmla="*/ 175 w 903"/>
                <a:gd name="T21" fmla="*/ 578 h 1150"/>
                <a:gd name="T22" fmla="*/ 270 w 903"/>
                <a:gd name="T23" fmla="*/ 602 h 1150"/>
                <a:gd name="T24" fmla="*/ 175 w 903"/>
                <a:gd name="T25" fmla="*/ 701 h 1150"/>
                <a:gd name="T26" fmla="*/ 175 w 903"/>
                <a:gd name="T27" fmla="*/ 716 h 1150"/>
                <a:gd name="T28" fmla="*/ 248 w 903"/>
                <a:gd name="T29" fmla="*/ 830 h 1150"/>
                <a:gd name="T30" fmla="*/ 165 w 903"/>
                <a:gd name="T31" fmla="*/ 823 h 1150"/>
                <a:gd name="T32" fmla="*/ 246 w 903"/>
                <a:gd name="T33" fmla="*/ 844 h 1150"/>
                <a:gd name="T34" fmla="*/ 123 w 903"/>
                <a:gd name="T35" fmla="*/ 940 h 1150"/>
                <a:gd name="T36" fmla="*/ 130 w 903"/>
                <a:gd name="T37" fmla="*/ 864 h 1150"/>
                <a:gd name="T38" fmla="*/ 108 w 903"/>
                <a:gd name="T39" fmla="*/ 953 h 1150"/>
                <a:gd name="T40" fmla="*/ 588 w 903"/>
                <a:gd name="T41" fmla="*/ 1120 h 1150"/>
                <a:gd name="T42" fmla="*/ 36 w 903"/>
                <a:gd name="T43" fmla="*/ 1067 h 1150"/>
                <a:gd name="T44" fmla="*/ 52 w 903"/>
                <a:gd name="T45" fmla="*/ 882 h 1150"/>
                <a:gd name="T46" fmla="*/ 25 w 903"/>
                <a:gd name="T47" fmla="*/ 873 h 1150"/>
                <a:gd name="T48" fmla="*/ 11 w 903"/>
                <a:gd name="T49" fmla="*/ 1094 h 1150"/>
                <a:gd name="T50" fmla="*/ 145 w 903"/>
                <a:gd name="T51" fmla="*/ 1141 h 1150"/>
                <a:gd name="T52" fmla="*/ 597 w 903"/>
                <a:gd name="T53" fmla="*/ 1150 h 1150"/>
                <a:gd name="T54" fmla="*/ 903 w 903"/>
                <a:gd name="T55" fmla="*/ 1035 h 1150"/>
                <a:gd name="T56" fmla="*/ 829 w 903"/>
                <a:gd name="T57" fmla="*/ 500 h 1150"/>
                <a:gd name="T58" fmla="*/ 775 w 903"/>
                <a:gd name="T59" fmla="*/ 118 h 1150"/>
                <a:gd name="T60" fmla="*/ 264 w 903"/>
                <a:gd name="T61" fmla="*/ 69 h 1150"/>
                <a:gd name="T62" fmla="*/ 99 w 903"/>
                <a:gd name="T63" fmla="*/ 93 h 1150"/>
                <a:gd name="T64" fmla="*/ 3 w 903"/>
                <a:gd name="T65" fmla="*/ 131 h 1150"/>
                <a:gd name="T66" fmla="*/ 20 w 903"/>
                <a:gd name="T67" fmla="*/ 140 h 1150"/>
                <a:gd name="T68" fmla="*/ 36 w 903"/>
                <a:gd name="T69" fmla="*/ 154 h 1150"/>
                <a:gd name="T70" fmla="*/ 735 w 903"/>
                <a:gd name="T71" fmla="*/ 33 h 1150"/>
                <a:gd name="T72" fmla="*/ 389 w 903"/>
                <a:gd name="T73" fmla="*/ 80 h 1150"/>
                <a:gd name="T74" fmla="*/ 784 w 903"/>
                <a:gd name="T75" fmla="*/ 978 h 1150"/>
                <a:gd name="T76" fmla="*/ 871 w 903"/>
                <a:gd name="T77" fmla="*/ 1011 h 1150"/>
                <a:gd name="T78" fmla="*/ 784 w 903"/>
                <a:gd name="T79" fmla="*/ 984 h 1150"/>
                <a:gd name="T80" fmla="*/ 297 w 903"/>
                <a:gd name="T81" fmla="*/ 468 h 1150"/>
                <a:gd name="T82" fmla="*/ 733 w 903"/>
                <a:gd name="T83" fmla="*/ 401 h 1150"/>
                <a:gd name="T84" fmla="*/ 735 w 903"/>
                <a:gd name="T85" fmla="*/ 386 h 1150"/>
                <a:gd name="T86" fmla="*/ 319 w 903"/>
                <a:gd name="T87" fmla="*/ 239 h 1150"/>
                <a:gd name="T88" fmla="*/ 735 w 903"/>
                <a:gd name="T89" fmla="*/ 386 h 1150"/>
                <a:gd name="T90" fmla="*/ 293 w 903"/>
                <a:gd name="T91" fmla="*/ 345 h 1150"/>
                <a:gd name="T92" fmla="*/ 192 w 903"/>
                <a:gd name="T93" fmla="*/ 227 h 1150"/>
                <a:gd name="T94" fmla="*/ 170 w 903"/>
                <a:gd name="T95" fmla="*/ 455 h 1150"/>
                <a:gd name="T96" fmla="*/ 291 w 903"/>
                <a:gd name="T97" fmla="*/ 359 h 1150"/>
                <a:gd name="T98" fmla="*/ 170 w 903"/>
                <a:gd name="T99" fmla="*/ 455 h 1150"/>
                <a:gd name="T100" fmla="*/ 722 w 903"/>
                <a:gd name="T101" fmla="*/ 522 h 1150"/>
                <a:gd name="T102" fmla="*/ 284 w 903"/>
                <a:gd name="T103" fmla="*/ 589 h 1150"/>
                <a:gd name="T104" fmla="*/ 284 w 903"/>
                <a:gd name="T105" fmla="*/ 604 h 1150"/>
                <a:gd name="T106" fmla="*/ 701 w 903"/>
                <a:gd name="T107" fmla="*/ 750 h 1150"/>
                <a:gd name="T108" fmla="*/ 284 w 903"/>
                <a:gd name="T109" fmla="*/ 604 h 1150"/>
                <a:gd name="T110" fmla="*/ 699 w 903"/>
                <a:gd name="T111" fmla="*/ 765 h 1150"/>
                <a:gd name="T112" fmla="*/ 262 w 903"/>
                <a:gd name="T113" fmla="*/ 832 h 1150"/>
                <a:gd name="T114" fmla="*/ 250 w 903"/>
                <a:gd name="T115" fmla="*/ 953 h 1150"/>
                <a:gd name="T116" fmla="*/ 686 w 903"/>
                <a:gd name="T117" fmla="*/ 886 h 1150"/>
                <a:gd name="T118" fmla="*/ 605 w 903"/>
                <a:gd name="T119" fmla="*/ 949 h 1150"/>
                <a:gd name="T120" fmla="*/ 250 w 903"/>
                <a:gd name="T121" fmla="*/ 953 h 1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3" h="1150">
                  <a:moveTo>
                    <a:pt x="36" y="154"/>
                  </a:moveTo>
                  <a:lnTo>
                    <a:pt x="34" y="131"/>
                  </a:lnTo>
                  <a:lnTo>
                    <a:pt x="96" y="122"/>
                  </a:lnTo>
                  <a:lnTo>
                    <a:pt x="87" y="212"/>
                  </a:lnTo>
                  <a:lnTo>
                    <a:pt x="87" y="212"/>
                  </a:lnTo>
                  <a:lnTo>
                    <a:pt x="99" y="232"/>
                  </a:lnTo>
                  <a:lnTo>
                    <a:pt x="112" y="256"/>
                  </a:lnTo>
                  <a:lnTo>
                    <a:pt x="128" y="86"/>
                  </a:lnTo>
                  <a:lnTo>
                    <a:pt x="833" y="153"/>
                  </a:lnTo>
                  <a:lnTo>
                    <a:pt x="757" y="964"/>
                  </a:lnTo>
                  <a:lnTo>
                    <a:pt x="695" y="959"/>
                  </a:lnTo>
                  <a:lnTo>
                    <a:pt x="760" y="267"/>
                  </a:lnTo>
                  <a:lnTo>
                    <a:pt x="179" y="210"/>
                  </a:lnTo>
                  <a:lnTo>
                    <a:pt x="177" y="218"/>
                  </a:lnTo>
                  <a:lnTo>
                    <a:pt x="159" y="413"/>
                  </a:lnTo>
                  <a:lnTo>
                    <a:pt x="159" y="413"/>
                  </a:lnTo>
                  <a:lnTo>
                    <a:pt x="168" y="475"/>
                  </a:lnTo>
                  <a:lnTo>
                    <a:pt x="168" y="469"/>
                  </a:lnTo>
                  <a:lnTo>
                    <a:pt x="281" y="480"/>
                  </a:lnTo>
                  <a:lnTo>
                    <a:pt x="270" y="587"/>
                  </a:lnTo>
                  <a:lnTo>
                    <a:pt x="175" y="578"/>
                  </a:lnTo>
                  <a:lnTo>
                    <a:pt x="175" y="578"/>
                  </a:lnTo>
                  <a:lnTo>
                    <a:pt x="175" y="593"/>
                  </a:lnTo>
                  <a:lnTo>
                    <a:pt x="270" y="602"/>
                  </a:lnTo>
                  <a:lnTo>
                    <a:pt x="259" y="709"/>
                  </a:lnTo>
                  <a:lnTo>
                    <a:pt x="175" y="701"/>
                  </a:lnTo>
                  <a:lnTo>
                    <a:pt x="175" y="701"/>
                  </a:lnTo>
                  <a:lnTo>
                    <a:pt x="175" y="716"/>
                  </a:lnTo>
                  <a:lnTo>
                    <a:pt x="257" y="723"/>
                  </a:lnTo>
                  <a:lnTo>
                    <a:pt x="248" y="830"/>
                  </a:lnTo>
                  <a:lnTo>
                    <a:pt x="165" y="823"/>
                  </a:lnTo>
                  <a:lnTo>
                    <a:pt x="165" y="823"/>
                  </a:lnTo>
                  <a:lnTo>
                    <a:pt x="157" y="835"/>
                  </a:lnTo>
                  <a:lnTo>
                    <a:pt x="246" y="844"/>
                  </a:lnTo>
                  <a:lnTo>
                    <a:pt x="235" y="951"/>
                  </a:lnTo>
                  <a:lnTo>
                    <a:pt x="123" y="940"/>
                  </a:lnTo>
                  <a:lnTo>
                    <a:pt x="130" y="864"/>
                  </a:lnTo>
                  <a:lnTo>
                    <a:pt x="130" y="864"/>
                  </a:lnTo>
                  <a:lnTo>
                    <a:pt x="116" y="875"/>
                  </a:lnTo>
                  <a:lnTo>
                    <a:pt x="108" y="953"/>
                  </a:lnTo>
                  <a:lnTo>
                    <a:pt x="599" y="1000"/>
                  </a:lnTo>
                  <a:lnTo>
                    <a:pt x="588" y="1120"/>
                  </a:lnTo>
                  <a:lnTo>
                    <a:pt x="587" y="1120"/>
                  </a:lnTo>
                  <a:lnTo>
                    <a:pt x="36" y="1067"/>
                  </a:lnTo>
                  <a:lnTo>
                    <a:pt x="52" y="882"/>
                  </a:lnTo>
                  <a:lnTo>
                    <a:pt x="52" y="882"/>
                  </a:lnTo>
                  <a:lnTo>
                    <a:pt x="38" y="879"/>
                  </a:lnTo>
                  <a:lnTo>
                    <a:pt x="25" y="873"/>
                  </a:lnTo>
                  <a:lnTo>
                    <a:pt x="11" y="1022"/>
                  </a:lnTo>
                  <a:lnTo>
                    <a:pt x="11" y="1094"/>
                  </a:lnTo>
                  <a:lnTo>
                    <a:pt x="141" y="1107"/>
                  </a:lnTo>
                  <a:lnTo>
                    <a:pt x="145" y="1141"/>
                  </a:lnTo>
                  <a:lnTo>
                    <a:pt x="288" y="1122"/>
                  </a:lnTo>
                  <a:lnTo>
                    <a:pt x="597" y="1150"/>
                  </a:lnTo>
                  <a:lnTo>
                    <a:pt x="693" y="1065"/>
                  </a:lnTo>
                  <a:lnTo>
                    <a:pt x="903" y="1035"/>
                  </a:lnTo>
                  <a:lnTo>
                    <a:pt x="902" y="1020"/>
                  </a:lnTo>
                  <a:lnTo>
                    <a:pt x="829" y="500"/>
                  </a:lnTo>
                  <a:lnTo>
                    <a:pt x="864" y="125"/>
                  </a:lnTo>
                  <a:lnTo>
                    <a:pt x="775" y="118"/>
                  </a:lnTo>
                  <a:lnTo>
                    <a:pt x="759" y="0"/>
                  </a:lnTo>
                  <a:lnTo>
                    <a:pt x="264" y="69"/>
                  </a:lnTo>
                  <a:lnTo>
                    <a:pt x="103" y="53"/>
                  </a:lnTo>
                  <a:lnTo>
                    <a:pt x="99" y="93"/>
                  </a:lnTo>
                  <a:lnTo>
                    <a:pt x="0" y="105"/>
                  </a:lnTo>
                  <a:lnTo>
                    <a:pt x="3" y="131"/>
                  </a:lnTo>
                  <a:lnTo>
                    <a:pt x="3" y="131"/>
                  </a:lnTo>
                  <a:lnTo>
                    <a:pt x="20" y="140"/>
                  </a:lnTo>
                  <a:lnTo>
                    <a:pt x="36" y="154"/>
                  </a:lnTo>
                  <a:lnTo>
                    <a:pt x="36" y="154"/>
                  </a:lnTo>
                  <a:close/>
                  <a:moveTo>
                    <a:pt x="389" y="80"/>
                  </a:moveTo>
                  <a:lnTo>
                    <a:pt x="735" y="33"/>
                  </a:lnTo>
                  <a:lnTo>
                    <a:pt x="746" y="114"/>
                  </a:lnTo>
                  <a:lnTo>
                    <a:pt x="389" y="80"/>
                  </a:lnTo>
                  <a:close/>
                  <a:moveTo>
                    <a:pt x="784" y="984"/>
                  </a:moveTo>
                  <a:lnTo>
                    <a:pt x="784" y="978"/>
                  </a:lnTo>
                  <a:lnTo>
                    <a:pt x="817" y="625"/>
                  </a:lnTo>
                  <a:lnTo>
                    <a:pt x="871" y="1011"/>
                  </a:lnTo>
                  <a:lnTo>
                    <a:pt x="731" y="1029"/>
                  </a:lnTo>
                  <a:lnTo>
                    <a:pt x="784" y="984"/>
                  </a:lnTo>
                  <a:close/>
                  <a:moveTo>
                    <a:pt x="722" y="508"/>
                  </a:moveTo>
                  <a:lnTo>
                    <a:pt x="297" y="468"/>
                  </a:lnTo>
                  <a:lnTo>
                    <a:pt x="306" y="361"/>
                  </a:lnTo>
                  <a:lnTo>
                    <a:pt x="733" y="401"/>
                  </a:lnTo>
                  <a:lnTo>
                    <a:pt x="722" y="508"/>
                  </a:lnTo>
                  <a:close/>
                  <a:moveTo>
                    <a:pt x="735" y="386"/>
                  </a:moveTo>
                  <a:lnTo>
                    <a:pt x="308" y="346"/>
                  </a:lnTo>
                  <a:lnTo>
                    <a:pt x="319" y="239"/>
                  </a:lnTo>
                  <a:lnTo>
                    <a:pt x="744" y="279"/>
                  </a:lnTo>
                  <a:lnTo>
                    <a:pt x="735" y="386"/>
                  </a:lnTo>
                  <a:close/>
                  <a:moveTo>
                    <a:pt x="304" y="238"/>
                  </a:moveTo>
                  <a:lnTo>
                    <a:pt x="293" y="345"/>
                  </a:lnTo>
                  <a:lnTo>
                    <a:pt x="181" y="334"/>
                  </a:lnTo>
                  <a:lnTo>
                    <a:pt x="192" y="227"/>
                  </a:lnTo>
                  <a:lnTo>
                    <a:pt x="304" y="238"/>
                  </a:lnTo>
                  <a:close/>
                  <a:moveTo>
                    <a:pt x="170" y="455"/>
                  </a:moveTo>
                  <a:lnTo>
                    <a:pt x="179" y="348"/>
                  </a:lnTo>
                  <a:lnTo>
                    <a:pt x="291" y="359"/>
                  </a:lnTo>
                  <a:lnTo>
                    <a:pt x="282" y="466"/>
                  </a:lnTo>
                  <a:lnTo>
                    <a:pt x="170" y="455"/>
                  </a:lnTo>
                  <a:close/>
                  <a:moveTo>
                    <a:pt x="295" y="482"/>
                  </a:moveTo>
                  <a:lnTo>
                    <a:pt x="722" y="522"/>
                  </a:lnTo>
                  <a:lnTo>
                    <a:pt x="712" y="629"/>
                  </a:lnTo>
                  <a:lnTo>
                    <a:pt x="284" y="589"/>
                  </a:lnTo>
                  <a:lnTo>
                    <a:pt x="295" y="482"/>
                  </a:lnTo>
                  <a:close/>
                  <a:moveTo>
                    <a:pt x="284" y="604"/>
                  </a:moveTo>
                  <a:lnTo>
                    <a:pt x="710" y="643"/>
                  </a:lnTo>
                  <a:lnTo>
                    <a:pt x="701" y="750"/>
                  </a:lnTo>
                  <a:lnTo>
                    <a:pt x="273" y="710"/>
                  </a:lnTo>
                  <a:lnTo>
                    <a:pt x="284" y="604"/>
                  </a:lnTo>
                  <a:close/>
                  <a:moveTo>
                    <a:pt x="271" y="725"/>
                  </a:moveTo>
                  <a:lnTo>
                    <a:pt x="699" y="765"/>
                  </a:lnTo>
                  <a:lnTo>
                    <a:pt x="688" y="872"/>
                  </a:lnTo>
                  <a:lnTo>
                    <a:pt x="262" y="832"/>
                  </a:lnTo>
                  <a:lnTo>
                    <a:pt x="271" y="725"/>
                  </a:lnTo>
                  <a:close/>
                  <a:moveTo>
                    <a:pt x="250" y="953"/>
                  </a:moveTo>
                  <a:lnTo>
                    <a:pt x="261" y="846"/>
                  </a:lnTo>
                  <a:lnTo>
                    <a:pt x="686" y="886"/>
                  </a:lnTo>
                  <a:lnTo>
                    <a:pt x="681" y="957"/>
                  </a:lnTo>
                  <a:lnTo>
                    <a:pt x="605" y="949"/>
                  </a:lnTo>
                  <a:lnTo>
                    <a:pt x="601" y="986"/>
                  </a:lnTo>
                  <a:lnTo>
                    <a:pt x="250" y="9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1" name="Freeform 6"/>
            <p:cNvSpPr>
              <a:spLocks/>
            </p:cNvSpPr>
            <p:nvPr/>
          </p:nvSpPr>
          <p:spPr bwMode="auto">
            <a:xfrm>
              <a:off x="2503488" y="3251200"/>
              <a:ext cx="631825" cy="1100137"/>
            </a:xfrm>
            <a:custGeom>
              <a:avLst/>
              <a:gdLst>
                <a:gd name="T0" fmla="*/ 237 w 797"/>
                <a:gd name="T1" fmla="*/ 1296 h 1385"/>
                <a:gd name="T2" fmla="*/ 264 w 797"/>
                <a:gd name="T3" fmla="*/ 1360 h 1385"/>
                <a:gd name="T4" fmla="*/ 328 w 797"/>
                <a:gd name="T5" fmla="*/ 1385 h 1385"/>
                <a:gd name="T6" fmla="*/ 389 w 797"/>
                <a:gd name="T7" fmla="*/ 1362 h 1385"/>
                <a:gd name="T8" fmla="*/ 417 w 797"/>
                <a:gd name="T9" fmla="*/ 1313 h 1385"/>
                <a:gd name="T10" fmla="*/ 451 w 797"/>
                <a:gd name="T11" fmla="*/ 1296 h 1385"/>
                <a:gd name="T12" fmla="*/ 491 w 797"/>
                <a:gd name="T13" fmla="*/ 1371 h 1385"/>
                <a:gd name="T14" fmla="*/ 558 w 797"/>
                <a:gd name="T15" fmla="*/ 1383 h 1385"/>
                <a:gd name="T16" fmla="*/ 623 w 797"/>
                <a:gd name="T17" fmla="*/ 1331 h 1385"/>
                <a:gd name="T18" fmla="*/ 630 w 797"/>
                <a:gd name="T19" fmla="*/ 210 h 1385"/>
                <a:gd name="T20" fmla="*/ 665 w 797"/>
                <a:gd name="T21" fmla="*/ 326 h 1385"/>
                <a:gd name="T22" fmla="*/ 681 w 797"/>
                <a:gd name="T23" fmla="*/ 534 h 1385"/>
                <a:gd name="T24" fmla="*/ 679 w 797"/>
                <a:gd name="T25" fmla="*/ 690 h 1385"/>
                <a:gd name="T26" fmla="*/ 719 w 797"/>
                <a:gd name="T27" fmla="*/ 726 h 1385"/>
                <a:gd name="T28" fmla="*/ 746 w 797"/>
                <a:gd name="T29" fmla="*/ 728 h 1385"/>
                <a:gd name="T30" fmla="*/ 786 w 797"/>
                <a:gd name="T31" fmla="*/ 695 h 1385"/>
                <a:gd name="T32" fmla="*/ 797 w 797"/>
                <a:gd name="T33" fmla="*/ 534 h 1385"/>
                <a:gd name="T34" fmla="*/ 782 w 797"/>
                <a:gd name="T35" fmla="*/ 328 h 1385"/>
                <a:gd name="T36" fmla="*/ 746 w 797"/>
                <a:gd name="T37" fmla="*/ 186 h 1385"/>
                <a:gd name="T38" fmla="*/ 681 w 797"/>
                <a:gd name="T39" fmla="*/ 83 h 1385"/>
                <a:gd name="T40" fmla="*/ 618 w 797"/>
                <a:gd name="T41" fmla="*/ 43 h 1385"/>
                <a:gd name="T42" fmla="*/ 574 w 797"/>
                <a:gd name="T43" fmla="*/ 34 h 1385"/>
                <a:gd name="T44" fmla="*/ 380 w 797"/>
                <a:gd name="T45" fmla="*/ 72 h 1385"/>
                <a:gd name="T46" fmla="*/ 342 w 797"/>
                <a:gd name="T47" fmla="*/ 250 h 1385"/>
                <a:gd name="T48" fmla="*/ 328 w 797"/>
                <a:gd name="T49" fmla="*/ 139 h 1385"/>
                <a:gd name="T50" fmla="*/ 339 w 797"/>
                <a:gd name="T51" fmla="*/ 34 h 1385"/>
                <a:gd name="T52" fmla="*/ 284 w 797"/>
                <a:gd name="T53" fmla="*/ 36 h 1385"/>
                <a:gd name="T54" fmla="*/ 225 w 797"/>
                <a:gd name="T55" fmla="*/ 58 h 1385"/>
                <a:gd name="T56" fmla="*/ 174 w 797"/>
                <a:gd name="T57" fmla="*/ 110 h 1385"/>
                <a:gd name="T58" fmla="*/ 130 w 797"/>
                <a:gd name="T59" fmla="*/ 201 h 1385"/>
                <a:gd name="T60" fmla="*/ 123 w 797"/>
                <a:gd name="T61" fmla="*/ 286 h 1385"/>
                <a:gd name="T62" fmla="*/ 145 w 797"/>
                <a:gd name="T63" fmla="*/ 376 h 1385"/>
                <a:gd name="T64" fmla="*/ 187 w 797"/>
                <a:gd name="T65" fmla="*/ 449 h 1385"/>
                <a:gd name="T66" fmla="*/ 273 w 797"/>
                <a:gd name="T67" fmla="*/ 534 h 1385"/>
                <a:gd name="T68" fmla="*/ 321 w 797"/>
                <a:gd name="T69" fmla="*/ 558 h 1385"/>
                <a:gd name="T70" fmla="*/ 368 w 797"/>
                <a:gd name="T71" fmla="*/ 545 h 1385"/>
                <a:gd name="T72" fmla="*/ 386 w 797"/>
                <a:gd name="T73" fmla="*/ 501 h 1385"/>
                <a:gd name="T74" fmla="*/ 360 w 797"/>
                <a:gd name="T75" fmla="*/ 452 h 1385"/>
                <a:gd name="T76" fmla="*/ 263 w 797"/>
                <a:gd name="T77" fmla="*/ 355 h 1385"/>
                <a:gd name="T78" fmla="*/ 239 w 797"/>
                <a:gd name="T79" fmla="*/ 268 h 1385"/>
                <a:gd name="T80" fmla="*/ 254 w 797"/>
                <a:gd name="T81" fmla="*/ 199 h 1385"/>
                <a:gd name="T82" fmla="*/ 286 w 797"/>
                <a:gd name="T83" fmla="*/ 157 h 1385"/>
                <a:gd name="T84" fmla="*/ 288 w 797"/>
                <a:gd name="T85" fmla="*/ 174 h 1385"/>
                <a:gd name="T86" fmla="*/ 261 w 797"/>
                <a:gd name="T87" fmla="*/ 221 h 1385"/>
                <a:gd name="T88" fmla="*/ 255 w 797"/>
                <a:gd name="T89" fmla="*/ 289 h 1385"/>
                <a:gd name="T90" fmla="*/ 165 w 797"/>
                <a:gd name="T91" fmla="*/ 534 h 1385"/>
                <a:gd name="T92" fmla="*/ 150 w 797"/>
                <a:gd name="T93" fmla="*/ 420 h 1385"/>
                <a:gd name="T94" fmla="*/ 114 w 797"/>
                <a:gd name="T95" fmla="*/ 328 h 1385"/>
                <a:gd name="T96" fmla="*/ 109 w 797"/>
                <a:gd name="T97" fmla="*/ 246 h 1385"/>
                <a:gd name="T98" fmla="*/ 139 w 797"/>
                <a:gd name="T99" fmla="*/ 139 h 1385"/>
                <a:gd name="T100" fmla="*/ 188 w 797"/>
                <a:gd name="T101" fmla="*/ 70 h 1385"/>
                <a:gd name="T102" fmla="*/ 250 w 797"/>
                <a:gd name="T103" fmla="*/ 29 h 1385"/>
                <a:gd name="T104" fmla="*/ 293 w 797"/>
                <a:gd name="T105" fmla="*/ 20 h 1385"/>
                <a:gd name="T106" fmla="*/ 288 w 797"/>
                <a:gd name="T107" fmla="*/ 1 h 1385"/>
                <a:gd name="T108" fmla="*/ 226 w 797"/>
                <a:gd name="T109" fmla="*/ 3 h 1385"/>
                <a:gd name="T110" fmla="*/ 163 w 797"/>
                <a:gd name="T111" fmla="*/ 41 h 1385"/>
                <a:gd name="T112" fmla="*/ 83 w 797"/>
                <a:gd name="T113" fmla="*/ 139 h 1385"/>
                <a:gd name="T114" fmla="*/ 14 w 797"/>
                <a:gd name="T115" fmla="*/ 317 h 1385"/>
                <a:gd name="T116" fmla="*/ 2 w 797"/>
                <a:gd name="T117" fmla="*/ 465 h 1385"/>
                <a:gd name="T118" fmla="*/ 60 w 797"/>
                <a:gd name="T119" fmla="*/ 610 h 1385"/>
                <a:gd name="T120" fmla="*/ 159 w 797"/>
                <a:gd name="T121" fmla="*/ 706 h 1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97" h="1385">
                  <a:moveTo>
                    <a:pt x="223" y="733"/>
                  </a:moveTo>
                  <a:lnTo>
                    <a:pt x="223" y="583"/>
                  </a:lnTo>
                  <a:lnTo>
                    <a:pt x="237" y="590"/>
                  </a:lnTo>
                  <a:lnTo>
                    <a:pt x="237" y="797"/>
                  </a:lnTo>
                  <a:lnTo>
                    <a:pt x="237" y="1296"/>
                  </a:lnTo>
                  <a:lnTo>
                    <a:pt x="237" y="1296"/>
                  </a:lnTo>
                  <a:lnTo>
                    <a:pt x="239" y="1315"/>
                  </a:lnTo>
                  <a:lnTo>
                    <a:pt x="244" y="1331"/>
                  </a:lnTo>
                  <a:lnTo>
                    <a:pt x="254" y="1345"/>
                  </a:lnTo>
                  <a:lnTo>
                    <a:pt x="264" y="1360"/>
                  </a:lnTo>
                  <a:lnTo>
                    <a:pt x="277" y="1371"/>
                  </a:lnTo>
                  <a:lnTo>
                    <a:pt x="293" y="1378"/>
                  </a:lnTo>
                  <a:lnTo>
                    <a:pt x="310" y="1383"/>
                  </a:lnTo>
                  <a:lnTo>
                    <a:pt x="328" y="1385"/>
                  </a:lnTo>
                  <a:lnTo>
                    <a:pt x="328" y="1385"/>
                  </a:lnTo>
                  <a:lnTo>
                    <a:pt x="342" y="1385"/>
                  </a:lnTo>
                  <a:lnTo>
                    <a:pt x="355" y="1382"/>
                  </a:lnTo>
                  <a:lnTo>
                    <a:pt x="368" y="1376"/>
                  </a:lnTo>
                  <a:lnTo>
                    <a:pt x="378" y="1369"/>
                  </a:lnTo>
                  <a:lnTo>
                    <a:pt x="389" y="1362"/>
                  </a:lnTo>
                  <a:lnTo>
                    <a:pt x="398" y="1351"/>
                  </a:lnTo>
                  <a:lnTo>
                    <a:pt x="406" y="1340"/>
                  </a:lnTo>
                  <a:lnTo>
                    <a:pt x="411" y="1327"/>
                  </a:lnTo>
                  <a:lnTo>
                    <a:pt x="411" y="1327"/>
                  </a:lnTo>
                  <a:lnTo>
                    <a:pt x="417" y="1313"/>
                  </a:lnTo>
                  <a:lnTo>
                    <a:pt x="417" y="1296"/>
                  </a:lnTo>
                  <a:lnTo>
                    <a:pt x="417" y="643"/>
                  </a:lnTo>
                  <a:lnTo>
                    <a:pt x="451" y="643"/>
                  </a:lnTo>
                  <a:lnTo>
                    <a:pt x="451" y="1296"/>
                  </a:lnTo>
                  <a:lnTo>
                    <a:pt x="451" y="1296"/>
                  </a:lnTo>
                  <a:lnTo>
                    <a:pt x="453" y="1315"/>
                  </a:lnTo>
                  <a:lnTo>
                    <a:pt x="458" y="1331"/>
                  </a:lnTo>
                  <a:lnTo>
                    <a:pt x="465" y="1345"/>
                  </a:lnTo>
                  <a:lnTo>
                    <a:pt x="476" y="1360"/>
                  </a:lnTo>
                  <a:lnTo>
                    <a:pt x="491" y="1371"/>
                  </a:lnTo>
                  <a:lnTo>
                    <a:pt x="505" y="1378"/>
                  </a:lnTo>
                  <a:lnTo>
                    <a:pt x="522" y="1383"/>
                  </a:lnTo>
                  <a:lnTo>
                    <a:pt x="540" y="1385"/>
                  </a:lnTo>
                  <a:lnTo>
                    <a:pt x="540" y="1385"/>
                  </a:lnTo>
                  <a:lnTo>
                    <a:pt x="558" y="1383"/>
                  </a:lnTo>
                  <a:lnTo>
                    <a:pt x="576" y="1378"/>
                  </a:lnTo>
                  <a:lnTo>
                    <a:pt x="590" y="1371"/>
                  </a:lnTo>
                  <a:lnTo>
                    <a:pt x="603" y="1360"/>
                  </a:lnTo>
                  <a:lnTo>
                    <a:pt x="614" y="1345"/>
                  </a:lnTo>
                  <a:lnTo>
                    <a:pt x="623" y="1331"/>
                  </a:lnTo>
                  <a:lnTo>
                    <a:pt x="628" y="1315"/>
                  </a:lnTo>
                  <a:lnTo>
                    <a:pt x="630" y="1296"/>
                  </a:lnTo>
                  <a:lnTo>
                    <a:pt x="630" y="587"/>
                  </a:lnTo>
                  <a:lnTo>
                    <a:pt x="630" y="449"/>
                  </a:lnTo>
                  <a:lnTo>
                    <a:pt x="630" y="210"/>
                  </a:lnTo>
                  <a:lnTo>
                    <a:pt x="630" y="210"/>
                  </a:lnTo>
                  <a:lnTo>
                    <a:pt x="639" y="232"/>
                  </a:lnTo>
                  <a:lnTo>
                    <a:pt x="648" y="257"/>
                  </a:lnTo>
                  <a:lnTo>
                    <a:pt x="657" y="289"/>
                  </a:lnTo>
                  <a:lnTo>
                    <a:pt x="665" y="326"/>
                  </a:lnTo>
                  <a:lnTo>
                    <a:pt x="672" y="367"/>
                  </a:lnTo>
                  <a:lnTo>
                    <a:pt x="675" y="416"/>
                  </a:lnTo>
                  <a:lnTo>
                    <a:pt x="679" y="472"/>
                  </a:lnTo>
                  <a:lnTo>
                    <a:pt x="681" y="534"/>
                  </a:lnTo>
                  <a:lnTo>
                    <a:pt x="681" y="534"/>
                  </a:lnTo>
                  <a:lnTo>
                    <a:pt x="679" y="597"/>
                  </a:lnTo>
                  <a:lnTo>
                    <a:pt x="675" y="666"/>
                  </a:lnTo>
                  <a:lnTo>
                    <a:pt x="675" y="666"/>
                  </a:lnTo>
                  <a:lnTo>
                    <a:pt x="677" y="679"/>
                  </a:lnTo>
                  <a:lnTo>
                    <a:pt x="679" y="690"/>
                  </a:lnTo>
                  <a:lnTo>
                    <a:pt x="685" y="699"/>
                  </a:lnTo>
                  <a:lnTo>
                    <a:pt x="690" y="708"/>
                  </a:lnTo>
                  <a:lnTo>
                    <a:pt x="699" y="717"/>
                  </a:lnTo>
                  <a:lnTo>
                    <a:pt x="708" y="722"/>
                  </a:lnTo>
                  <a:lnTo>
                    <a:pt x="719" y="726"/>
                  </a:lnTo>
                  <a:lnTo>
                    <a:pt x="732" y="728"/>
                  </a:lnTo>
                  <a:lnTo>
                    <a:pt x="732" y="728"/>
                  </a:lnTo>
                  <a:lnTo>
                    <a:pt x="733" y="728"/>
                  </a:lnTo>
                  <a:lnTo>
                    <a:pt x="733" y="728"/>
                  </a:lnTo>
                  <a:lnTo>
                    <a:pt x="746" y="728"/>
                  </a:lnTo>
                  <a:lnTo>
                    <a:pt x="755" y="724"/>
                  </a:lnTo>
                  <a:lnTo>
                    <a:pt x="766" y="719"/>
                  </a:lnTo>
                  <a:lnTo>
                    <a:pt x="773" y="711"/>
                  </a:lnTo>
                  <a:lnTo>
                    <a:pt x="781" y="704"/>
                  </a:lnTo>
                  <a:lnTo>
                    <a:pt x="786" y="695"/>
                  </a:lnTo>
                  <a:lnTo>
                    <a:pt x="790" y="684"/>
                  </a:lnTo>
                  <a:lnTo>
                    <a:pt x="791" y="673"/>
                  </a:lnTo>
                  <a:lnTo>
                    <a:pt x="791" y="673"/>
                  </a:lnTo>
                  <a:lnTo>
                    <a:pt x="795" y="601"/>
                  </a:lnTo>
                  <a:lnTo>
                    <a:pt x="797" y="534"/>
                  </a:lnTo>
                  <a:lnTo>
                    <a:pt x="797" y="534"/>
                  </a:lnTo>
                  <a:lnTo>
                    <a:pt x="795" y="476"/>
                  </a:lnTo>
                  <a:lnTo>
                    <a:pt x="793" y="422"/>
                  </a:lnTo>
                  <a:lnTo>
                    <a:pt x="788" y="373"/>
                  </a:lnTo>
                  <a:lnTo>
                    <a:pt x="782" y="328"/>
                  </a:lnTo>
                  <a:lnTo>
                    <a:pt x="775" y="286"/>
                  </a:lnTo>
                  <a:lnTo>
                    <a:pt x="766" y="250"/>
                  </a:lnTo>
                  <a:lnTo>
                    <a:pt x="757" y="217"/>
                  </a:lnTo>
                  <a:lnTo>
                    <a:pt x="746" y="186"/>
                  </a:lnTo>
                  <a:lnTo>
                    <a:pt x="746" y="186"/>
                  </a:lnTo>
                  <a:lnTo>
                    <a:pt x="735" y="161"/>
                  </a:lnTo>
                  <a:lnTo>
                    <a:pt x="723" y="137"/>
                  </a:lnTo>
                  <a:lnTo>
                    <a:pt x="708" y="116"/>
                  </a:lnTo>
                  <a:lnTo>
                    <a:pt x="695" y="97"/>
                  </a:lnTo>
                  <a:lnTo>
                    <a:pt x="681" y="83"/>
                  </a:lnTo>
                  <a:lnTo>
                    <a:pt x="666" y="69"/>
                  </a:lnTo>
                  <a:lnTo>
                    <a:pt x="650" y="58"/>
                  </a:lnTo>
                  <a:lnTo>
                    <a:pt x="636" y="50"/>
                  </a:lnTo>
                  <a:lnTo>
                    <a:pt x="636" y="50"/>
                  </a:lnTo>
                  <a:lnTo>
                    <a:pt x="618" y="43"/>
                  </a:lnTo>
                  <a:lnTo>
                    <a:pt x="601" y="38"/>
                  </a:lnTo>
                  <a:lnTo>
                    <a:pt x="589" y="36"/>
                  </a:lnTo>
                  <a:lnTo>
                    <a:pt x="576" y="34"/>
                  </a:lnTo>
                  <a:lnTo>
                    <a:pt x="576" y="34"/>
                  </a:lnTo>
                  <a:lnTo>
                    <a:pt x="574" y="34"/>
                  </a:lnTo>
                  <a:lnTo>
                    <a:pt x="382" y="34"/>
                  </a:lnTo>
                  <a:lnTo>
                    <a:pt x="382" y="34"/>
                  </a:lnTo>
                  <a:lnTo>
                    <a:pt x="382" y="40"/>
                  </a:lnTo>
                  <a:lnTo>
                    <a:pt x="382" y="40"/>
                  </a:lnTo>
                  <a:lnTo>
                    <a:pt x="380" y="72"/>
                  </a:lnTo>
                  <a:lnTo>
                    <a:pt x="375" y="119"/>
                  </a:lnTo>
                  <a:lnTo>
                    <a:pt x="371" y="148"/>
                  </a:lnTo>
                  <a:lnTo>
                    <a:pt x="364" y="179"/>
                  </a:lnTo>
                  <a:lnTo>
                    <a:pt x="355" y="213"/>
                  </a:lnTo>
                  <a:lnTo>
                    <a:pt x="342" y="250"/>
                  </a:lnTo>
                  <a:lnTo>
                    <a:pt x="302" y="232"/>
                  </a:lnTo>
                  <a:lnTo>
                    <a:pt x="302" y="232"/>
                  </a:lnTo>
                  <a:lnTo>
                    <a:pt x="313" y="199"/>
                  </a:lnTo>
                  <a:lnTo>
                    <a:pt x="322" y="168"/>
                  </a:lnTo>
                  <a:lnTo>
                    <a:pt x="328" y="139"/>
                  </a:lnTo>
                  <a:lnTo>
                    <a:pt x="333" y="112"/>
                  </a:lnTo>
                  <a:lnTo>
                    <a:pt x="337" y="69"/>
                  </a:lnTo>
                  <a:lnTo>
                    <a:pt x="339" y="40"/>
                  </a:lnTo>
                  <a:lnTo>
                    <a:pt x="339" y="40"/>
                  </a:lnTo>
                  <a:lnTo>
                    <a:pt x="339" y="34"/>
                  </a:lnTo>
                  <a:lnTo>
                    <a:pt x="293" y="34"/>
                  </a:lnTo>
                  <a:lnTo>
                    <a:pt x="293" y="34"/>
                  </a:lnTo>
                  <a:lnTo>
                    <a:pt x="284" y="36"/>
                  </a:lnTo>
                  <a:lnTo>
                    <a:pt x="284" y="36"/>
                  </a:lnTo>
                  <a:lnTo>
                    <a:pt x="284" y="36"/>
                  </a:lnTo>
                  <a:lnTo>
                    <a:pt x="268" y="38"/>
                  </a:lnTo>
                  <a:lnTo>
                    <a:pt x="252" y="43"/>
                  </a:lnTo>
                  <a:lnTo>
                    <a:pt x="239" y="50"/>
                  </a:lnTo>
                  <a:lnTo>
                    <a:pt x="225" y="58"/>
                  </a:lnTo>
                  <a:lnTo>
                    <a:pt x="225" y="58"/>
                  </a:lnTo>
                  <a:lnTo>
                    <a:pt x="210" y="69"/>
                  </a:lnTo>
                  <a:lnTo>
                    <a:pt x="197" y="81"/>
                  </a:lnTo>
                  <a:lnTo>
                    <a:pt x="185" y="94"/>
                  </a:lnTo>
                  <a:lnTo>
                    <a:pt x="174" y="110"/>
                  </a:lnTo>
                  <a:lnTo>
                    <a:pt x="174" y="110"/>
                  </a:lnTo>
                  <a:lnTo>
                    <a:pt x="163" y="126"/>
                  </a:lnTo>
                  <a:lnTo>
                    <a:pt x="152" y="143"/>
                  </a:lnTo>
                  <a:lnTo>
                    <a:pt x="145" y="161"/>
                  </a:lnTo>
                  <a:lnTo>
                    <a:pt x="138" y="181"/>
                  </a:lnTo>
                  <a:lnTo>
                    <a:pt x="130" y="201"/>
                  </a:lnTo>
                  <a:lnTo>
                    <a:pt x="127" y="222"/>
                  </a:lnTo>
                  <a:lnTo>
                    <a:pt x="123" y="244"/>
                  </a:lnTo>
                  <a:lnTo>
                    <a:pt x="123" y="268"/>
                  </a:lnTo>
                  <a:lnTo>
                    <a:pt x="123" y="268"/>
                  </a:lnTo>
                  <a:lnTo>
                    <a:pt x="123" y="286"/>
                  </a:lnTo>
                  <a:lnTo>
                    <a:pt x="125" y="304"/>
                  </a:lnTo>
                  <a:lnTo>
                    <a:pt x="129" y="322"/>
                  </a:lnTo>
                  <a:lnTo>
                    <a:pt x="132" y="340"/>
                  </a:lnTo>
                  <a:lnTo>
                    <a:pt x="138" y="358"/>
                  </a:lnTo>
                  <a:lnTo>
                    <a:pt x="145" y="376"/>
                  </a:lnTo>
                  <a:lnTo>
                    <a:pt x="154" y="395"/>
                  </a:lnTo>
                  <a:lnTo>
                    <a:pt x="163" y="413"/>
                  </a:lnTo>
                  <a:lnTo>
                    <a:pt x="163" y="413"/>
                  </a:lnTo>
                  <a:lnTo>
                    <a:pt x="174" y="431"/>
                  </a:lnTo>
                  <a:lnTo>
                    <a:pt x="187" y="449"/>
                  </a:lnTo>
                  <a:lnTo>
                    <a:pt x="201" y="467"/>
                  </a:lnTo>
                  <a:lnTo>
                    <a:pt x="217" y="483"/>
                  </a:lnTo>
                  <a:lnTo>
                    <a:pt x="235" y="501"/>
                  </a:lnTo>
                  <a:lnTo>
                    <a:pt x="254" y="518"/>
                  </a:lnTo>
                  <a:lnTo>
                    <a:pt x="273" y="534"/>
                  </a:lnTo>
                  <a:lnTo>
                    <a:pt x="297" y="548"/>
                  </a:lnTo>
                  <a:lnTo>
                    <a:pt x="297" y="548"/>
                  </a:lnTo>
                  <a:lnTo>
                    <a:pt x="304" y="554"/>
                  </a:lnTo>
                  <a:lnTo>
                    <a:pt x="311" y="556"/>
                  </a:lnTo>
                  <a:lnTo>
                    <a:pt x="321" y="558"/>
                  </a:lnTo>
                  <a:lnTo>
                    <a:pt x="328" y="559"/>
                  </a:lnTo>
                  <a:lnTo>
                    <a:pt x="328" y="559"/>
                  </a:lnTo>
                  <a:lnTo>
                    <a:pt x="342" y="558"/>
                  </a:lnTo>
                  <a:lnTo>
                    <a:pt x="355" y="552"/>
                  </a:lnTo>
                  <a:lnTo>
                    <a:pt x="368" y="545"/>
                  </a:lnTo>
                  <a:lnTo>
                    <a:pt x="377" y="534"/>
                  </a:lnTo>
                  <a:lnTo>
                    <a:pt x="377" y="534"/>
                  </a:lnTo>
                  <a:lnTo>
                    <a:pt x="382" y="523"/>
                  </a:lnTo>
                  <a:lnTo>
                    <a:pt x="386" y="512"/>
                  </a:lnTo>
                  <a:lnTo>
                    <a:pt x="386" y="501"/>
                  </a:lnTo>
                  <a:lnTo>
                    <a:pt x="386" y="491"/>
                  </a:lnTo>
                  <a:lnTo>
                    <a:pt x="382" y="480"/>
                  </a:lnTo>
                  <a:lnTo>
                    <a:pt x="377" y="469"/>
                  </a:lnTo>
                  <a:lnTo>
                    <a:pt x="369" y="460"/>
                  </a:lnTo>
                  <a:lnTo>
                    <a:pt x="360" y="452"/>
                  </a:lnTo>
                  <a:lnTo>
                    <a:pt x="360" y="452"/>
                  </a:lnTo>
                  <a:lnTo>
                    <a:pt x="328" y="429"/>
                  </a:lnTo>
                  <a:lnTo>
                    <a:pt x="301" y="404"/>
                  </a:lnTo>
                  <a:lnTo>
                    <a:pt x="279" y="378"/>
                  </a:lnTo>
                  <a:lnTo>
                    <a:pt x="263" y="355"/>
                  </a:lnTo>
                  <a:lnTo>
                    <a:pt x="263" y="355"/>
                  </a:lnTo>
                  <a:lnTo>
                    <a:pt x="252" y="333"/>
                  </a:lnTo>
                  <a:lnTo>
                    <a:pt x="244" y="309"/>
                  </a:lnTo>
                  <a:lnTo>
                    <a:pt x="239" y="288"/>
                  </a:lnTo>
                  <a:lnTo>
                    <a:pt x="239" y="268"/>
                  </a:lnTo>
                  <a:lnTo>
                    <a:pt x="239" y="268"/>
                  </a:lnTo>
                  <a:lnTo>
                    <a:pt x="239" y="250"/>
                  </a:lnTo>
                  <a:lnTo>
                    <a:pt x="243" y="232"/>
                  </a:lnTo>
                  <a:lnTo>
                    <a:pt x="248" y="215"/>
                  </a:lnTo>
                  <a:lnTo>
                    <a:pt x="254" y="199"/>
                  </a:lnTo>
                  <a:lnTo>
                    <a:pt x="254" y="199"/>
                  </a:lnTo>
                  <a:lnTo>
                    <a:pt x="261" y="186"/>
                  </a:lnTo>
                  <a:lnTo>
                    <a:pt x="270" y="174"/>
                  </a:lnTo>
                  <a:lnTo>
                    <a:pt x="277" y="165"/>
                  </a:lnTo>
                  <a:lnTo>
                    <a:pt x="286" y="157"/>
                  </a:lnTo>
                  <a:lnTo>
                    <a:pt x="286" y="157"/>
                  </a:lnTo>
                  <a:lnTo>
                    <a:pt x="293" y="152"/>
                  </a:lnTo>
                  <a:lnTo>
                    <a:pt x="295" y="168"/>
                  </a:lnTo>
                  <a:lnTo>
                    <a:pt x="295" y="168"/>
                  </a:lnTo>
                  <a:lnTo>
                    <a:pt x="288" y="174"/>
                  </a:lnTo>
                  <a:lnTo>
                    <a:pt x="281" y="183"/>
                  </a:lnTo>
                  <a:lnTo>
                    <a:pt x="273" y="193"/>
                  </a:lnTo>
                  <a:lnTo>
                    <a:pt x="266" y="206"/>
                  </a:lnTo>
                  <a:lnTo>
                    <a:pt x="266" y="206"/>
                  </a:lnTo>
                  <a:lnTo>
                    <a:pt x="261" y="221"/>
                  </a:lnTo>
                  <a:lnTo>
                    <a:pt x="257" y="235"/>
                  </a:lnTo>
                  <a:lnTo>
                    <a:pt x="254" y="251"/>
                  </a:lnTo>
                  <a:lnTo>
                    <a:pt x="254" y="268"/>
                  </a:lnTo>
                  <a:lnTo>
                    <a:pt x="254" y="268"/>
                  </a:lnTo>
                  <a:lnTo>
                    <a:pt x="255" y="289"/>
                  </a:lnTo>
                  <a:lnTo>
                    <a:pt x="259" y="309"/>
                  </a:lnTo>
                  <a:lnTo>
                    <a:pt x="284" y="248"/>
                  </a:lnTo>
                  <a:lnTo>
                    <a:pt x="509" y="342"/>
                  </a:lnTo>
                  <a:lnTo>
                    <a:pt x="389" y="630"/>
                  </a:lnTo>
                  <a:lnTo>
                    <a:pt x="165" y="534"/>
                  </a:lnTo>
                  <a:lnTo>
                    <a:pt x="190" y="476"/>
                  </a:lnTo>
                  <a:lnTo>
                    <a:pt x="190" y="476"/>
                  </a:lnTo>
                  <a:lnTo>
                    <a:pt x="168" y="449"/>
                  </a:lnTo>
                  <a:lnTo>
                    <a:pt x="150" y="420"/>
                  </a:lnTo>
                  <a:lnTo>
                    <a:pt x="150" y="420"/>
                  </a:lnTo>
                  <a:lnTo>
                    <a:pt x="141" y="402"/>
                  </a:lnTo>
                  <a:lnTo>
                    <a:pt x="132" y="384"/>
                  </a:lnTo>
                  <a:lnTo>
                    <a:pt x="125" y="366"/>
                  </a:lnTo>
                  <a:lnTo>
                    <a:pt x="120" y="346"/>
                  </a:lnTo>
                  <a:lnTo>
                    <a:pt x="114" y="328"/>
                  </a:lnTo>
                  <a:lnTo>
                    <a:pt x="110" y="308"/>
                  </a:lnTo>
                  <a:lnTo>
                    <a:pt x="109" y="288"/>
                  </a:lnTo>
                  <a:lnTo>
                    <a:pt x="109" y="268"/>
                  </a:lnTo>
                  <a:lnTo>
                    <a:pt x="109" y="268"/>
                  </a:lnTo>
                  <a:lnTo>
                    <a:pt x="109" y="246"/>
                  </a:lnTo>
                  <a:lnTo>
                    <a:pt x="112" y="222"/>
                  </a:lnTo>
                  <a:lnTo>
                    <a:pt x="116" y="201"/>
                  </a:lnTo>
                  <a:lnTo>
                    <a:pt x="121" y="179"/>
                  </a:lnTo>
                  <a:lnTo>
                    <a:pt x="129" y="159"/>
                  </a:lnTo>
                  <a:lnTo>
                    <a:pt x="139" y="139"/>
                  </a:lnTo>
                  <a:lnTo>
                    <a:pt x="149" y="119"/>
                  </a:lnTo>
                  <a:lnTo>
                    <a:pt x="161" y="101"/>
                  </a:lnTo>
                  <a:lnTo>
                    <a:pt x="161" y="101"/>
                  </a:lnTo>
                  <a:lnTo>
                    <a:pt x="174" y="85"/>
                  </a:lnTo>
                  <a:lnTo>
                    <a:pt x="188" y="70"/>
                  </a:lnTo>
                  <a:lnTo>
                    <a:pt x="203" y="58"/>
                  </a:lnTo>
                  <a:lnTo>
                    <a:pt x="217" y="47"/>
                  </a:lnTo>
                  <a:lnTo>
                    <a:pt x="217" y="47"/>
                  </a:lnTo>
                  <a:lnTo>
                    <a:pt x="234" y="36"/>
                  </a:lnTo>
                  <a:lnTo>
                    <a:pt x="250" y="29"/>
                  </a:lnTo>
                  <a:lnTo>
                    <a:pt x="266" y="25"/>
                  </a:lnTo>
                  <a:lnTo>
                    <a:pt x="283" y="21"/>
                  </a:lnTo>
                  <a:lnTo>
                    <a:pt x="283" y="21"/>
                  </a:lnTo>
                  <a:lnTo>
                    <a:pt x="283" y="21"/>
                  </a:lnTo>
                  <a:lnTo>
                    <a:pt x="293" y="20"/>
                  </a:lnTo>
                  <a:lnTo>
                    <a:pt x="400" y="20"/>
                  </a:lnTo>
                  <a:lnTo>
                    <a:pt x="400" y="20"/>
                  </a:lnTo>
                  <a:lnTo>
                    <a:pt x="368" y="14"/>
                  </a:lnTo>
                  <a:lnTo>
                    <a:pt x="328" y="7"/>
                  </a:lnTo>
                  <a:lnTo>
                    <a:pt x="288" y="1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37" y="1"/>
                  </a:lnTo>
                  <a:lnTo>
                    <a:pt x="226" y="3"/>
                  </a:lnTo>
                  <a:lnTo>
                    <a:pt x="226" y="3"/>
                  </a:lnTo>
                  <a:lnTo>
                    <a:pt x="216" y="7"/>
                  </a:lnTo>
                  <a:lnTo>
                    <a:pt x="205" y="12"/>
                  </a:lnTo>
                  <a:lnTo>
                    <a:pt x="192" y="20"/>
                  </a:lnTo>
                  <a:lnTo>
                    <a:pt x="179" y="29"/>
                  </a:lnTo>
                  <a:lnTo>
                    <a:pt x="163" y="41"/>
                  </a:lnTo>
                  <a:lnTo>
                    <a:pt x="149" y="56"/>
                  </a:lnTo>
                  <a:lnTo>
                    <a:pt x="132" y="72"/>
                  </a:lnTo>
                  <a:lnTo>
                    <a:pt x="116" y="92"/>
                  </a:lnTo>
                  <a:lnTo>
                    <a:pt x="100" y="114"/>
                  </a:lnTo>
                  <a:lnTo>
                    <a:pt x="83" y="139"/>
                  </a:lnTo>
                  <a:lnTo>
                    <a:pt x="67" y="168"/>
                  </a:lnTo>
                  <a:lnTo>
                    <a:pt x="53" y="199"/>
                  </a:lnTo>
                  <a:lnTo>
                    <a:pt x="38" y="235"/>
                  </a:lnTo>
                  <a:lnTo>
                    <a:pt x="25" y="273"/>
                  </a:lnTo>
                  <a:lnTo>
                    <a:pt x="14" y="317"/>
                  </a:lnTo>
                  <a:lnTo>
                    <a:pt x="5" y="362"/>
                  </a:lnTo>
                  <a:lnTo>
                    <a:pt x="5" y="362"/>
                  </a:lnTo>
                  <a:lnTo>
                    <a:pt x="0" y="398"/>
                  </a:lnTo>
                  <a:lnTo>
                    <a:pt x="0" y="433"/>
                  </a:lnTo>
                  <a:lnTo>
                    <a:pt x="2" y="465"/>
                  </a:lnTo>
                  <a:lnTo>
                    <a:pt x="9" y="498"/>
                  </a:lnTo>
                  <a:lnTo>
                    <a:pt x="18" y="529"/>
                  </a:lnTo>
                  <a:lnTo>
                    <a:pt x="31" y="558"/>
                  </a:lnTo>
                  <a:lnTo>
                    <a:pt x="43" y="585"/>
                  </a:lnTo>
                  <a:lnTo>
                    <a:pt x="60" y="610"/>
                  </a:lnTo>
                  <a:lnTo>
                    <a:pt x="78" y="634"/>
                  </a:lnTo>
                  <a:lnTo>
                    <a:pt x="98" y="655"/>
                  </a:lnTo>
                  <a:lnTo>
                    <a:pt x="118" y="673"/>
                  </a:lnTo>
                  <a:lnTo>
                    <a:pt x="139" y="692"/>
                  </a:lnTo>
                  <a:lnTo>
                    <a:pt x="159" y="706"/>
                  </a:lnTo>
                  <a:lnTo>
                    <a:pt x="181" y="717"/>
                  </a:lnTo>
                  <a:lnTo>
                    <a:pt x="203" y="726"/>
                  </a:lnTo>
                  <a:lnTo>
                    <a:pt x="223" y="733"/>
                  </a:lnTo>
                  <a:lnTo>
                    <a:pt x="223" y="7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2" name="Freeform 7"/>
            <p:cNvSpPr>
              <a:spLocks/>
            </p:cNvSpPr>
            <p:nvPr/>
          </p:nvSpPr>
          <p:spPr bwMode="auto">
            <a:xfrm>
              <a:off x="2719388" y="2986088"/>
              <a:ext cx="258762" cy="258762"/>
            </a:xfrm>
            <a:custGeom>
              <a:avLst/>
              <a:gdLst>
                <a:gd name="T0" fmla="*/ 326 w 326"/>
                <a:gd name="T1" fmla="*/ 163 h 326"/>
                <a:gd name="T2" fmla="*/ 322 w 326"/>
                <a:gd name="T3" fmla="*/ 131 h 326"/>
                <a:gd name="T4" fmla="*/ 313 w 326"/>
                <a:gd name="T5" fmla="*/ 100 h 326"/>
                <a:gd name="T6" fmla="*/ 297 w 326"/>
                <a:gd name="T7" fmla="*/ 73 h 326"/>
                <a:gd name="T8" fmla="*/ 277 w 326"/>
                <a:gd name="T9" fmla="*/ 49 h 326"/>
                <a:gd name="T10" fmla="*/ 253 w 326"/>
                <a:gd name="T11" fmla="*/ 29 h 326"/>
                <a:gd name="T12" fmla="*/ 226 w 326"/>
                <a:gd name="T13" fmla="*/ 15 h 326"/>
                <a:gd name="T14" fmla="*/ 195 w 326"/>
                <a:gd name="T15" fmla="*/ 4 h 326"/>
                <a:gd name="T16" fmla="*/ 163 w 326"/>
                <a:gd name="T17" fmla="*/ 0 h 326"/>
                <a:gd name="T18" fmla="*/ 145 w 326"/>
                <a:gd name="T19" fmla="*/ 2 h 326"/>
                <a:gd name="T20" fmla="*/ 114 w 326"/>
                <a:gd name="T21" fmla="*/ 9 h 326"/>
                <a:gd name="T22" fmla="*/ 85 w 326"/>
                <a:gd name="T23" fmla="*/ 20 h 326"/>
                <a:gd name="T24" fmla="*/ 58 w 326"/>
                <a:gd name="T25" fmla="*/ 38 h 326"/>
                <a:gd name="T26" fmla="*/ 36 w 326"/>
                <a:gd name="T27" fmla="*/ 60 h 326"/>
                <a:gd name="T28" fmla="*/ 20 w 326"/>
                <a:gd name="T29" fmla="*/ 87 h 326"/>
                <a:gd name="T30" fmla="*/ 7 w 326"/>
                <a:gd name="T31" fmla="*/ 116 h 326"/>
                <a:gd name="T32" fmla="*/ 0 w 326"/>
                <a:gd name="T33" fmla="*/ 147 h 326"/>
                <a:gd name="T34" fmla="*/ 0 w 326"/>
                <a:gd name="T35" fmla="*/ 163 h 326"/>
                <a:gd name="T36" fmla="*/ 1 w 326"/>
                <a:gd name="T37" fmla="*/ 198 h 326"/>
                <a:gd name="T38" fmla="*/ 12 w 326"/>
                <a:gd name="T39" fmla="*/ 229 h 326"/>
                <a:gd name="T40" fmla="*/ 27 w 326"/>
                <a:gd name="T41" fmla="*/ 256 h 326"/>
                <a:gd name="T42" fmla="*/ 47 w 326"/>
                <a:gd name="T43" fmla="*/ 279 h 326"/>
                <a:gd name="T44" fmla="*/ 70 w 326"/>
                <a:gd name="T45" fmla="*/ 299 h 326"/>
                <a:gd name="T46" fmla="*/ 99 w 326"/>
                <a:gd name="T47" fmla="*/ 314 h 326"/>
                <a:gd name="T48" fmla="*/ 130 w 326"/>
                <a:gd name="T49" fmla="*/ 325 h 326"/>
                <a:gd name="T50" fmla="*/ 163 w 326"/>
                <a:gd name="T51" fmla="*/ 326 h 326"/>
                <a:gd name="T52" fmla="*/ 179 w 326"/>
                <a:gd name="T53" fmla="*/ 326 h 326"/>
                <a:gd name="T54" fmla="*/ 210 w 326"/>
                <a:gd name="T55" fmla="*/ 319 h 326"/>
                <a:gd name="T56" fmla="*/ 241 w 326"/>
                <a:gd name="T57" fmla="*/ 308 h 326"/>
                <a:gd name="T58" fmla="*/ 266 w 326"/>
                <a:gd name="T59" fmla="*/ 290 h 326"/>
                <a:gd name="T60" fmla="*/ 288 w 326"/>
                <a:gd name="T61" fmla="*/ 268 h 326"/>
                <a:gd name="T62" fmla="*/ 306 w 326"/>
                <a:gd name="T63" fmla="*/ 241 h 326"/>
                <a:gd name="T64" fmla="*/ 318 w 326"/>
                <a:gd name="T65" fmla="*/ 212 h 326"/>
                <a:gd name="T66" fmla="*/ 324 w 326"/>
                <a:gd name="T67" fmla="*/ 182 h 326"/>
                <a:gd name="T68" fmla="*/ 326 w 326"/>
                <a:gd name="T69" fmla="*/ 163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26" h="326">
                  <a:moveTo>
                    <a:pt x="326" y="163"/>
                  </a:moveTo>
                  <a:lnTo>
                    <a:pt x="326" y="163"/>
                  </a:lnTo>
                  <a:lnTo>
                    <a:pt x="324" y="147"/>
                  </a:lnTo>
                  <a:lnTo>
                    <a:pt x="322" y="131"/>
                  </a:lnTo>
                  <a:lnTo>
                    <a:pt x="318" y="116"/>
                  </a:lnTo>
                  <a:lnTo>
                    <a:pt x="313" y="100"/>
                  </a:lnTo>
                  <a:lnTo>
                    <a:pt x="306" y="87"/>
                  </a:lnTo>
                  <a:lnTo>
                    <a:pt x="297" y="73"/>
                  </a:lnTo>
                  <a:lnTo>
                    <a:pt x="288" y="60"/>
                  </a:lnTo>
                  <a:lnTo>
                    <a:pt x="277" y="49"/>
                  </a:lnTo>
                  <a:lnTo>
                    <a:pt x="266" y="38"/>
                  </a:lnTo>
                  <a:lnTo>
                    <a:pt x="253" y="29"/>
                  </a:lnTo>
                  <a:lnTo>
                    <a:pt x="241" y="20"/>
                  </a:lnTo>
                  <a:lnTo>
                    <a:pt x="226" y="15"/>
                  </a:lnTo>
                  <a:lnTo>
                    <a:pt x="210" y="9"/>
                  </a:lnTo>
                  <a:lnTo>
                    <a:pt x="195" y="4"/>
                  </a:lnTo>
                  <a:lnTo>
                    <a:pt x="179" y="2"/>
                  </a:lnTo>
                  <a:lnTo>
                    <a:pt x="163" y="0"/>
                  </a:lnTo>
                  <a:lnTo>
                    <a:pt x="163" y="0"/>
                  </a:lnTo>
                  <a:lnTo>
                    <a:pt x="145" y="2"/>
                  </a:lnTo>
                  <a:lnTo>
                    <a:pt x="130" y="4"/>
                  </a:lnTo>
                  <a:lnTo>
                    <a:pt x="114" y="9"/>
                  </a:lnTo>
                  <a:lnTo>
                    <a:pt x="99" y="15"/>
                  </a:lnTo>
                  <a:lnTo>
                    <a:pt x="85" y="20"/>
                  </a:lnTo>
                  <a:lnTo>
                    <a:pt x="70" y="29"/>
                  </a:lnTo>
                  <a:lnTo>
                    <a:pt x="58" y="38"/>
                  </a:lnTo>
                  <a:lnTo>
                    <a:pt x="47" y="49"/>
                  </a:lnTo>
                  <a:lnTo>
                    <a:pt x="36" y="60"/>
                  </a:lnTo>
                  <a:lnTo>
                    <a:pt x="27" y="73"/>
                  </a:lnTo>
                  <a:lnTo>
                    <a:pt x="20" y="87"/>
                  </a:lnTo>
                  <a:lnTo>
                    <a:pt x="12" y="100"/>
                  </a:lnTo>
                  <a:lnTo>
                    <a:pt x="7" y="116"/>
                  </a:lnTo>
                  <a:lnTo>
                    <a:pt x="1" y="131"/>
                  </a:lnTo>
                  <a:lnTo>
                    <a:pt x="0" y="147"/>
                  </a:lnTo>
                  <a:lnTo>
                    <a:pt x="0" y="163"/>
                  </a:lnTo>
                  <a:lnTo>
                    <a:pt x="0" y="163"/>
                  </a:lnTo>
                  <a:lnTo>
                    <a:pt x="0" y="182"/>
                  </a:lnTo>
                  <a:lnTo>
                    <a:pt x="1" y="198"/>
                  </a:lnTo>
                  <a:lnTo>
                    <a:pt x="7" y="212"/>
                  </a:lnTo>
                  <a:lnTo>
                    <a:pt x="12" y="229"/>
                  </a:lnTo>
                  <a:lnTo>
                    <a:pt x="20" y="241"/>
                  </a:lnTo>
                  <a:lnTo>
                    <a:pt x="27" y="256"/>
                  </a:lnTo>
                  <a:lnTo>
                    <a:pt x="36" y="268"/>
                  </a:lnTo>
                  <a:lnTo>
                    <a:pt x="47" y="279"/>
                  </a:lnTo>
                  <a:lnTo>
                    <a:pt x="58" y="290"/>
                  </a:lnTo>
                  <a:lnTo>
                    <a:pt x="70" y="299"/>
                  </a:lnTo>
                  <a:lnTo>
                    <a:pt x="85" y="308"/>
                  </a:lnTo>
                  <a:lnTo>
                    <a:pt x="99" y="314"/>
                  </a:lnTo>
                  <a:lnTo>
                    <a:pt x="114" y="319"/>
                  </a:lnTo>
                  <a:lnTo>
                    <a:pt x="130" y="325"/>
                  </a:lnTo>
                  <a:lnTo>
                    <a:pt x="145" y="326"/>
                  </a:lnTo>
                  <a:lnTo>
                    <a:pt x="163" y="326"/>
                  </a:lnTo>
                  <a:lnTo>
                    <a:pt x="163" y="326"/>
                  </a:lnTo>
                  <a:lnTo>
                    <a:pt x="179" y="326"/>
                  </a:lnTo>
                  <a:lnTo>
                    <a:pt x="195" y="325"/>
                  </a:lnTo>
                  <a:lnTo>
                    <a:pt x="210" y="319"/>
                  </a:lnTo>
                  <a:lnTo>
                    <a:pt x="226" y="314"/>
                  </a:lnTo>
                  <a:lnTo>
                    <a:pt x="241" y="308"/>
                  </a:lnTo>
                  <a:lnTo>
                    <a:pt x="253" y="299"/>
                  </a:lnTo>
                  <a:lnTo>
                    <a:pt x="266" y="290"/>
                  </a:lnTo>
                  <a:lnTo>
                    <a:pt x="277" y="279"/>
                  </a:lnTo>
                  <a:lnTo>
                    <a:pt x="288" y="268"/>
                  </a:lnTo>
                  <a:lnTo>
                    <a:pt x="297" y="256"/>
                  </a:lnTo>
                  <a:lnTo>
                    <a:pt x="306" y="241"/>
                  </a:lnTo>
                  <a:lnTo>
                    <a:pt x="313" y="229"/>
                  </a:lnTo>
                  <a:lnTo>
                    <a:pt x="318" y="212"/>
                  </a:lnTo>
                  <a:lnTo>
                    <a:pt x="322" y="198"/>
                  </a:lnTo>
                  <a:lnTo>
                    <a:pt x="324" y="182"/>
                  </a:lnTo>
                  <a:lnTo>
                    <a:pt x="326" y="163"/>
                  </a:lnTo>
                  <a:lnTo>
                    <a:pt x="326" y="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3" name="Freeform 8"/>
            <p:cNvSpPr>
              <a:spLocks/>
            </p:cNvSpPr>
            <p:nvPr/>
          </p:nvSpPr>
          <p:spPr bwMode="auto">
            <a:xfrm>
              <a:off x="2738438" y="3497263"/>
              <a:ext cx="125412" cy="63500"/>
            </a:xfrm>
            <a:custGeom>
              <a:avLst/>
              <a:gdLst>
                <a:gd name="T0" fmla="*/ 152 w 160"/>
                <a:gd name="T1" fmla="*/ 80 h 80"/>
                <a:gd name="T2" fmla="*/ 160 w 160"/>
                <a:gd name="T3" fmla="*/ 64 h 80"/>
                <a:gd name="T4" fmla="*/ 7 w 160"/>
                <a:gd name="T5" fmla="*/ 0 h 80"/>
                <a:gd name="T6" fmla="*/ 0 w 160"/>
                <a:gd name="T7" fmla="*/ 15 h 80"/>
                <a:gd name="T8" fmla="*/ 152 w 160"/>
                <a:gd name="T9" fmla="*/ 8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80">
                  <a:moveTo>
                    <a:pt x="152" y="80"/>
                  </a:moveTo>
                  <a:lnTo>
                    <a:pt x="160" y="64"/>
                  </a:lnTo>
                  <a:lnTo>
                    <a:pt x="7" y="0"/>
                  </a:lnTo>
                  <a:lnTo>
                    <a:pt x="0" y="15"/>
                  </a:lnTo>
                  <a:lnTo>
                    <a:pt x="152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  <p:sp>
          <p:nvSpPr>
            <p:cNvPr id="84" name="Freeform 9"/>
            <p:cNvSpPr>
              <a:spLocks/>
            </p:cNvSpPr>
            <p:nvPr/>
          </p:nvSpPr>
          <p:spPr bwMode="auto">
            <a:xfrm>
              <a:off x="2727325" y="3521075"/>
              <a:ext cx="127000" cy="63500"/>
            </a:xfrm>
            <a:custGeom>
              <a:avLst/>
              <a:gdLst>
                <a:gd name="T0" fmla="*/ 7 w 159"/>
                <a:gd name="T1" fmla="*/ 0 h 80"/>
                <a:gd name="T2" fmla="*/ 0 w 159"/>
                <a:gd name="T3" fmla="*/ 15 h 80"/>
                <a:gd name="T4" fmla="*/ 152 w 159"/>
                <a:gd name="T5" fmla="*/ 80 h 80"/>
                <a:gd name="T6" fmla="*/ 159 w 159"/>
                <a:gd name="T7" fmla="*/ 64 h 80"/>
                <a:gd name="T8" fmla="*/ 7 w 159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9" h="80">
                  <a:moveTo>
                    <a:pt x="7" y="0"/>
                  </a:moveTo>
                  <a:lnTo>
                    <a:pt x="0" y="15"/>
                  </a:lnTo>
                  <a:lnTo>
                    <a:pt x="152" y="80"/>
                  </a:lnTo>
                  <a:lnTo>
                    <a:pt x="159" y="64"/>
                  </a:lnTo>
                  <a:lnTo>
                    <a:pt x="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fr-FR" sz="1000">
                <a:solidFill>
                  <a:srgbClr val="FFFFFF"/>
                </a:solidFill>
                <a:latin typeface="Helvetica" pitchFamily="34" charset="0"/>
              </a:endParaRPr>
            </a:p>
          </p:txBody>
        </p:sp>
      </p:grpSp>
      <p:sp>
        <p:nvSpPr>
          <p:cNvPr id="46" name="Text Box 36"/>
          <p:cNvSpPr txBox="1">
            <a:spLocks noChangeArrowheads="1"/>
          </p:cNvSpPr>
          <p:nvPr/>
        </p:nvSpPr>
        <p:spPr bwMode="gray">
          <a:xfrm>
            <a:off x="346075" y="5610880"/>
            <a:ext cx="2367399" cy="1224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объявить </a:t>
            </a:r>
            <a:r>
              <a:rPr lang="ru-RU" sz="1100" dirty="0">
                <a:cs typeface="Arial" charset="0"/>
              </a:rPr>
              <a:t>о проведении </a:t>
            </a:r>
            <a:r>
              <a:rPr lang="ru-RU" sz="1100" dirty="0" smtClean="0">
                <a:cs typeface="Arial" charset="0"/>
              </a:rPr>
              <a:t>муниципального конкурсного </a:t>
            </a:r>
            <a:r>
              <a:rPr lang="ru-RU" sz="1100" dirty="0">
                <a:cs typeface="Arial" charset="0"/>
              </a:rPr>
              <a:t>отбора (указывается дата начала и окончания приема заявок, место приема заявок) и разместить данную информацию на сайте муниципального образования </a:t>
            </a:r>
          </a:p>
        </p:txBody>
      </p:sp>
      <p:sp>
        <p:nvSpPr>
          <p:cNvPr id="53" name="Text Box 29"/>
          <p:cNvSpPr txBox="1">
            <a:spLocks noChangeArrowheads="1"/>
          </p:cNvSpPr>
          <p:nvPr/>
        </p:nvSpPr>
        <p:spPr bwMode="gray">
          <a:xfrm>
            <a:off x="2384216" y="2010872"/>
            <a:ext cx="2336459" cy="691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помочь </a:t>
            </a:r>
            <a:r>
              <a:rPr lang="ru-RU" sz="1100" dirty="0">
                <a:cs typeface="Arial" charset="0"/>
              </a:rPr>
              <a:t>инициаторам в организации общественного обсуждения проектов </a:t>
            </a:r>
            <a:r>
              <a:rPr lang="ru-RU" sz="1100" dirty="0" smtClean="0">
                <a:cs typeface="Arial" charset="0"/>
              </a:rPr>
              <a:t>(</a:t>
            </a:r>
            <a:r>
              <a:rPr lang="ru-RU" sz="1100" dirty="0">
                <a:cs typeface="Arial" charset="0"/>
              </a:rPr>
              <a:t>СМИ, Интернет, опросы) для определения наиболее </a:t>
            </a:r>
            <a:r>
              <a:rPr lang="ru-RU" sz="1100" dirty="0" smtClean="0">
                <a:cs typeface="Arial" charset="0"/>
              </a:rPr>
              <a:t>актуального</a:t>
            </a:r>
            <a:endParaRPr lang="ru-RU" sz="1100" dirty="0">
              <a:cs typeface="Arial" charset="0"/>
            </a:endParaRPr>
          </a:p>
        </p:txBody>
      </p:sp>
      <p:sp>
        <p:nvSpPr>
          <p:cNvPr id="75" name="Text Box 30"/>
          <p:cNvSpPr txBox="1">
            <a:spLocks noChangeArrowheads="1"/>
          </p:cNvSpPr>
          <p:nvPr/>
        </p:nvSpPr>
        <p:spPr bwMode="gray">
          <a:xfrm>
            <a:off x="4050275" y="6704276"/>
            <a:ext cx="3481138" cy="307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помочь </a:t>
            </a:r>
            <a:r>
              <a:rPr lang="ru-RU" sz="1100" dirty="0">
                <a:cs typeface="Arial" charset="0"/>
              </a:rPr>
              <a:t>инициативной группе </a:t>
            </a:r>
            <a:r>
              <a:rPr lang="ru-RU" sz="1100" dirty="0" smtClean="0">
                <a:cs typeface="Arial" charset="0"/>
              </a:rPr>
              <a:t>в </a:t>
            </a:r>
            <a:r>
              <a:rPr lang="ru-RU" sz="1100" dirty="0">
                <a:cs typeface="Arial" charset="0"/>
              </a:rPr>
              <a:t>поиске </a:t>
            </a:r>
            <a:r>
              <a:rPr lang="ru-RU" sz="1100" dirty="0" smtClean="0">
                <a:cs typeface="Arial" charset="0"/>
              </a:rPr>
              <a:t>инвестора </a:t>
            </a:r>
            <a:r>
              <a:rPr lang="ru-RU" sz="1100" dirty="0">
                <a:cs typeface="Arial" charset="0"/>
              </a:rPr>
              <a:t>со стороны бизнеса </a:t>
            </a:r>
            <a:r>
              <a:rPr lang="ru-RU" sz="1100" dirty="0" smtClean="0">
                <a:cs typeface="Arial" charset="0"/>
              </a:rPr>
              <a:t>(</a:t>
            </a:r>
            <a:r>
              <a:rPr lang="ru-RU" sz="1100" dirty="0">
                <a:cs typeface="Arial" charset="0"/>
              </a:rPr>
              <a:t>организации, </a:t>
            </a:r>
            <a:r>
              <a:rPr lang="ru-RU" sz="1100" dirty="0" smtClean="0">
                <a:cs typeface="Arial" charset="0"/>
              </a:rPr>
              <a:t>фонды (ИП) </a:t>
            </a:r>
            <a:endParaRPr lang="ru-RU" sz="1100" dirty="0">
              <a:cs typeface="Arial" charset="0"/>
            </a:endParaRPr>
          </a:p>
        </p:txBody>
      </p:sp>
      <p:sp>
        <p:nvSpPr>
          <p:cNvPr id="77" name="Text Box 30"/>
          <p:cNvSpPr txBox="1">
            <a:spLocks noChangeArrowheads="1"/>
          </p:cNvSpPr>
          <p:nvPr/>
        </p:nvSpPr>
        <p:spPr bwMode="gray">
          <a:xfrm>
            <a:off x="4440158" y="5976420"/>
            <a:ext cx="2817975" cy="706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- отобрать проект (проекты),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выбрав наиболее актуальный,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определиться с его финансированием </a:t>
            </a:r>
            <a:br>
              <a:rPr lang="ru-RU" sz="1100" dirty="0" smtClean="0">
                <a:cs typeface="Arial" charset="0"/>
              </a:rPr>
            </a:br>
            <a:r>
              <a:rPr lang="ru-RU" sz="1100" dirty="0" smtClean="0">
                <a:cs typeface="Arial" charset="0"/>
              </a:rPr>
              <a:t>и направлением.</a:t>
            </a:r>
            <a:endParaRPr lang="ru-RU" sz="11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42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dirty="0" smtClean="0"/>
              <a:t>ЭТАП 2</a:t>
            </a:r>
            <a:br>
              <a:rPr lang="ru-RU" dirty="0" smtClean="0"/>
            </a:br>
            <a:r>
              <a:rPr lang="ru-RU" b="0" dirty="0" smtClean="0"/>
              <a:t>ДЛЯ МУНИЦИПАЛЬНЫХ ОБРАЗОВАНИЙ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b="0" dirty="0" smtClean="0"/>
              <a:t>(</a:t>
            </a:r>
            <a:r>
              <a:rPr lang="ru-RU" b="0" dirty="0" smtClean="0"/>
              <a:t>в случае победы проекта на региональном конкурсном отборе)</a:t>
            </a:r>
            <a:endParaRPr lang="en-GB" b="0" i="0" dirty="0"/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blackWhite">
          <a:xfrm>
            <a:off x="3703625" y="2006973"/>
            <a:ext cx="1718562" cy="67710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Развитие </a:t>
            </a:r>
          </a:p>
          <a:p>
            <a:pPr algn="ctr"/>
            <a:r>
              <a:rPr lang="ru-RU" sz="1100" b="1" dirty="0">
                <a:solidFill>
                  <a:schemeClr val="bg1"/>
                </a:solidFill>
                <a:latin typeface="+mj-lt"/>
              </a:rPr>
              <a:t>и внедрение информационных технологий </a:t>
            </a:r>
            <a:endParaRPr lang="en-GB" sz="1100" b="1" dirty="0">
              <a:solidFill>
                <a:schemeClr val="bg1"/>
              </a:solidFill>
              <a:latin typeface="+mj-lt"/>
            </a:endParaRPr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Freeform 3"/>
          <p:cNvSpPr>
            <a:spLocks noChangeAspect="1"/>
          </p:cNvSpPr>
          <p:nvPr/>
        </p:nvSpPr>
        <p:spPr bwMode="gray">
          <a:xfrm>
            <a:off x="365083" y="4773190"/>
            <a:ext cx="2139434" cy="732941"/>
          </a:xfrm>
          <a:custGeom>
            <a:avLst/>
            <a:gdLst>
              <a:gd name="T0" fmla="*/ 0 w 1161"/>
              <a:gd name="T1" fmla="*/ 3869349 h 444"/>
              <a:gd name="T2" fmla="*/ 2018495812 w 1161"/>
              <a:gd name="T3" fmla="*/ 0 h 444"/>
              <a:gd name="T4" fmla="*/ 2147483647 w 1161"/>
              <a:gd name="T5" fmla="*/ 858903673 h 444"/>
              <a:gd name="T6" fmla="*/ 2270787 w 1161"/>
              <a:gd name="T7" fmla="*/ 856969000 h 444"/>
              <a:gd name="T8" fmla="*/ 0 w 1161"/>
              <a:gd name="T9" fmla="*/ 3869349 h 4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61"/>
              <a:gd name="T16" fmla="*/ 0 h 444"/>
              <a:gd name="T17" fmla="*/ 1161 w 1161"/>
              <a:gd name="T18" fmla="*/ 444 h 44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61" h="444">
                <a:moveTo>
                  <a:pt x="0" y="2"/>
                </a:moveTo>
                <a:lnTo>
                  <a:pt x="889" y="0"/>
                </a:lnTo>
                <a:lnTo>
                  <a:pt x="1161" y="444"/>
                </a:lnTo>
                <a:lnTo>
                  <a:pt x="1" y="443"/>
                </a:lnTo>
                <a:lnTo>
                  <a:pt x="0" y="2"/>
                </a:lnTo>
                <a:close/>
              </a:path>
            </a:pathLst>
          </a:custGeom>
          <a:gradFill rotWithShape="1">
            <a:gsLst>
              <a:gs pos="0">
                <a:srgbClr val="007C92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GB" sz="1200"/>
          </a:p>
        </p:txBody>
      </p:sp>
      <p:sp>
        <p:nvSpPr>
          <p:cNvPr id="33" name="Freeform 4"/>
          <p:cNvSpPr>
            <a:spLocks noChangeAspect="1"/>
          </p:cNvSpPr>
          <p:nvPr/>
        </p:nvSpPr>
        <p:spPr bwMode="gray">
          <a:xfrm>
            <a:off x="368258" y="4321224"/>
            <a:ext cx="2333382" cy="451967"/>
          </a:xfrm>
          <a:custGeom>
            <a:avLst/>
            <a:gdLst>
              <a:gd name="T0" fmla="*/ 0 w 1322"/>
              <a:gd name="T1" fmla="*/ 364223350 h 429"/>
              <a:gd name="T2" fmla="*/ 2018132864 w 1322"/>
              <a:gd name="T3" fmla="*/ 364223350 h 429"/>
              <a:gd name="T4" fmla="*/ 2147483647 w 1322"/>
              <a:gd name="T5" fmla="*/ 155368076 h 429"/>
              <a:gd name="T6" fmla="*/ 2147483647 w 1322"/>
              <a:gd name="T7" fmla="*/ 0 h 429"/>
              <a:gd name="T8" fmla="*/ 1283440789 w 1322"/>
              <a:gd name="T9" fmla="*/ 0 h 429"/>
              <a:gd name="T10" fmla="*/ 0 w 1322"/>
              <a:gd name="T11" fmla="*/ 364223350 h 42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2"/>
              <a:gd name="T19" fmla="*/ 0 h 429"/>
              <a:gd name="T20" fmla="*/ 1322 w 1322"/>
              <a:gd name="T21" fmla="*/ 429 h 42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007C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34" name="AutoShape 5"/>
          <p:cNvSpPr>
            <a:spLocks noChangeAspect="1" noChangeArrowheads="1"/>
          </p:cNvSpPr>
          <p:nvPr/>
        </p:nvSpPr>
        <p:spPr bwMode="gray">
          <a:xfrm>
            <a:off x="366671" y="3183034"/>
            <a:ext cx="2161227" cy="1571625"/>
          </a:xfrm>
          <a:prstGeom prst="homePlate">
            <a:avLst>
              <a:gd name="adj" fmla="val 32857"/>
            </a:avLst>
          </a:prstGeom>
          <a:gradFill rotWithShape="1">
            <a:gsLst>
              <a:gs pos="0">
                <a:srgbClr val="409DAD"/>
              </a:gs>
              <a:gs pos="100000">
                <a:srgbClr val="007C92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80BEC9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35" name="Text Box 6"/>
          <p:cNvSpPr txBox="1">
            <a:spLocks noChangeAspect="1" noChangeArrowheads="1"/>
          </p:cNvSpPr>
          <p:nvPr/>
        </p:nvSpPr>
        <p:spPr bwMode="gray">
          <a:xfrm>
            <a:off x="507009" y="3579767"/>
            <a:ext cx="1695450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Выполнить условия </a:t>
            </a:r>
            <a:r>
              <a:rPr lang="ru-RU" sz="1100" b="1" dirty="0" err="1" smtClean="0">
                <a:solidFill>
                  <a:schemeClr val="bg1"/>
                </a:solidFill>
                <a:latin typeface="Arial"/>
                <a:cs typeface="Arial" charset="0"/>
              </a:rPr>
              <a:t>софинансирования</a:t>
            </a:r>
            <a:r>
              <a:rPr lang="ru-RU" sz="1100" b="1" dirty="0" smtClean="0">
                <a:solidFill>
                  <a:schemeClr val="bg1"/>
                </a:solidFill>
                <a:latin typeface="Arial"/>
                <a:cs typeface="Arial" charset="0"/>
              </a:rPr>
              <a:t> расходов на реализацию проекта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36" name="AutoShape 8"/>
          <p:cNvSpPr>
            <a:spLocks noChangeAspect="1" noChangeArrowheads="1"/>
          </p:cNvSpPr>
          <p:nvPr/>
        </p:nvSpPr>
        <p:spPr bwMode="gray">
          <a:xfrm flipV="1">
            <a:off x="2280444" y="4763227"/>
            <a:ext cx="2090588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37" name="Freeform 9"/>
          <p:cNvSpPr>
            <a:spLocks noChangeAspect="1"/>
          </p:cNvSpPr>
          <p:nvPr/>
        </p:nvSpPr>
        <p:spPr bwMode="gray">
          <a:xfrm>
            <a:off x="2272357" y="4365863"/>
            <a:ext cx="238348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409DA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0" name="AutoShape 10"/>
          <p:cNvSpPr>
            <a:spLocks noChangeAspect="1" noChangeArrowheads="1"/>
          </p:cNvSpPr>
          <p:nvPr/>
        </p:nvSpPr>
        <p:spPr bwMode="gray">
          <a:xfrm>
            <a:off x="2281080" y="3183034"/>
            <a:ext cx="2190623" cy="1590157"/>
          </a:xfrm>
          <a:prstGeom prst="chevron">
            <a:avLst>
              <a:gd name="adj" fmla="val 32801"/>
            </a:avLst>
          </a:prstGeom>
          <a:gradFill rotWithShape="1">
            <a:gsLst>
              <a:gs pos="0">
                <a:srgbClr val="80BEC9"/>
              </a:gs>
              <a:gs pos="100000">
                <a:srgbClr val="409DAD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45" name="Text Box 11"/>
          <p:cNvSpPr txBox="1">
            <a:spLocks noChangeAspect="1" noChangeArrowheads="1"/>
          </p:cNvSpPr>
          <p:nvPr/>
        </p:nvSpPr>
        <p:spPr bwMode="gray">
          <a:xfrm>
            <a:off x="2716298" y="3624134"/>
            <a:ext cx="1567567" cy="689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Заключение соглашения с </a:t>
            </a:r>
            <a:r>
              <a:rPr lang="ru-RU" sz="1100" b="1" dirty="0" err="1" smtClean="0">
                <a:solidFill>
                  <a:schemeClr val="bg1"/>
                </a:solidFill>
                <a:cs typeface="Arial" charset="0"/>
              </a:rPr>
              <a:t>МЭиТР</a:t>
            </a:r>
            <a:r>
              <a:rPr lang="ru-RU" sz="1100" b="1" dirty="0" smtClean="0">
                <a:solidFill>
                  <a:schemeClr val="bg1"/>
                </a:solidFill>
                <a:cs typeface="Arial" charset="0"/>
              </a:rPr>
              <a:t> СО</a:t>
            </a:r>
            <a:endParaRPr lang="en-GB" sz="1100" b="1" dirty="0">
              <a:solidFill>
                <a:schemeClr val="bg1"/>
              </a:solidFill>
              <a:latin typeface="Arial"/>
              <a:cs typeface="Arial" charset="0"/>
            </a:endParaRPr>
          </a:p>
        </p:txBody>
      </p:sp>
      <p:sp>
        <p:nvSpPr>
          <p:cNvPr id="47" name="AutoShape 13"/>
          <p:cNvSpPr>
            <a:spLocks noChangeAspect="1" noChangeArrowheads="1"/>
          </p:cNvSpPr>
          <p:nvPr/>
        </p:nvSpPr>
        <p:spPr bwMode="gray">
          <a:xfrm flipV="1">
            <a:off x="4318644" y="4764173"/>
            <a:ext cx="2086133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48" name="Freeform 14"/>
          <p:cNvSpPr>
            <a:spLocks noChangeAspect="1"/>
          </p:cNvSpPr>
          <p:nvPr/>
        </p:nvSpPr>
        <p:spPr bwMode="gray">
          <a:xfrm>
            <a:off x="4313835" y="4365405"/>
            <a:ext cx="2591072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80BEC9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49" name="AutoShape 15"/>
          <p:cNvSpPr>
            <a:spLocks noChangeAspect="1" noChangeArrowheads="1"/>
          </p:cNvSpPr>
          <p:nvPr/>
        </p:nvSpPr>
        <p:spPr bwMode="gray">
          <a:xfrm>
            <a:off x="4314825" y="3182087"/>
            <a:ext cx="2237345" cy="1625523"/>
          </a:xfrm>
          <a:prstGeom prst="chevron">
            <a:avLst>
              <a:gd name="adj" fmla="val 32772"/>
            </a:avLst>
          </a:prstGeom>
          <a:solidFill>
            <a:srgbClr val="BBDAE1"/>
          </a:soli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0" name="Text Box 16"/>
          <p:cNvSpPr txBox="1">
            <a:spLocks noChangeAspect="1" noChangeArrowheads="1"/>
          </p:cNvSpPr>
          <p:nvPr/>
        </p:nvSpPr>
        <p:spPr bwMode="gray">
          <a:xfrm>
            <a:off x="4858435" y="3579767"/>
            <a:ext cx="1381125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Определение поставщиков (подрядчиков, исполнителей)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51" name="Freeform 18"/>
          <p:cNvSpPr>
            <a:spLocks noChangeAspect="1"/>
          </p:cNvSpPr>
          <p:nvPr/>
        </p:nvSpPr>
        <p:spPr bwMode="gray">
          <a:xfrm>
            <a:off x="6289410" y="4390646"/>
            <a:ext cx="2603203" cy="396875"/>
          </a:xfrm>
          <a:custGeom>
            <a:avLst/>
            <a:gdLst>
              <a:gd name="T0" fmla="*/ 0 w 1322"/>
              <a:gd name="T1" fmla="*/ 367155642 h 429"/>
              <a:gd name="T2" fmla="*/ 2021353757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5489379 w 1322"/>
              <a:gd name="T9" fmla="*/ 0 h 429"/>
              <a:gd name="T10" fmla="*/ 1526235149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2" name="AutoShape 19"/>
          <p:cNvSpPr>
            <a:spLocks noChangeAspect="1" noChangeArrowheads="1"/>
          </p:cNvSpPr>
          <p:nvPr/>
        </p:nvSpPr>
        <p:spPr bwMode="gray">
          <a:xfrm flipV="1">
            <a:off x="6332030" y="4814655"/>
            <a:ext cx="2111014" cy="620713"/>
          </a:xfrm>
          <a:prstGeom prst="parallelogram">
            <a:avLst>
              <a:gd name="adj" fmla="val 66495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BFDEE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4" name="AutoShape 20"/>
          <p:cNvSpPr>
            <a:spLocks noChangeAspect="1" noChangeArrowheads="1"/>
          </p:cNvSpPr>
          <p:nvPr/>
        </p:nvSpPr>
        <p:spPr bwMode="gray">
          <a:xfrm>
            <a:off x="6332030" y="3183034"/>
            <a:ext cx="2256614" cy="1639523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rgbClr val="E5F2F4"/>
              </a:gs>
              <a:gs pos="100000">
                <a:srgbClr val="BFDEE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BFDEE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5" name="Freeform 23"/>
          <p:cNvSpPr>
            <a:spLocks noChangeAspect="1"/>
          </p:cNvSpPr>
          <p:nvPr/>
        </p:nvSpPr>
        <p:spPr bwMode="gray">
          <a:xfrm>
            <a:off x="8369877" y="4417780"/>
            <a:ext cx="2483734" cy="396875"/>
          </a:xfrm>
          <a:custGeom>
            <a:avLst/>
            <a:gdLst>
              <a:gd name="T0" fmla="*/ 0 w 1322"/>
              <a:gd name="T1" fmla="*/ 367155642 h 429"/>
              <a:gd name="T2" fmla="*/ 2018132864 w 1322"/>
              <a:gd name="T3" fmla="*/ 367155642 h 429"/>
              <a:gd name="T4" fmla="*/ 2147483647 w 1322"/>
              <a:gd name="T5" fmla="*/ 156618545 h 429"/>
              <a:gd name="T6" fmla="*/ 2147483647 w 1322"/>
              <a:gd name="T7" fmla="*/ 0 h 429"/>
              <a:gd name="T8" fmla="*/ 1283440789 w 1322"/>
              <a:gd name="T9" fmla="*/ 0 h 429"/>
              <a:gd name="T10" fmla="*/ 1523803427 w 1322"/>
              <a:gd name="T11" fmla="*/ 165176795 h 429"/>
              <a:gd name="T12" fmla="*/ 0 w 1322"/>
              <a:gd name="T13" fmla="*/ 367155642 h 42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22"/>
              <a:gd name="T22" fmla="*/ 0 h 429"/>
              <a:gd name="T23" fmla="*/ 1322 w 1322"/>
              <a:gd name="T24" fmla="*/ 429 h 42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22" h="429">
                <a:moveTo>
                  <a:pt x="0" y="429"/>
                </a:moveTo>
                <a:lnTo>
                  <a:pt x="890" y="429"/>
                </a:lnTo>
                <a:lnTo>
                  <a:pt x="1322" y="183"/>
                </a:lnTo>
                <a:lnTo>
                  <a:pt x="1216" y="0"/>
                </a:lnTo>
                <a:lnTo>
                  <a:pt x="566" y="0"/>
                </a:lnTo>
                <a:lnTo>
                  <a:pt x="672" y="193"/>
                </a:lnTo>
                <a:lnTo>
                  <a:pt x="0" y="429"/>
                </a:lnTo>
                <a:close/>
              </a:path>
            </a:pathLst>
          </a:cu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56" name="AutoShape 24"/>
          <p:cNvSpPr>
            <a:spLocks noChangeAspect="1" noChangeArrowheads="1"/>
          </p:cNvSpPr>
          <p:nvPr/>
        </p:nvSpPr>
        <p:spPr bwMode="gray">
          <a:xfrm flipV="1">
            <a:off x="8365775" y="4828379"/>
            <a:ext cx="2183867" cy="620713"/>
          </a:xfrm>
          <a:prstGeom prst="parallelogram">
            <a:avLst>
              <a:gd name="adj" fmla="val 66434"/>
            </a:avLst>
          </a:prstGeom>
          <a:gradFill rotWithShape="1">
            <a:gsLst>
              <a:gs pos="0">
                <a:srgbClr val="FFFFFF">
                  <a:alpha val="0"/>
                </a:srgbClr>
              </a:gs>
              <a:gs pos="100000">
                <a:srgbClr val="E5F2F4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lIns="90000" tIns="90000" rIns="72000" bIns="90000" anchor="ctr"/>
          <a:lstStyle/>
          <a:p>
            <a:endParaRPr lang="en-US" sz="1200"/>
          </a:p>
        </p:txBody>
      </p:sp>
      <p:sp>
        <p:nvSpPr>
          <p:cNvPr id="58" name="AutoShape 25"/>
          <p:cNvSpPr>
            <a:spLocks noChangeAspect="1" noChangeArrowheads="1"/>
          </p:cNvSpPr>
          <p:nvPr/>
        </p:nvSpPr>
        <p:spPr bwMode="gray">
          <a:xfrm>
            <a:off x="8365775" y="3182087"/>
            <a:ext cx="2276809" cy="1654195"/>
          </a:xfrm>
          <a:prstGeom prst="chevron">
            <a:avLst>
              <a:gd name="adj" fmla="val 32772"/>
            </a:avLst>
          </a:prstGeom>
          <a:gradFill rotWithShape="1">
            <a:gsLst>
              <a:gs pos="0">
                <a:schemeClr val="bg1"/>
              </a:gs>
              <a:gs pos="100000">
                <a:srgbClr val="E5F2F4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l"/>
          </a:scene3d>
          <a:sp3d extrusionH="608000" contourW="12700" prstMaterial="legacyMatte">
            <a:bevelT w="13500" h="13500" prst="angle"/>
            <a:bevelB w="13500" h="13500" prst="angle"/>
            <a:extrusionClr>
              <a:srgbClr val="E5F2F4"/>
            </a:extrusionClr>
            <a:contourClr>
              <a:schemeClr val="bg1"/>
            </a:contourClr>
          </a:sp3d>
        </p:spPr>
        <p:txBody>
          <a:bodyPr wrap="none" lIns="90000" tIns="90000" rIns="72000" bIns="90000" anchor="ctr">
            <a:flatTx/>
          </a:bodyPr>
          <a:lstStyle/>
          <a:p>
            <a:endParaRPr lang="en-US" sz="1200"/>
          </a:p>
        </p:txBody>
      </p:sp>
      <p:sp>
        <p:nvSpPr>
          <p:cNvPr id="59" name="Text Box 26"/>
          <p:cNvSpPr txBox="1">
            <a:spLocks noChangeAspect="1" noChangeArrowheads="1"/>
          </p:cNvSpPr>
          <p:nvPr/>
        </p:nvSpPr>
        <p:spPr bwMode="gray">
          <a:xfrm>
            <a:off x="9009013" y="3551982"/>
            <a:ext cx="1364901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Представление </a:t>
            </a:r>
            <a:r>
              <a:rPr lang="ru-RU" sz="1100" b="1" dirty="0">
                <a:solidFill>
                  <a:srgbClr val="00338D"/>
                </a:solidFill>
                <a:cs typeface="Arial" charset="0"/>
              </a:rPr>
              <a:t>итогов реализации проекта 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gray">
          <a:xfrm flipV="1">
            <a:off x="2307065" y="1302917"/>
            <a:ext cx="0" cy="165777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1" name="Text Box 29"/>
          <p:cNvSpPr txBox="1">
            <a:spLocks noChangeArrowheads="1"/>
          </p:cNvSpPr>
          <p:nvPr/>
        </p:nvSpPr>
        <p:spPr bwMode="gray">
          <a:xfrm>
            <a:off x="2413637" y="1394446"/>
            <a:ext cx="2278067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</a:t>
            </a:r>
            <a:r>
              <a:rPr lang="ru-RU" sz="1100" dirty="0" smtClean="0">
                <a:cs typeface="Arial" charset="0"/>
              </a:rPr>
              <a:t>подготовить </a:t>
            </a:r>
            <a:r>
              <a:rPr lang="ru-RU" sz="1100" dirty="0">
                <a:cs typeface="Arial" charset="0"/>
              </a:rPr>
              <a:t>необходимый комплект </a:t>
            </a:r>
            <a:r>
              <a:rPr lang="ru-RU" sz="1100" dirty="0" smtClean="0">
                <a:cs typeface="Arial" charset="0"/>
              </a:rPr>
              <a:t>документов (подтверждающий выполнение условий </a:t>
            </a:r>
            <a:r>
              <a:rPr lang="ru-RU" sz="1100" dirty="0" err="1" smtClean="0">
                <a:cs typeface="Arial" charset="0"/>
              </a:rPr>
              <a:t>софинансирования</a:t>
            </a:r>
            <a:r>
              <a:rPr lang="ru-RU" sz="1100" dirty="0" smtClean="0">
                <a:cs typeface="Arial" charset="0"/>
              </a:rPr>
              <a:t> расходов на реализацию проекта)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 обеспечить </a:t>
            </a:r>
            <a:r>
              <a:rPr lang="ru-RU" sz="1100" dirty="0">
                <a:cs typeface="Arial" charset="0"/>
              </a:rPr>
              <a:t>своевременность представление комплекта документов в полном объеме в </a:t>
            </a:r>
            <a:r>
              <a:rPr lang="ru-RU" sz="1100" dirty="0" err="1">
                <a:cs typeface="Arial" charset="0"/>
              </a:rPr>
              <a:t>МЭиТР</a:t>
            </a:r>
            <a:r>
              <a:rPr lang="ru-RU" sz="1100" dirty="0">
                <a:cs typeface="Arial" charset="0"/>
              </a:rPr>
              <a:t> СО </a:t>
            </a:r>
          </a:p>
        </p:txBody>
      </p:sp>
      <p:sp>
        <p:nvSpPr>
          <p:cNvPr id="62" name="Text Box 30"/>
          <p:cNvSpPr txBox="1">
            <a:spLocks noChangeArrowheads="1"/>
          </p:cNvSpPr>
          <p:nvPr/>
        </p:nvSpPr>
        <p:spPr bwMode="gray">
          <a:xfrm>
            <a:off x="4313835" y="4895309"/>
            <a:ext cx="2403535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организация проведения торгов (закупок), заключение муниципальных контрактов, договоров на поставку товаров, выполнение работ, оказание </a:t>
            </a:r>
            <a:r>
              <a:rPr lang="ru-RU" sz="1100" dirty="0" smtClean="0">
                <a:cs typeface="Arial" charset="0"/>
              </a:rPr>
              <a:t>услуг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обеспечить </a:t>
            </a:r>
            <a:r>
              <a:rPr lang="ru-RU" sz="1100" dirty="0">
                <a:cs typeface="Arial" charset="0"/>
              </a:rPr>
              <a:t>целевое использование бюджетных средств</a:t>
            </a:r>
          </a:p>
          <a:p>
            <a:pPr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 smtClean="0">
                <a:cs typeface="Arial" charset="0"/>
              </a:rPr>
              <a:t>обеспечить </a:t>
            </a:r>
            <a:r>
              <a:rPr lang="ru-RU" sz="1100" dirty="0">
                <a:cs typeface="Arial" charset="0"/>
              </a:rPr>
              <a:t>своевременный возврат в областной бюджет неиспользованного остатка субсидии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100" dirty="0">
              <a:cs typeface="Arial" charset="0"/>
            </a:endParaRPr>
          </a:p>
        </p:txBody>
      </p:sp>
      <p:sp>
        <p:nvSpPr>
          <p:cNvPr id="63" name="Line 31"/>
          <p:cNvSpPr>
            <a:spLocks noChangeShapeType="1"/>
          </p:cNvSpPr>
          <p:nvPr/>
        </p:nvSpPr>
        <p:spPr bwMode="gray">
          <a:xfrm flipV="1">
            <a:off x="4241800" y="4932201"/>
            <a:ext cx="0" cy="1719865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4" name="Text Box 32"/>
          <p:cNvSpPr txBox="1">
            <a:spLocks noChangeArrowheads="1"/>
          </p:cNvSpPr>
          <p:nvPr/>
        </p:nvSpPr>
        <p:spPr bwMode="gray">
          <a:xfrm>
            <a:off x="6404777" y="1484176"/>
            <a:ext cx="1713074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обеспечить </a:t>
            </a:r>
            <a:r>
              <a:rPr lang="ru-RU" sz="1100" dirty="0">
                <a:cs typeface="Arial" charset="0"/>
              </a:rPr>
              <a:t>контроль за качеством реализации </a:t>
            </a:r>
            <a:r>
              <a:rPr lang="ru-RU" sz="1100" dirty="0" smtClean="0">
                <a:cs typeface="Arial" charset="0"/>
              </a:rPr>
              <a:t>проекта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1100" dirty="0">
                <a:cs typeface="Arial" charset="0"/>
              </a:rPr>
              <a:t>своевременное представление отчетности о ходе реализации проекта (ежеквартально</a:t>
            </a:r>
            <a:r>
              <a:rPr lang="ru-RU" sz="1100" dirty="0" smtClean="0">
                <a:cs typeface="Arial" charset="0"/>
              </a:rPr>
              <a:t>)</a:t>
            </a:r>
          </a:p>
          <a:p>
            <a:pPr marL="171450" indent="-171450" defTabSz="801688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100" dirty="0">
              <a:cs typeface="Arial" charset="0"/>
            </a:endParaRPr>
          </a:p>
        </p:txBody>
      </p:sp>
      <p:sp>
        <p:nvSpPr>
          <p:cNvPr id="65" name="Line 33"/>
          <p:cNvSpPr>
            <a:spLocks noChangeShapeType="1"/>
          </p:cNvSpPr>
          <p:nvPr/>
        </p:nvSpPr>
        <p:spPr bwMode="gray">
          <a:xfrm flipV="1">
            <a:off x="6404777" y="1430337"/>
            <a:ext cx="0" cy="1530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67" name="Line 35"/>
          <p:cNvSpPr>
            <a:spLocks noChangeShapeType="1"/>
          </p:cNvSpPr>
          <p:nvPr/>
        </p:nvSpPr>
        <p:spPr bwMode="gray">
          <a:xfrm flipV="1">
            <a:off x="346075" y="4900009"/>
            <a:ext cx="0" cy="1642078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 lIns="72000"/>
          <a:lstStyle/>
          <a:p>
            <a:endParaRPr lang="en-GB" sz="1200"/>
          </a:p>
        </p:txBody>
      </p:sp>
      <p:sp>
        <p:nvSpPr>
          <p:cNvPr id="68" name="Text Box 36"/>
          <p:cNvSpPr txBox="1">
            <a:spLocks noChangeArrowheads="1"/>
          </p:cNvSpPr>
          <p:nvPr/>
        </p:nvSpPr>
        <p:spPr bwMode="gray">
          <a:xfrm>
            <a:off x="356631" y="4900009"/>
            <a:ext cx="1778213" cy="99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изыскать </a:t>
            </a:r>
            <a:r>
              <a:rPr lang="ru-RU" sz="1100" dirty="0">
                <a:cs typeface="Arial" charset="0"/>
              </a:rPr>
              <a:t>средства в муниципальном </a:t>
            </a:r>
            <a:r>
              <a:rPr lang="ru-RU" sz="1100" dirty="0" smtClean="0">
                <a:cs typeface="Arial" charset="0"/>
              </a:rPr>
              <a:t>бюджете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•организовать </a:t>
            </a:r>
            <a:r>
              <a:rPr lang="ru-RU" sz="1100" dirty="0">
                <a:cs typeface="Arial" charset="0"/>
              </a:rPr>
              <a:t>поступление средств в местный бюджет от населения и </a:t>
            </a:r>
            <a:r>
              <a:rPr lang="ru-RU" sz="1100" dirty="0" smtClean="0">
                <a:cs typeface="Arial" charset="0"/>
              </a:rPr>
              <a:t>бизнеса</a:t>
            </a:r>
            <a:endParaRPr lang="ru-RU" sz="1100" dirty="0">
              <a:cs typeface="Arial" charset="0"/>
            </a:endParaRPr>
          </a:p>
        </p:txBody>
      </p:sp>
      <p:sp>
        <p:nvSpPr>
          <p:cNvPr id="69" name="Text Box 37"/>
          <p:cNvSpPr txBox="1">
            <a:spLocks noChangeArrowheads="1"/>
          </p:cNvSpPr>
          <p:nvPr/>
        </p:nvSpPr>
        <p:spPr bwMode="gray">
          <a:xfrm>
            <a:off x="8392275" y="4902772"/>
            <a:ext cx="2081812" cy="127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87" tIns="0" rIns="0" bIns="0"/>
          <a:lstStyle/>
          <a:p>
            <a:pPr defTabSz="801688">
              <a:spcBef>
                <a:spcPct val="20000"/>
              </a:spcBef>
            </a:pPr>
            <a:r>
              <a:rPr lang="ru-RU" sz="1100" dirty="0">
                <a:cs typeface="Arial" charset="0"/>
              </a:rPr>
              <a:t>• </a:t>
            </a:r>
            <a:r>
              <a:rPr lang="ru-RU" sz="1100" dirty="0" smtClean="0">
                <a:cs typeface="Arial" charset="0"/>
              </a:rPr>
              <a:t>на </a:t>
            </a:r>
            <a:r>
              <a:rPr lang="ru-RU" sz="1100" dirty="0">
                <a:cs typeface="Arial" charset="0"/>
              </a:rPr>
              <a:t>заседании региональной конкурсной комиссии по отбору проектов инициативного </a:t>
            </a:r>
            <a:r>
              <a:rPr lang="ru-RU" sz="1100" dirty="0" smtClean="0">
                <a:cs typeface="Arial" charset="0"/>
              </a:rPr>
              <a:t>бюджетирования</a:t>
            </a:r>
            <a:endParaRPr lang="ru-RU" sz="1100" dirty="0">
              <a:cs typeface="Arial" charset="0"/>
            </a:endParaRPr>
          </a:p>
          <a:p>
            <a:pPr defTabSz="801688">
              <a:spcBef>
                <a:spcPct val="20000"/>
              </a:spcBef>
            </a:pPr>
            <a:r>
              <a:rPr lang="ru-RU" sz="1100" dirty="0" smtClean="0">
                <a:cs typeface="Arial" charset="0"/>
              </a:rPr>
              <a:t>• в СМИ (телевидение</a:t>
            </a:r>
            <a:r>
              <a:rPr lang="ru-RU" sz="1100" dirty="0">
                <a:cs typeface="Arial" charset="0"/>
              </a:rPr>
              <a:t>, пресса, сайт администрации </a:t>
            </a:r>
            <a:r>
              <a:rPr lang="ru-RU" sz="1100" dirty="0" smtClean="0">
                <a:cs typeface="Arial" charset="0"/>
              </a:rPr>
              <a:t>муниципального образования, </a:t>
            </a:r>
            <a:r>
              <a:rPr lang="ru-RU" sz="1100" dirty="0">
                <a:cs typeface="Arial" charset="0"/>
              </a:rPr>
              <a:t>населенного пункта) </a:t>
            </a:r>
          </a:p>
        </p:txBody>
      </p:sp>
      <p:sp>
        <p:nvSpPr>
          <p:cNvPr id="70" name="Line 38"/>
          <p:cNvSpPr>
            <a:spLocks noChangeShapeType="1"/>
          </p:cNvSpPr>
          <p:nvPr/>
        </p:nvSpPr>
        <p:spPr bwMode="gray">
          <a:xfrm flipV="1">
            <a:off x="8365775" y="4947738"/>
            <a:ext cx="0" cy="1403350"/>
          </a:xfrm>
          <a:prstGeom prst="line">
            <a:avLst/>
          </a:prstGeom>
          <a:noFill/>
          <a:ln w="19050">
            <a:solidFill>
              <a:srgbClr val="007C92"/>
            </a:solidFill>
            <a:round/>
            <a:headEnd/>
            <a:tailEnd/>
          </a:ln>
        </p:spPr>
        <p:txBody>
          <a:bodyPr/>
          <a:lstStyle/>
          <a:p>
            <a:endParaRPr lang="en-GB" sz="1200"/>
          </a:p>
        </p:txBody>
      </p:sp>
      <p:sp>
        <p:nvSpPr>
          <p:cNvPr id="71" name="Text Box 16"/>
          <p:cNvSpPr txBox="1">
            <a:spLocks noChangeAspect="1" noChangeArrowheads="1"/>
          </p:cNvSpPr>
          <p:nvPr/>
        </p:nvSpPr>
        <p:spPr bwMode="gray">
          <a:xfrm>
            <a:off x="6888577" y="3568646"/>
            <a:ext cx="1381125" cy="85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984" tIns="89984" rIns="71987" bIns="89984">
            <a:spAutoFit/>
          </a:bodyPr>
          <a:lstStyle/>
          <a:p>
            <a:pPr algn="ctr" defTabSz="801688">
              <a:spcBef>
                <a:spcPct val="20000"/>
              </a:spcBef>
            </a:pPr>
            <a:r>
              <a:rPr lang="ru-RU" sz="1100" b="1" dirty="0" smtClean="0">
                <a:solidFill>
                  <a:srgbClr val="00338D"/>
                </a:solidFill>
                <a:cs typeface="Arial" charset="0"/>
              </a:rPr>
              <a:t>Мониторинг и контроль хода реализации проекта</a:t>
            </a:r>
            <a:endParaRPr lang="en-GB" sz="1100" b="1" dirty="0">
              <a:solidFill>
                <a:srgbClr val="00338D"/>
              </a:solidFill>
              <a:latin typeface="Arial"/>
              <a:cs typeface="Arial" charset="0"/>
            </a:endParaRPr>
          </a:p>
        </p:txBody>
      </p:sp>
      <p:pic>
        <p:nvPicPr>
          <p:cNvPr id="110" name="Picture 155"/>
          <p:cNvPicPr>
            <a:picLocks noChangeAspect="1"/>
          </p:cNvPicPr>
          <p:nvPr/>
        </p:nvPicPr>
        <p:blipFill>
          <a:blip r:embed="rId3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564" y="1690432"/>
            <a:ext cx="1221310" cy="1221310"/>
          </a:xfrm>
          <a:prstGeom prst="rect">
            <a:avLst/>
          </a:prstGeom>
        </p:spPr>
      </p:pic>
      <p:grpSp>
        <p:nvGrpSpPr>
          <p:cNvPr id="112" name="Group 389"/>
          <p:cNvGrpSpPr/>
          <p:nvPr/>
        </p:nvGrpSpPr>
        <p:grpSpPr>
          <a:xfrm>
            <a:off x="2656365" y="5023653"/>
            <a:ext cx="958775" cy="1451509"/>
            <a:chOff x="4303713" y="1722438"/>
            <a:chExt cx="573088" cy="739775"/>
          </a:xfrm>
        </p:grpSpPr>
        <p:sp>
          <p:nvSpPr>
            <p:cNvPr id="113" name="Freeform 34"/>
            <p:cNvSpPr>
              <a:spLocks noEditPoints="1"/>
            </p:cNvSpPr>
            <p:nvPr/>
          </p:nvSpPr>
          <p:spPr bwMode="auto">
            <a:xfrm>
              <a:off x="4303713" y="1722438"/>
              <a:ext cx="573088" cy="739775"/>
            </a:xfrm>
            <a:custGeom>
              <a:avLst/>
              <a:gdLst>
                <a:gd name="T0" fmla="*/ 247 w 361"/>
                <a:gd name="T1" fmla="*/ 0 h 466"/>
                <a:gd name="T2" fmla="*/ 0 w 361"/>
                <a:gd name="T3" fmla="*/ 0 h 466"/>
                <a:gd name="T4" fmla="*/ 0 w 361"/>
                <a:gd name="T5" fmla="*/ 466 h 466"/>
                <a:gd name="T6" fmla="*/ 361 w 361"/>
                <a:gd name="T7" fmla="*/ 466 h 466"/>
                <a:gd name="T8" fmla="*/ 361 w 361"/>
                <a:gd name="T9" fmla="*/ 126 h 466"/>
                <a:gd name="T10" fmla="*/ 247 w 361"/>
                <a:gd name="T11" fmla="*/ 0 h 466"/>
                <a:gd name="T12" fmla="*/ 329 w 361"/>
                <a:gd name="T13" fmla="*/ 434 h 466"/>
                <a:gd name="T14" fmla="*/ 33 w 361"/>
                <a:gd name="T15" fmla="*/ 434 h 466"/>
                <a:gd name="T16" fmla="*/ 33 w 361"/>
                <a:gd name="T17" fmla="*/ 32 h 466"/>
                <a:gd name="T18" fmla="*/ 233 w 361"/>
                <a:gd name="T19" fmla="*/ 32 h 466"/>
                <a:gd name="T20" fmla="*/ 233 w 361"/>
                <a:gd name="T21" fmla="*/ 138 h 466"/>
                <a:gd name="T22" fmla="*/ 329 w 361"/>
                <a:gd name="T23" fmla="*/ 138 h 466"/>
                <a:gd name="T24" fmla="*/ 329 w 361"/>
                <a:gd name="T25" fmla="*/ 434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1" h="466">
                  <a:moveTo>
                    <a:pt x="247" y="0"/>
                  </a:moveTo>
                  <a:lnTo>
                    <a:pt x="0" y="0"/>
                  </a:lnTo>
                  <a:lnTo>
                    <a:pt x="0" y="466"/>
                  </a:lnTo>
                  <a:lnTo>
                    <a:pt x="361" y="466"/>
                  </a:lnTo>
                  <a:lnTo>
                    <a:pt x="361" y="126"/>
                  </a:lnTo>
                  <a:lnTo>
                    <a:pt x="247" y="0"/>
                  </a:lnTo>
                  <a:close/>
                  <a:moveTo>
                    <a:pt x="329" y="434"/>
                  </a:moveTo>
                  <a:lnTo>
                    <a:pt x="33" y="434"/>
                  </a:lnTo>
                  <a:lnTo>
                    <a:pt x="33" y="32"/>
                  </a:lnTo>
                  <a:lnTo>
                    <a:pt x="233" y="32"/>
                  </a:lnTo>
                  <a:lnTo>
                    <a:pt x="233" y="138"/>
                  </a:lnTo>
                  <a:lnTo>
                    <a:pt x="329" y="138"/>
                  </a:lnTo>
                  <a:lnTo>
                    <a:pt x="329" y="434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>
              <a:off x="4356101" y="1773238"/>
              <a:ext cx="469900" cy="638175"/>
            </a:xfrm>
            <a:custGeom>
              <a:avLst/>
              <a:gdLst>
                <a:gd name="T0" fmla="*/ 296 w 296"/>
                <a:gd name="T1" fmla="*/ 106 h 402"/>
                <a:gd name="T2" fmla="*/ 296 w 296"/>
                <a:gd name="T3" fmla="*/ 402 h 402"/>
                <a:gd name="T4" fmla="*/ 0 w 296"/>
                <a:gd name="T5" fmla="*/ 402 h 402"/>
                <a:gd name="T6" fmla="*/ 0 w 296"/>
                <a:gd name="T7" fmla="*/ 0 h 402"/>
                <a:gd name="T8" fmla="*/ 200 w 296"/>
                <a:gd name="T9" fmla="*/ 0 h 402"/>
                <a:gd name="T10" fmla="*/ 200 w 296"/>
                <a:gd name="T11" fmla="*/ 106 h 402"/>
                <a:gd name="T12" fmla="*/ 296 w 296"/>
                <a:gd name="T13" fmla="*/ 106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402">
                  <a:moveTo>
                    <a:pt x="296" y="106"/>
                  </a:moveTo>
                  <a:lnTo>
                    <a:pt x="296" y="402"/>
                  </a:lnTo>
                  <a:lnTo>
                    <a:pt x="0" y="402"/>
                  </a:lnTo>
                  <a:lnTo>
                    <a:pt x="0" y="0"/>
                  </a:lnTo>
                  <a:lnTo>
                    <a:pt x="200" y="0"/>
                  </a:lnTo>
                  <a:lnTo>
                    <a:pt x="200" y="106"/>
                  </a:lnTo>
                  <a:lnTo>
                    <a:pt x="296" y="1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5" name="Freeform 36"/>
            <p:cNvSpPr>
              <a:spLocks/>
            </p:cNvSpPr>
            <p:nvPr/>
          </p:nvSpPr>
          <p:spPr bwMode="auto">
            <a:xfrm>
              <a:off x="4630738" y="2138363"/>
              <a:ext cx="155575" cy="217488"/>
            </a:xfrm>
            <a:custGeom>
              <a:avLst/>
              <a:gdLst>
                <a:gd name="T0" fmla="*/ 0 w 98"/>
                <a:gd name="T1" fmla="*/ 117 h 137"/>
                <a:gd name="T2" fmla="*/ 38 w 98"/>
                <a:gd name="T3" fmla="*/ 137 h 137"/>
                <a:gd name="T4" fmla="*/ 98 w 98"/>
                <a:gd name="T5" fmla="*/ 19 h 137"/>
                <a:gd name="T6" fmla="*/ 60 w 98"/>
                <a:gd name="T7" fmla="*/ 0 h 137"/>
                <a:gd name="T8" fmla="*/ 0 w 98"/>
                <a:gd name="T9" fmla="*/ 11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37">
                  <a:moveTo>
                    <a:pt x="0" y="117"/>
                  </a:moveTo>
                  <a:lnTo>
                    <a:pt x="38" y="137"/>
                  </a:lnTo>
                  <a:lnTo>
                    <a:pt x="98" y="19"/>
                  </a:lnTo>
                  <a:lnTo>
                    <a:pt x="60" y="0"/>
                  </a:lnTo>
                  <a:lnTo>
                    <a:pt x="0" y="117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6" name="Freeform 37"/>
            <p:cNvSpPr>
              <a:spLocks/>
            </p:cNvSpPr>
            <p:nvPr/>
          </p:nvSpPr>
          <p:spPr bwMode="auto">
            <a:xfrm>
              <a:off x="4625976" y="2332038"/>
              <a:ext cx="60325" cy="63500"/>
            </a:xfrm>
            <a:custGeom>
              <a:avLst/>
              <a:gdLst>
                <a:gd name="T0" fmla="*/ 3 w 38"/>
                <a:gd name="T1" fmla="*/ 40 h 40"/>
                <a:gd name="T2" fmla="*/ 38 w 38"/>
                <a:gd name="T3" fmla="*/ 19 h 40"/>
                <a:gd name="T4" fmla="*/ 0 w 38"/>
                <a:gd name="T5" fmla="*/ 0 h 40"/>
                <a:gd name="T6" fmla="*/ 3 w 38"/>
                <a:gd name="T7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40">
                  <a:moveTo>
                    <a:pt x="3" y="40"/>
                  </a:moveTo>
                  <a:lnTo>
                    <a:pt x="38" y="19"/>
                  </a:lnTo>
                  <a:lnTo>
                    <a:pt x="0" y="0"/>
                  </a:lnTo>
                  <a:lnTo>
                    <a:pt x="3" y="4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7" name="Freeform 38"/>
            <p:cNvSpPr>
              <a:spLocks/>
            </p:cNvSpPr>
            <p:nvPr/>
          </p:nvSpPr>
          <p:spPr bwMode="auto">
            <a:xfrm>
              <a:off x="4737101" y="2074863"/>
              <a:ext cx="82550" cy="73025"/>
            </a:xfrm>
            <a:custGeom>
              <a:avLst/>
              <a:gdLst>
                <a:gd name="T0" fmla="*/ 52 w 52"/>
                <a:gd name="T1" fmla="*/ 20 h 46"/>
                <a:gd name="T2" fmla="*/ 14 w 52"/>
                <a:gd name="T3" fmla="*/ 0 h 46"/>
                <a:gd name="T4" fmla="*/ 0 w 52"/>
                <a:gd name="T5" fmla="*/ 26 h 46"/>
                <a:gd name="T6" fmla="*/ 38 w 52"/>
                <a:gd name="T7" fmla="*/ 46 h 46"/>
                <a:gd name="T8" fmla="*/ 52 w 52"/>
                <a:gd name="T9" fmla="*/ 2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46">
                  <a:moveTo>
                    <a:pt x="52" y="20"/>
                  </a:moveTo>
                  <a:lnTo>
                    <a:pt x="14" y="0"/>
                  </a:lnTo>
                  <a:lnTo>
                    <a:pt x="0" y="26"/>
                  </a:lnTo>
                  <a:lnTo>
                    <a:pt x="38" y="46"/>
                  </a:lnTo>
                  <a:lnTo>
                    <a:pt x="52" y="2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8" name="Freeform 39"/>
            <p:cNvSpPr>
              <a:spLocks/>
            </p:cNvSpPr>
            <p:nvPr/>
          </p:nvSpPr>
          <p:spPr bwMode="auto">
            <a:xfrm>
              <a:off x="4722813" y="2117725"/>
              <a:ext cx="84138" cy="160338"/>
            </a:xfrm>
            <a:custGeom>
              <a:avLst/>
              <a:gdLst>
                <a:gd name="T0" fmla="*/ 53 w 56"/>
                <a:gd name="T1" fmla="*/ 26 h 107"/>
                <a:gd name="T2" fmla="*/ 3 w 56"/>
                <a:gd name="T3" fmla="*/ 0 h 107"/>
                <a:gd name="T4" fmla="*/ 0 w 56"/>
                <a:gd name="T5" fmla="*/ 7 h 107"/>
                <a:gd name="T6" fmla="*/ 48 w 56"/>
                <a:gd name="T7" fmla="*/ 32 h 107"/>
                <a:gd name="T8" fmla="*/ 9 w 56"/>
                <a:gd name="T9" fmla="*/ 106 h 107"/>
                <a:gd name="T10" fmla="*/ 16 w 56"/>
                <a:gd name="T11" fmla="*/ 105 h 107"/>
                <a:gd name="T12" fmla="*/ 55 w 56"/>
                <a:gd name="T13" fmla="*/ 32 h 107"/>
                <a:gd name="T14" fmla="*/ 53 w 56"/>
                <a:gd name="T15" fmla="*/ 2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" h="107">
                  <a:moveTo>
                    <a:pt x="53" y="26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9" y="106"/>
                    <a:pt x="9" y="106"/>
                    <a:pt x="9" y="106"/>
                  </a:cubicBezTo>
                  <a:cubicBezTo>
                    <a:pt x="11" y="107"/>
                    <a:pt x="15" y="107"/>
                    <a:pt x="16" y="105"/>
                  </a:cubicBezTo>
                  <a:cubicBezTo>
                    <a:pt x="55" y="32"/>
                    <a:pt x="55" y="32"/>
                    <a:pt x="55" y="32"/>
                  </a:cubicBezTo>
                  <a:cubicBezTo>
                    <a:pt x="56" y="30"/>
                    <a:pt x="55" y="28"/>
                    <a:pt x="53" y="2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19" name="Freeform 40"/>
            <p:cNvSpPr>
              <a:spLocks/>
            </p:cNvSpPr>
            <p:nvPr/>
          </p:nvSpPr>
          <p:spPr bwMode="auto">
            <a:xfrm>
              <a:off x="4405313" y="1846263"/>
              <a:ext cx="187325" cy="25400"/>
            </a:xfrm>
            <a:custGeom>
              <a:avLst/>
              <a:gdLst>
                <a:gd name="T0" fmla="*/ 117 w 125"/>
                <a:gd name="T1" fmla="*/ 17 h 17"/>
                <a:gd name="T2" fmla="*/ 8 w 125"/>
                <a:gd name="T3" fmla="*/ 17 h 17"/>
                <a:gd name="T4" fmla="*/ 0 w 125"/>
                <a:gd name="T5" fmla="*/ 8 h 17"/>
                <a:gd name="T6" fmla="*/ 8 w 125"/>
                <a:gd name="T7" fmla="*/ 0 h 17"/>
                <a:gd name="T8" fmla="*/ 117 w 125"/>
                <a:gd name="T9" fmla="*/ 0 h 17"/>
                <a:gd name="T10" fmla="*/ 125 w 125"/>
                <a:gd name="T11" fmla="*/ 8 h 17"/>
                <a:gd name="T12" fmla="*/ 117 w 125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7">
                  <a:moveTo>
                    <a:pt x="117" y="17"/>
                  </a:moveTo>
                  <a:cubicBezTo>
                    <a:pt x="8" y="17"/>
                    <a:pt x="8" y="17"/>
                    <a:pt x="8" y="17"/>
                  </a:cubicBezTo>
                  <a:cubicBezTo>
                    <a:pt x="3" y="17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22" y="0"/>
                    <a:pt x="125" y="4"/>
                    <a:pt x="125" y="8"/>
                  </a:cubicBezTo>
                  <a:cubicBezTo>
                    <a:pt x="125" y="13"/>
                    <a:pt x="122" y="17"/>
                    <a:pt x="117" y="17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0" name="Freeform 41"/>
            <p:cNvSpPr>
              <a:spLocks/>
            </p:cNvSpPr>
            <p:nvPr/>
          </p:nvSpPr>
          <p:spPr bwMode="auto">
            <a:xfrm>
              <a:off x="4405313" y="1909763"/>
              <a:ext cx="187325" cy="23813"/>
            </a:xfrm>
            <a:custGeom>
              <a:avLst/>
              <a:gdLst>
                <a:gd name="T0" fmla="*/ 117 w 125"/>
                <a:gd name="T1" fmla="*/ 16 h 16"/>
                <a:gd name="T2" fmla="*/ 8 w 125"/>
                <a:gd name="T3" fmla="*/ 16 h 16"/>
                <a:gd name="T4" fmla="*/ 0 w 125"/>
                <a:gd name="T5" fmla="*/ 8 h 16"/>
                <a:gd name="T6" fmla="*/ 8 w 125"/>
                <a:gd name="T7" fmla="*/ 0 h 16"/>
                <a:gd name="T8" fmla="*/ 117 w 125"/>
                <a:gd name="T9" fmla="*/ 0 h 16"/>
                <a:gd name="T10" fmla="*/ 125 w 125"/>
                <a:gd name="T11" fmla="*/ 8 h 16"/>
                <a:gd name="T12" fmla="*/ 117 w 12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5" h="16">
                  <a:moveTo>
                    <a:pt x="11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117" y="0"/>
                    <a:pt x="117" y="0"/>
                    <a:pt x="117" y="0"/>
                  </a:cubicBezTo>
                  <a:cubicBezTo>
                    <a:pt x="122" y="0"/>
                    <a:pt x="125" y="4"/>
                    <a:pt x="125" y="8"/>
                  </a:cubicBezTo>
                  <a:cubicBezTo>
                    <a:pt x="125" y="13"/>
                    <a:pt x="122" y="16"/>
                    <a:pt x="11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1" name="Freeform 42"/>
            <p:cNvSpPr>
              <a:spLocks/>
            </p:cNvSpPr>
            <p:nvPr/>
          </p:nvSpPr>
          <p:spPr bwMode="auto">
            <a:xfrm>
              <a:off x="4405313" y="1971675"/>
              <a:ext cx="368300" cy="25400"/>
            </a:xfrm>
            <a:custGeom>
              <a:avLst/>
              <a:gdLst>
                <a:gd name="T0" fmla="*/ 237 w 245"/>
                <a:gd name="T1" fmla="*/ 16 h 16"/>
                <a:gd name="T2" fmla="*/ 8 w 245"/>
                <a:gd name="T3" fmla="*/ 16 h 16"/>
                <a:gd name="T4" fmla="*/ 0 w 245"/>
                <a:gd name="T5" fmla="*/ 8 h 16"/>
                <a:gd name="T6" fmla="*/ 8 w 245"/>
                <a:gd name="T7" fmla="*/ 0 h 16"/>
                <a:gd name="T8" fmla="*/ 237 w 245"/>
                <a:gd name="T9" fmla="*/ 0 h 16"/>
                <a:gd name="T10" fmla="*/ 245 w 245"/>
                <a:gd name="T11" fmla="*/ 8 h 16"/>
                <a:gd name="T12" fmla="*/ 237 w 24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6">
                  <a:moveTo>
                    <a:pt x="23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2" y="0"/>
                    <a:pt x="245" y="4"/>
                    <a:pt x="245" y="8"/>
                  </a:cubicBezTo>
                  <a:cubicBezTo>
                    <a:pt x="245" y="13"/>
                    <a:pt x="242" y="16"/>
                    <a:pt x="23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2" name="Freeform 43"/>
            <p:cNvSpPr>
              <a:spLocks/>
            </p:cNvSpPr>
            <p:nvPr/>
          </p:nvSpPr>
          <p:spPr bwMode="auto">
            <a:xfrm>
              <a:off x="4405313" y="2035175"/>
              <a:ext cx="368300" cy="23813"/>
            </a:xfrm>
            <a:custGeom>
              <a:avLst/>
              <a:gdLst>
                <a:gd name="T0" fmla="*/ 237 w 245"/>
                <a:gd name="T1" fmla="*/ 16 h 16"/>
                <a:gd name="T2" fmla="*/ 8 w 245"/>
                <a:gd name="T3" fmla="*/ 16 h 16"/>
                <a:gd name="T4" fmla="*/ 0 w 245"/>
                <a:gd name="T5" fmla="*/ 8 h 16"/>
                <a:gd name="T6" fmla="*/ 8 w 245"/>
                <a:gd name="T7" fmla="*/ 0 h 16"/>
                <a:gd name="T8" fmla="*/ 237 w 245"/>
                <a:gd name="T9" fmla="*/ 0 h 16"/>
                <a:gd name="T10" fmla="*/ 245 w 245"/>
                <a:gd name="T11" fmla="*/ 8 h 16"/>
                <a:gd name="T12" fmla="*/ 237 w 245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6">
                  <a:moveTo>
                    <a:pt x="237" y="16"/>
                  </a:moveTo>
                  <a:cubicBezTo>
                    <a:pt x="8" y="16"/>
                    <a:pt x="8" y="16"/>
                    <a:pt x="8" y="16"/>
                  </a:cubicBezTo>
                  <a:cubicBezTo>
                    <a:pt x="3" y="16"/>
                    <a:pt x="0" y="13"/>
                    <a:pt x="0" y="8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2" y="0"/>
                    <a:pt x="245" y="4"/>
                    <a:pt x="245" y="8"/>
                  </a:cubicBezTo>
                  <a:cubicBezTo>
                    <a:pt x="245" y="13"/>
                    <a:pt x="242" y="16"/>
                    <a:pt x="237" y="16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  <p:sp>
          <p:nvSpPr>
            <p:cNvPr id="123" name="Freeform 44"/>
            <p:cNvSpPr>
              <a:spLocks noEditPoints="1"/>
            </p:cNvSpPr>
            <p:nvPr/>
          </p:nvSpPr>
          <p:spPr bwMode="auto">
            <a:xfrm>
              <a:off x="4400551" y="2252663"/>
              <a:ext cx="200025" cy="111125"/>
            </a:xfrm>
            <a:custGeom>
              <a:avLst/>
              <a:gdLst>
                <a:gd name="T0" fmla="*/ 132 w 133"/>
                <a:gd name="T1" fmla="*/ 61 h 74"/>
                <a:gd name="T2" fmla="*/ 131 w 133"/>
                <a:gd name="T3" fmla="*/ 56 h 74"/>
                <a:gd name="T4" fmla="*/ 116 w 133"/>
                <a:gd name="T5" fmla="*/ 51 h 74"/>
                <a:gd name="T6" fmla="*/ 106 w 133"/>
                <a:gd name="T7" fmla="*/ 50 h 74"/>
                <a:gd name="T8" fmla="*/ 117 w 133"/>
                <a:gd name="T9" fmla="*/ 41 h 74"/>
                <a:gd name="T10" fmla="*/ 117 w 133"/>
                <a:gd name="T11" fmla="*/ 34 h 74"/>
                <a:gd name="T12" fmla="*/ 113 w 133"/>
                <a:gd name="T13" fmla="*/ 31 h 74"/>
                <a:gd name="T14" fmla="*/ 102 w 133"/>
                <a:gd name="T15" fmla="*/ 28 h 74"/>
                <a:gd name="T16" fmla="*/ 106 w 133"/>
                <a:gd name="T17" fmla="*/ 9 h 74"/>
                <a:gd name="T18" fmla="*/ 94 w 133"/>
                <a:gd name="T19" fmla="*/ 1 h 74"/>
                <a:gd name="T20" fmla="*/ 74 w 133"/>
                <a:gd name="T21" fmla="*/ 1 h 74"/>
                <a:gd name="T22" fmla="*/ 55 w 133"/>
                <a:gd name="T23" fmla="*/ 7 h 74"/>
                <a:gd name="T24" fmla="*/ 33 w 133"/>
                <a:gd name="T25" fmla="*/ 21 h 74"/>
                <a:gd name="T26" fmla="*/ 15 w 133"/>
                <a:gd name="T27" fmla="*/ 39 h 74"/>
                <a:gd name="T28" fmla="*/ 8 w 133"/>
                <a:gd name="T29" fmla="*/ 51 h 74"/>
                <a:gd name="T30" fmla="*/ 1 w 133"/>
                <a:gd name="T31" fmla="*/ 68 h 74"/>
                <a:gd name="T32" fmla="*/ 0 w 133"/>
                <a:gd name="T33" fmla="*/ 73 h 74"/>
                <a:gd name="T34" fmla="*/ 0 w 133"/>
                <a:gd name="T35" fmla="*/ 73 h 74"/>
                <a:gd name="T36" fmla="*/ 2 w 133"/>
                <a:gd name="T37" fmla="*/ 68 h 74"/>
                <a:gd name="T38" fmla="*/ 12 w 133"/>
                <a:gd name="T39" fmla="*/ 53 h 74"/>
                <a:gd name="T40" fmla="*/ 19 w 133"/>
                <a:gd name="T41" fmla="*/ 43 h 74"/>
                <a:gd name="T42" fmla="*/ 37 w 133"/>
                <a:gd name="T43" fmla="*/ 27 h 74"/>
                <a:gd name="T44" fmla="*/ 59 w 133"/>
                <a:gd name="T45" fmla="*/ 16 h 74"/>
                <a:gd name="T46" fmla="*/ 76 w 133"/>
                <a:gd name="T47" fmla="*/ 11 h 74"/>
                <a:gd name="T48" fmla="*/ 93 w 133"/>
                <a:gd name="T49" fmla="*/ 12 h 74"/>
                <a:gd name="T50" fmla="*/ 96 w 133"/>
                <a:gd name="T51" fmla="*/ 14 h 74"/>
                <a:gd name="T52" fmla="*/ 85 w 133"/>
                <a:gd name="T53" fmla="*/ 30 h 74"/>
                <a:gd name="T54" fmla="*/ 59 w 133"/>
                <a:gd name="T55" fmla="*/ 40 h 74"/>
                <a:gd name="T56" fmla="*/ 50 w 133"/>
                <a:gd name="T57" fmla="*/ 53 h 74"/>
                <a:gd name="T58" fmla="*/ 56 w 133"/>
                <a:gd name="T59" fmla="*/ 59 h 74"/>
                <a:gd name="T60" fmla="*/ 82 w 133"/>
                <a:gd name="T61" fmla="*/ 48 h 74"/>
                <a:gd name="T62" fmla="*/ 93 w 133"/>
                <a:gd name="T63" fmla="*/ 39 h 74"/>
                <a:gd name="T64" fmla="*/ 105 w 133"/>
                <a:gd name="T65" fmla="*/ 38 h 74"/>
                <a:gd name="T66" fmla="*/ 109 w 133"/>
                <a:gd name="T67" fmla="*/ 39 h 74"/>
                <a:gd name="T68" fmla="*/ 103 w 133"/>
                <a:gd name="T69" fmla="*/ 43 h 74"/>
                <a:gd name="T70" fmla="*/ 93 w 133"/>
                <a:gd name="T71" fmla="*/ 49 h 74"/>
                <a:gd name="T72" fmla="*/ 94 w 133"/>
                <a:gd name="T73" fmla="*/ 55 h 74"/>
                <a:gd name="T74" fmla="*/ 100 w 133"/>
                <a:gd name="T75" fmla="*/ 55 h 74"/>
                <a:gd name="T76" fmla="*/ 115 w 133"/>
                <a:gd name="T77" fmla="*/ 54 h 74"/>
                <a:gd name="T78" fmla="*/ 130 w 133"/>
                <a:gd name="T79" fmla="*/ 56 h 74"/>
                <a:gd name="T80" fmla="*/ 131 w 133"/>
                <a:gd name="T81" fmla="*/ 61 h 74"/>
                <a:gd name="T82" fmla="*/ 131 w 133"/>
                <a:gd name="T83" fmla="*/ 61 h 74"/>
                <a:gd name="T84" fmla="*/ 133 w 133"/>
                <a:gd name="T85" fmla="*/ 61 h 74"/>
                <a:gd name="T86" fmla="*/ 110 w 133"/>
                <a:gd name="T87" fmla="*/ 38 h 74"/>
                <a:gd name="T88" fmla="*/ 110 w 133"/>
                <a:gd name="T89" fmla="*/ 3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3" h="74">
                  <a:moveTo>
                    <a:pt x="132" y="61"/>
                  </a:moveTo>
                  <a:cubicBezTo>
                    <a:pt x="132" y="61"/>
                    <a:pt x="132" y="61"/>
                    <a:pt x="132" y="61"/>
                  </a:cubicBezTo>
                  <a:cubicBezTo>
                    <a:pt x="132" y="60"/>
                    <a:pt x="132" y="59"/>
                    <a:pt x="132" y="58"/>
                  </a:cubicBezTo>
                  <a:cubicBezTo>
                    <a:pt x="132" y="57"/>
                    <a:pt x="132" y="56"/>
                    <a:pt x="131" y="56"/>
                  </a:cubicBezTo>
                  <a:cubicBezTo>
                    <a:pt x="129" y="54"/>
                    <a:pt x="128" y="53"/>
                    <a:pt x="126" y="53"/>
                  </a:cubicBezTo>
                  <a:cubicBezTo>
                    <a:pt x="123" y="52"/>
                    <a:pt x="119" y="51"/>
                    <a:pt x="116" y="51"/>
                  </a:cubicBezTo>
                  <a:cubicBezTo>
                    <a:pt x="112" y="50"/>
                    <a:pt x="109" y="50"/>
                    <a:pt x="106" y="50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8" y="49"/>
                    <a:pt x="110" y="48"/>
                    <a:pt x="112" y="47"/>
                  </a:cubicBezTo>
                  <a:cubicBezTo>
                    <a:pt x="114" y="45"/>
                    <a:pt x="115" y="44"/>
                    <a:pt x="117" y="41"/>
                  </a:cubicBezTo>
                  <a:cubicBezTo>
                    <a:pt x="118" y="40"/>
                    <a:pt x="118" y="39"/>
                    <a:pt x="118" y="38"/>
                  </a:cubicBezTo>
                  <a:cubicBezTo>
                    <a:pt x="118" y="37"/>
                    <a:pt x="118" y="35"/>
                    <a:pt x="117" y="34"/>
                  </a:cubicBezTo>
                  <a:cubicBezTo>
                    <a:pt x="116" y="34"/>
                    <a:pt x="116" y="33"/>
                    <a:pt x="115" y="32"/>
                  </a:cubicBezTo>
                  <a:cubicBezTo>
                    <a:pt x="115" y="32"/>
                    <a:pt x="114" y="31"/>
                    <a:pt x="113" y="31"/>
                  </a:cubicBezTo>
                  <a:cubicBezTo>
                    <a:pt x="111" y="30"/>
                    <a:pt x="108" y="29"/>
                    <a:pt x="106" y="29"/>
                  </a:cubicBezTo>
                  <a:cubicBezTo>
                    <a:pt x="105" y="29"/>
                    <a:pt x="103" y="29"/>
                    <a:pt x="102" y="28"/>
                  </a:cubicBezTo>
                  <a:cubicBezTo>
                    <a:pt x="104" y="25"/>
                    <a:pt x="107" y="21"/>
                    <a:pt x="107" y="15"/>
                  </a:cubicBezTo>
                  <a:cubicBezTo>
                    <a:pt x="107" y="13"/>
                    <a:pt x="107" y="11"/>
                    <a:pt x="106" y="9"/>
                  </a:cubicBezTo>
                  <a:cubicBezTo>
                    <a:pt x="106" y="7"/>
                    <a:pt x="104" y="6"/>
                    <a:pt x="103" y="5"/>
                  </a:cubicBezTo>
                  <a:cubicBezTo>
                    <a:pt x="100" y="2"/>
                    <a:pt x="97" y="2"/>
                    <a:pt x="94" y="1"/>
                  </a:cubicBezTo>
                  <a:cubicBezTo>
                    <a:pt x="90" y="0"/>
                    <a:pt x="85" y="0"/>
                    <a:pt x="81" y="0"/>
                  </a:cubicBezTo>
                  <a:cubicBezTo>
                    <a:pt x="78" y="0"/>
                    <a:pt x="76" y="1"/>
                    <a:pt x="74" y="1"/>
                  </a:cubicBezTo>
                  <a:cubicBezTo>
                    <a:pt x="72" y="2"/>
                    <a:pt x="70" y="2"/>
                    <a:pt x="67" y="2"/>
                  </a:cubicBezTo>
                  <a:cubicBezTo>
                    <a:pt x="63" y="4"/>
                    <a:pt x="59" y="5"/>
                    <a:pt x="55" y="7"/>
                  </a:cubicBezTo>
                  <a:cubicBezTo>
                    <a:pt x="51" y="9"/>
                    <a:pt x="47" y="11"/>
                    <a:pt x="43" y="13"/>
                  </a:cubicBezTo>
                  <a:cubicBezTo>
                    <a:pt x="40" y="16"/>
                    <a:pt x="36" y="18"/>
                    <a:pt x="33" y="21"/>
                  </a:cubicBezTo>
                  <a:cubicBezTo>
                    <a:pt x="29" y="24"/>
                    <a:pt x="26" y="27"/>
                    <a:pt x="23" y="30"/>
                  </a:cubicBezTo>
                  <a:cubicBezTo>
                    <a:pt x="20" y="33"/>
                    <a:pt x="17" y="36"/>
                    <a:pt x="15" y="39"/>
                  </a:cubicBezTo>
                  <a:cubicBezTo>
                    <a:pt x="13" y="41"/>
                    <a:pt x="12" y="43"/>
                    <a:pt x="11" y="45"/>
                  </a:cubicBezTo>
                  <a:cubicBezTo>
                    <a:pt x="8" y="51"/>
                    <a:pt x="8" y="51"/>
                    <a:pt x="8" y="51"/>
                  </a:cubicBezTo>
                  <a:cubicBezTo>
                    <a:pt x="6" y="54"/>
                    <a:pt x="5" y="58"/>
                    <a:pt x="3" y="62"/>
                  </a:cubicBezTo>
                  <a:cubicBezTo>
                    <a:pt x="2" y="64"/>
                    <a:pt x="1" y="66"/>
                    <a:pt x="1" y="68"/>
                  </a:cubicBezTo>
                  <a:cubicBezTo>
                    <a:pt x="0" y="69"/>
                    <a:pt x="0" y="70"/>
                    <a:pt x="0" y="71"/>
                  </a:cubicBezTo>
                  <a:cubicBezTo>
                    <a:pt x="0" y="72"/>
                    <a:pt x="0" y="72"/>
                    <a:pt x="0" y="73"/>
                  </a:cubicBezTo>
                  <a:cubicBezTo>
                    <a:pt x="0" y="73"/>
                    <a:pt x="0" y="74"/>
                    <a:pt x="0" y="74"/>
                  </a:cubicBezTo>
                  <a:cubicBezTo>
                    <a:pt x="0" y="74"/>
                    <a:pt x="0" y="73"/>
                    <a:pt x="0" y="73"/>
                  </a:cubicBezTo>
                  <a:cubicBezTo>
                    <a:pt x="0" y="72"/>
                    <a:pt x="0" y="72"/>
                    <a:pt x="0" y="71"/>
                  </a:cubicBezTo>
                  <a:cubicBezTo>
                    <a:pt x="1" y="70"/>
                    <a:pt x="1" y="69"/>
                    <a:pt x="2" y="68"/>
                  </a:cubicBezTo>
                  <a:cubicBezTo>
                    <a:pt x="3" y="67"/>
                    <a:pt x="4" y="65"/>
                    <a:pt x="5" y="63"/>
                  </a:cubicBezTo>
                  <a:cubicBezTo>
                    <a:pt x="7" y="60"/>
                    <a:pt x="9" y="56"/>
                    <a:pt x="12" y="53"/>
                  </a:cubicBezTo>
                  <a:cubicBezTo>
                    <a:pt x="15" y="48"/>
                    <a:pt x="15" y="48"/>
                    <a:pt x="15" y="48"/>
                  </a:cubicBezTo>
                  <a:cubicBezTo>
                    <a:pt x="16" y="46"/>
                    <a:pt x="18" y="44"/>
                    <a:pt x="19" y="43"/>
                  </a:cubicBezTo>
                  <a:cubicBezTo>
                    <a:pt x="22" y="40"/>
                    <a:pt x="25" y="37"/>
                    <a:pt x="28" y="34"/>
                  </a:cubicBezTo>
                  <a:cubicBezTo>
                    <a:pt x="31" y="32"/>
                    <a:pt x="34" y="29"/>
                    <a:pt x="37" y="27"/>
                  </a:cubicBezTo>
                  <a:cubicBezTo>
                    <a:pt x="41" y="25"/>
                    <a:pt x="44" y="23"/>
                    <a:pt x="48" y="21"/>
                  </a:cubicBezTo>
                  <a:cubicBezTo>
                    <a:pt x="51" y="19"/>
                    <a:pt x="55" y="17"/>
                    <a:pt x="59" y="16"/>
                  </a:cubicBezTo>
                  <a:cubicBezTo>
                    <a:pt x="62" y="14"/>
                    <a:pt x="66" y="13"/>
                    <a:pt x="70" y="12"/>
                  </a:cubicBezTo>
                  <a:cubicBezTo>
                    <a:pt x="72" y="12"/>
                    <a:pt x="74" y="12"/>
                    <a:pt x="76" y="11"/>
                  </a:cubicBezTo>
                  <a:cubicBezTo>
                    <a:pt x="77" y="11"/>
                    <a:pt x="79" y="11"/>
                    <a:pt x="81" y="11"/>
                  </a:cubicBezTo>
                  <a:cubicBezTo>
                    <a:pt x="85" y="11"/>
                    <a:pt x="89" y="11"/>
                    <a:pt x="93" y="12"/>
                  </a:cubicBezTo>
                  <a:cubicBezTo>
                    <a:pt x="94" y="12"/>
                    <a:pt x="95" y="13"/>
                    <a:pt x="95" y="13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6"/>
                    <a:pt x="94" y="20"/>
                    <a:pt x="92" y="22"/>
                  </a:cubicBezTo>
                  <a:cubicBezTo>
                    <a:pt x="90" y="25"/>
                    <a:pt x="87" y="27"/>
                    <a:pt x="85" y="30"/>
                  </a:cubicBezTo>
                  <a:cubicBezTo>
                    <a:pt x="80" y="31"/>
                    <a:pt x="75" y="32"/>
                    <a:pt x="70" y="34"/>
                  </a:cubicBezTo>
                  <a:cubicBezTo>
                    <a:pt x="66" y="35"/>
                    <a:pt x="62" y="37"/>
                    <a:pt x="59" y="40"/>
                  </a:cubicBezTo>
                  <a:cubicBezTo>
                    <a:pt x="57" y="41"/>
                    <a:pt x="55" y="43"/>
                    <a:pt x="53" y="45"/>
                  </a:cubicBezTo>
                  <a:cubicBezTo>
                    <a:pt x="52" y="47"/>
                    <a:pt x="50" y="50"/>
                    <a:pt x="50" y="53"/>
                  </a:cubicBezTo>
                  <a:cubicBezTo>
                    <a:pt x="50" y="60"/>
                    <a:pt x="50" y="60"/>
                    <a:pt x="50" y="60"/>
                  </a:cubicBezTo>
                  <a:cubicBezTo>
                    <a:pt x="56" y="59"/>
                    <a:pt x="56" y="59"/>
                    <a:pt x="56" y="59"/>
                  </a:cubicBezTo>
                  <a:cubicBezTo>
                    <a:pt x="62" y="59"/>
                    <a:pt x="66" y="57"/>
                    <a:pt x="70" y="55"/>
                  </a:cubicBezTo>
                  <a:cubicBezTo>
                    <a:pt x="74" y="53"/>
                    <a:pt x="78" y="50"/>
                    <a:pt x="82" y="48"/>
                  </a:cubicBezTo>
                  <a:cubicBezTo>
                    <a:pt x="85" y="45"/>
                    <a:pt x="89" y="43"/>
                    <a:pt x="92" y="39"/>
                  </a:cubicBezTo>
                  <a:cubicBezTo>
                    <a:pt x="92" y="39"/>
                    <a:pt x="93" y="39"/>
                    <a:pt x="93" y="39"/>
                  </a:cubicBezTo>
                  <a:cubicBezTo>
                    <a:pt x="94" y="39"/>
                    <a:pt x="94" y="38"/>
                    <a:pt x="95" y="38"/>
                  </a:cubicBezTo>
                  <a:cubicBezTo>
                    <a:pt x="98" y="38"/>
                    <a:pt x="102" y="37"/>
                    <a:pt x="105" y="38"/>
                  </a:cubicBezTo>
                  <a:cubicBezTo>
                    <a:pt x="107" y="38"/>
                    <a:pt x="108" y="38"/>
                    <a:pt x="109" y="39"/>
                  </a:cubicBezTo>
                  <a:cubicBezTo>
                    <a:pt x="109" y="39"/>
                    <a:pt x="109" y="39"/>
                    <a:pt x="109" y="39"/>
                  </a:cubicBezTo>
                  <a:cubicBezTo>
                    <a:pt x="109" y="39"/>
                    <a:pt x="108" y="40"/>
                    <a:pt x="107" y="40"/>
                  </a:cubicBezTo>
                  <a:cubicBezTo>
                    <a:pt x="106" y="41"/>
                    <a:pt x="105" y="42"/>
                    <a:pt x="103" y="43"/>
                  </a:cubicBezTo>
                  <a:cubicBezTo>
                    <a:pt x="101" y="44"/>
                    <a:pt x="100" y="45"/>
                    <a:pt x="98" y="46"/>
                  </a:cubicBezTo>
                  <a:cubicBezTo>
                    <a:pt x="96" y="47"/>
                    <a:pt x="95" y="48"/>
                    <a:pt x="93" y="49"/>
                  </a:cubicBezTo>
                  <a:cubicBezTo>
                    <a:pt x="86" y="54"/>
                    <a:pt x="86" y="54"/>
                    <a:pt x="86" y="54"/>
                  </a:cubicBezTo>
                  <a:cubicBezTo>
                    <a:pt x="94" y="55"/>
                    <a:pt x="94" y="55"/>
                    <a:pt x="94" y="55"/>
                  </a:cubicBezTo>
                  <a:cubicBezTo>
                    <a:pt x="95" y="55"/>
                    <a:pt x="96" y="55"/>
                    <a:pt x="97" y="55"/>
                  </a:cubicBezTo>
                  <a:cubicBezTo>
                    <a:pt x="100" y="55"/>
                    <a:pt x="100" y="55"/>
                    <a:pt x="100" y="55"/>
                  </a:cubicBezTo>
                  <a:cubicBezTo>
                    <a:pt x="105" y="54"/>
                    <a:pt x="105" y="54"/>
                    <a:pt x="105" y="54"/>
                  </a:cubicBezTo>
                  <a:cubicBezTo>
                    <a:pt x="108" y="54"/>
                    <a:pt x="112" y="54"/>
                    <a:pt x="115" y="54"/>
                  </a:cubicBezTo>
                  <a:cubicBezTo>
                    <a:pt x="119" y="54"/>
                    <a:pt x="122" y="54"/>
                    <a:pt x="125" y="55"/>
                  </a:cubicBezTo>
                  <a:cubicBezTo>
                    <a:pt x="127" y="55"/>
                    <a:pt x="129" y="56"/>
                    <a:pt x="130" y="56"/>
                  </a:cubicBezTo>
                  <a:cubicBezTo>
                    <a:pt x="131" y="57"/>
                    <a:pt x="131" y="57"/>
                    <a:pt x="132" y="58"/>
                  </a:cubicBezTo>
                  <a:cubicBezTo>
                    <a:pt x="132" y="59"/>
                    <a:pt x="132" y="60"/>
                    <a:pt x="131" y="61"/>
                  </a:cubicBezTo>
                  <a:cubicBezTo>
                    <a:pt x="131" y="61"/>
                    <a:pt x="131" y="61"/>
                    <a:pt x="131" y="61"/>
                  </a:cubicBezTo>
                  <a:cubicBezTo>
                    <a:pt x="131" y="61"/>
                    <a:pt x="131" y="61"/>
                    <a:pt x="131" y="61"/>
                  </a:cubicBezTo>
                  <a:cubicBezTo>
                    <a:pt x="132" y="61"/>
                    <a:pt x="132" y="61"/>
                    <a:pt x="132" y="61"/>
                  </a:cubicBezTo>
                  <a:cubicBezTo>
                    <a:pt x="132" y="61"/>
                    <a:pt x="133" y="61"/>
                    <a:pt x="133" y="61"/>
                  </a:cubicBezTo>
                  <a:cubicBezTo>
                    <a:pt x="133" y="61"/>
                    <a:pt x="132" y="61"/>
                    <a:pt x="132" y="61"/>
                  </a:cubicBezTo>
                  <a:close/>
                  <a:moveTo>
                    <a:pt x="110" y="38"/>
                  </a:move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10" y="38"/>
                    <a:pt x="110" y="38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xtLst/>
          </p:spPr>
          <p:txBody>
            <a:bodyPr vert="horz" wrap="square" lIns="74295" tIns="37148" rIns="74295" bIns="37148" numCol="1" anchor="t" anchorCtr="0" compatLnSpc="1">
              <a:prstTxWarp prst="textNoShape">
                <a:avLst/>
              </a:prstTxWarp>
            </a:bodyPr>
            <a:lstStyle/>
            <a:p>
              <a:endParaRPr lang="en-US" sz="1463"/>
            </a:p>
          </p:txBody>
        </p:sp>
      </p:grpSp>
      <p:grpSp>
        <p:nvGrpSpPr>
          <p:cNvPr id="130" name="Group 466"/>
          <p:cNvGrpSpPr/>
          <p:nvPr/>
        </p:nvGrpSpPr>
        <p:grpSpPr>
          <a:xfrm>
            <a:off x="4836964" y="1588969"/>
            <a:ext cx="1114785" cy="1371718"/>
            <a:chOff x="1328738" y="1827213"/>
            <a:chExt cx="1260475" cy="1550987"/>
          </a:xfrm>
        </p:grpSpPr>
        <p:sp>
          <p:nvSpPr>
            <p:cNvPr id="131" name="Freeform 467"/>
            <p:cNvSpPr>
              <a:spLocks/>
            </p:cNvSpPr>
            <p:nvPr/>
          </p:nvSpPr>
          <p:spPr bwMode="auto">
            <a:xfrm>
              <a:off x="1762126" y="1895475"/>
              <a:ext cx="714375" cy="1482725"/>
            </a:xfrm>
            <a:custGeom>
              <a:avLst/>
              <a:gdLst>
                <a:gd name="T0" fmla="*/ 437 w 450"/>
                <a:gd name="T1" fmla="*/ 177 h 934"/>
                <a:gd name="T2" fmla="*/ 379 w 450"/>
                <a:gd name="T3" fmla="*/ 134 h 934"/>
                <a:gd name="T4" fmla="*/ 369 w 450"/>
                <a:gd name="T5" fmla="*/ 117 h 934"/>
                <a:gd name="T6" fmla="*/ 391 w 450"/>
                <a:gd name="T7" fmla="*/ 49 h 934"/>
                <a:gd name="T8" fmla="*/ 365 w 450"/>
                <a:gd name="T9" fmla="*/ 7 h 934"/>
                <a:gd name="T10" fmla="*/ 309 w 450"/>
                <a:gd name="T11" fmla="*/ 1 h 934"/>
                <a:gd name="T12" fmla="*/ 292 w 450"/>
                <a:gd name="T13" fmla="*/ 27 h 934"/>
                <a:gd name="T14" fmla="*/ 286 w 450"/>
                <a:gd name="T15" fmla="*/ 52 h 934"/>
                <a:gd name="T16" fmla="*/ 289 w 450"/>
                <a:gd name="T17" fmla="*/ 69 h 934"/>
                <a:gd name="T18" fmla="*/ 286 w 450"/>
                <a:gd name="T19" fmla="*/ 88 h 934"/>
                <a:gd name="T20" fmla="*/ 292 w 450"/>
                <a:gd name="T21" fmla="*/ 114 h 934"/>
                <a:gd name="T22" fmla="*/ 309 w 450"/>
                <a:gd name="T23" fmla="*/ 134 h 934"/>
                <a:gd name="T24" fmla="*/ 299 w 450"/>
                <a:gd name="T25" fmla="*/ 146 h 934"/>
                <a:gd name="T26" fmla="*/ 240 w 450"/>
                <a:gd name="T27" fmla="*/ 172 h 934"/>
                <a:gd name="T28" fmla="*/ 205 w 450"/>
                <a:gd name="T29" fmla="*/ 209 h 934"/>
                <a:gd name="T30" fmla="*/ 188 w 450"/>
                <a:gd name="T31" fmla="*/ 223 h 934"/>
                <a:gd name="T32" fmla="*/ 168 w 450"/>
                <a:gd name="T33" fmla="*/ 243 h 934"/>
                <a:gd name="T34" fmla="*/ 100 w 450"/>
                <a:gd name="T35" fmla="*/ 268 h 934"/>
                <a:gd name="T36" fmla="*/ 60 w 450"/>
                <a:gd name="T37" fmla="*/ 283 h 934"/>
                <a:gd name="T38" fmla="*/ 30 w 450"/>
                <a:gd name="T39" fmla="*/ 290 h 934"/>
                <a:gd name="T40" fmla="*/ 3 w 450"/>
                <a:gd name="T41" fmla="*/ 310 h 934"/>
                <a:gd name="T42" fmla="*/ 10 w 450"/>
                <a:gd name="T43" fmla="*/ 317 h 934"/>
                <a:gd name="T44" fmla="*/ 15 w 450"/>
                <a:gd name="T45" fmla="*/ 325 h 934"/>
                <a:gd name="T46" fmla="*/ 18 w 450"/>
                <a:gd name="T47" fmla="*/ 340 h 934"/>
                <a:gd name="T48" fmla="*/ 20 w 450"/>
                <a:gd name="T49" fmla="*/ 351 h 934"/>
                <a:gd name="T50" fmla="*/ 27 w 450"/>
                <a:gd name="T51" fmla="*/ 357 h 934"/>
                <a:gd name="T52" fmla="*/ 40 w 450"/>
                <a:gd name="T53" fmla="*/ 348 h 934"/>
                <a:gd name="T54" fmla="*/ 52 w 450"/>
                <a:gd name="T55" fmla="*/ 345 h 934"/>
                <a:gd name="T56" fmla="*/ 83 w 450"/>
                <a:gd name="T57" fmla="*/ 340 h 934"/>
                <a:gd name="T58" fmla="*/ 186 w 450"/>
                <a:gd name="T59" fmla="*/ 285 h 934"/>
                <a:gd name="T60" fmla="*/ 238 w 450"/>
                <a:gd name="T61" fmla="*/ 263 h 934"/>
                <a:gd name="T62" fmla="*/ 226 w 450"/>
                <a:gd name="T63" fmla="*/ 416 h 934"/>
                <a:gd name="T64" fmla="*/ 234 w 450"/>
                <a:gd name="T65" fmla="*/ 488 h 934"/>
                <a:gd name="T66" fmla="*/ 237 w 450"/>
                <a:gd name="T67" fmla="*/ 596 h 934"/>
                <a:gd name="T68" fmla="*/ 251 w 450"/>
                <a:gd name="T69" fmla="*/ 803 h 934"/>
                <a:gd name="T70" fmla="*/ 237 w 450"/>
                <a:gd name="T71" fmla="*/ 848 h 934"/>
                <a:gd name="T72" fmla="*/ 235 w 450"/>
                <a:gd name="T73" fmla="*/ 863 h 934"/>
                <a:gd name="T74" fmla="*/ 228 w 450"/>
                <a:gd name="T75" fmla="*/ 881 h 934"/>
                <a:gd name="T76" fmla="*/ 197 w 450"/>
                <a:gd name="T77" fmla="*/ 914 h 934"/>
                <a:gd name="T78" fmla="*/ 232 w 450"/>
                <a:gd name="T79" fmla="*/ 931 h 934"/>
                <a:gd name="T80" fmla="*/ 269 w 450"/>
                <a:gd name="T81" fmla="*/ 905 h 934"/>
                <a:gd name="T82" fmla="*/ 308 w 450"/>
                <a:gd name="T83" fmla="*/ 891 h 934"/>
                <a:gd name="T84" fmla="*/ 316 w 450"/>
                <a:gd name="T85" fmla="*/ 841 h 934"/>
                <a:gd name="T86" fmla="*/ 322 w 450"/>
                <a:gd name="T87" fmla="*/ 720 h 934"/>
                <a:gd name="T88" fmla="*/ 331 w 450"/>
                <a:gd name="T89" fmla="*/ 596 h 934"/>
                <a:gd name="T90" fmla="*/ 377 w 450"/>
                <a:gd name="T91" fmla="*/ 795 h 934"/>
                <a:gd name="T92" fmla="*/ 371 w 450"/>
                <a:gd name="T93" fmla="*/ 848 h 934"/>
                <a:gd name="T94" fmla="*/ 374 w 450"/>
                <a:gd name="T95" fmla="*/ 866 h 934"/>
                <a:gd name="T96" fmla="*/ 382 w 450"/>
                <a:gd name="T97" fmla="*/ 881 h 934"/>
                <a:gd name="T98" fmla="*/ 363 w 450"/>
                <a:gd name="T99" fmla="*/ 900 h 934"/>
                <a:gd name="T100" fmla="*/ 366 w 450"/>
                <a:gd name="T101" fmla="*/ 931 h 934"/>
                <a:gd name="T102" fmla="*/ 403 w 450"/>
                <a:gd name="T103" fmla="*/ 926 h 934"/>
                <a:gd name="T104" fmla="*/ 431 w 450"/>
                <a:gd name="T105" fmla="*/ 911 h 934"/>
                <a:gd name="T106" fmla="*/ 433 w 450"/>
                <a:gd name="T107" fmla="*/ 891 h 934"/>
                <a:gd name="T108" fmla="*/ 447 w 450"/>
                <a:gd name="T109" fmla="*/ 871 h 934"/>
                <a:gd name="T110" fmla="*/ 443 w 450"/>
                <a:gd name="T111" fmla="*/ 831 h 934"/>
                <a:gd name="T112" fmla="*/ 436 w 450"/>
                <a:gd name="T113" fmla="*/ 726 h 934"/>
                <a:gd name="T114" fmla="*/ 417 w 450"/>
                <a:gd name="T115" fmla="*/ 561 h 934"/>
                <a:gd name="T116" fmla="*/ 416 w 450"/>
                <a:gd name="T117" fmla="*/ 456 h 934"/>
                <a:gd name="T118" fmla="*/ 436 w 450"/>
                <a:gd name="T119" fmla="*/ 373 h 934"/>
                <a:gd name="T120" fmla="*/ 448 w 450"/>
                <a:gd name="T121" fmla="*/ 280 h 9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0" h="934">
                  <a:moveTo>
                    <a:pt x="448" y="209"/>
                  </a:moveTo>
                  <a:lnTo>
                    <a:pt x="448" y="209"/>
                  </a:lnTo>
                  <a:lnTo>
                    <a:pt x="447" y="197"/>
                  </a:lnTo>
                  <a:lnTo>
                    <a:pt x="445" y="188"/>
                  </a:lnTo>
                  <a:lnTo>
                    <a:pt x="442" y="182"/>
                  </a:lnTo>
                  <a:lnTo>
                    <a:pt x="437" y="177"/>
                  </a:lnTo>
                  <a:lnTo>
                    <a:pt x="437" y="177"/>
                  </a:lnTo>
                  <a:lnTo>
                    <a:pt x="414" y="162"/>
                  </a:lnTo>
                  <a:lnTo>
                    <a:pt x="393" y="149"/>
                  </a:lnTo>
                  <a:lnTo>
                    <a:pt x="393" y="149"/>
                  </a:lnTo>
                  <a:lnTo>
                    <a:pt x="386" y="143"/>
                  </a:lnTo>
                  <a:lnTo>
                    <a:pt x="379" y="134"/>
                  </a:lnTo>
                  <a:lnTo>
                    <a:pt x="379" y="134"/>
                  </a:lnTo>
                  <a:lnTo>
                    <a:pt x="376" y="129"/>
                  </a:lnTo>
                  <a:lnTo>
                    <a:pt x="374" y="126"/>
                  </a:lnTo>
                  <a:lnTo>
                    <a:pt x="371" y="126"/>
                  </a:lnTo>
                  <a:lnTo>
                    <a:pt x="369" y="117"/>
                  </a:lnTo>
                  <a:lnTo>
                    <a:pt x="369" y="117"/>
                  </a:lnTo>
                  <a:lnTo>
                    <a:pt x="371" y="111"/>
                  </a:lnTo>
                  <a:lnTo>
                    <a:pt x="374" y="105"/>
                  </a:lnTo>
                  <a:lnTo>
                    <a:pt x="383" y="85"/>
                  </a:lnTo>
                  <a:lnTo>
                    <a:pt x="388" y="74"/>
                  </a:lnTo>
                  <a:lnTo>
                    <a:pt x="391" y="61"/>
                  </a:lnTo>
                  <a:lnTo>
                    <a:pt x="391" y="49"/>
                  </a:lnTo>
                  <a:lnTo>
                    <a:pt x="390" y="35"/>
                  </a:lnTo>
                  <a:lnTo>
                    <a:pt x="390" y="35"/>
                  </a:lnTo>
                  <a:lnTo>
                    <a:pt x="386" y="29"/>
                  </a:lnTo>
                  <a:lnTo>
                    <a:pt x="383" y="23"/>
                  </a:lnTo>
                  <a:lnTo>
                    <a:pt x="376" y="14"/>
                  </a:lnTo>
                  <a:lnTo>
                    <a:pt x="365" y="7"/>
                  </a:lnTo>
                  <a:lnTo>
                    <a:pt x="356" y="4"/>
                  </a:lnTo>
                  <a:lnTo>
                    <a:pt x="343" y="1"/>
                  </a:lnTo>
                  <a:lnTo>
                    <a:pt x="334" y="0"/>
                  </a:lnTo>
                  <a:lnTo>
                    <a:pt x="316" y="0"/>
                  </a:lnTo>
                  <a:lnTo>
                    <a:pt x="316" y="0"/>
                  </a:lnTo>
                  <a:lnTo>
                    <a:pt x="309" y="1"/>
                  </a:lnTo>
                  <a:lnTo>
                    <a:pt x="303" y="4"/>
                  </a:lnTo>
                  <a:lnTo>
                    <a:pt x="300" y="7"/>
                  </a:lnTo>
                  <a:lnTo>
                    <a:pt x="297" y="12"/>
                  </a:lnTo>
                  <a:lnTo>
                    <a:pt x="294" y="21"/>
                  </a:lnTo>
                  <a:lnTo>
                    <a:pt x="292" y="27"/>
                  </a:lnTo>
                  <a:lnTo>
                    <a:pt x="292" y="27"/>
                  </a:lnTo>
                  <a:lnTo>
                    <a:pt x="292" y="32"/>
                  </a:lnTo>
                  <a:lnTo>
                    <a:pt x="291" y="37"/>
                  </a:lnTo>
                  <a:lnTo>
                    <a:pt x="289" y="43"/>
                  </a:lnTo>
                  <a:lnTo>
                    <a:pt x="289" y="43"/>
                  </a:lnTo>
                  <a:lnTo>
                    <a:pt x="288" y="48"/>
                  </a:lnTo>
                  <a:lnTo>
                    <a:pt x="286" y="52"/>
                  </a:lnTo>
                  <a:lnTo>
                    <a:pt x="286" y="52"/>
                  </a:lnTo>
                  <a:lnTo>
                    <a:pt x="286" y="57"/>
                  </a:lnTo>
                  <a:lnTo>
                    <a:pt x="288" y="61"/>
                  </a:lnTo>
                  <a:lnTo>
                    <a:pt x="288" y="61"/>
                  </a:lnTo>
                  <a:lnTo>
                    <a:pt x="289" y="66"/>
                  </a:lnTo>
                  <a:lnTo>
                    <a:pt x="289" y="69"/>
                  </a:lnTo>
                  <a:lnTo>
                    <a:pt x="289" y="69"/>
                  </a:lnTo>
                  <a:lnTo>
                    <a:pt x="285" y="74"/>
                  </a:lnTo>
                  <a:lnTo>
                    <a:pt x="285" y="77"/>
                  </a:lnTo>
                  <a:lnTo>
                    <a:pt x="285" y="80"/>
                  </a:lnTo>
                  <a:lnTo>
                    <a:pt x="285" y="80"/>
                  </a:lnTo>
                  <a:lnTo>
                    <a:pt x="286" y="88"/>
                  </a:lnTo>
                  <a:lnTo>
                    <a:pt x="286" y="88"/>
                  </a:lnTo>
                  <a:lnTo>
                    <a:pt x="286" y="92"/>
                  </a:lnTo>
                  <a:lnTo>
                    <a:pt x="289" y="100"/>
                  </a:lnTo>
                  <a:lnTo>
                    <a:pt x="289" y="100"/>
                  </a:lnTo>
                  <a:lnTo>
                    <a:pt x="291" y="108"/>
                  </a:lnTo>
                  <a:lnTo>
                    <a:pt x="292" y="114"/>
                  </a:lnTo>
                  <a:lnTo>
                    <a:pt x="292" y="118"/>
                  </a:lnTo>
                  <a:lnTo>
                    <a:pt x="294" y="123"/>
                  </a:lnTo>
                  <a:lnTo>
                    <a:pt x="294" y="123"/>
                  </a:lnTo>
                  <a:lnTo>
                    <a:pt x="299" y="126"/>
                  </a:lnTo>
                  <a:lnTo>
                    <a:pt x="303" y="129"/>
                  </a:lnTo>
                  <a:lnTo>
                    <a:pt x="309" y="134"/>
                  </a:lnTo>
                  <a:lnTo>
                    <a:pt x="309" y="134"/>
                  </a:lnTo>
                  <a:lnTo>
                    <a:pt x="309" y="135"/>
                  </a:lnTo>
                  <a:lnTo>
                    <a:pt x="306" y="140"/>
                  </a:lnTo>
                  <a:lnTo>
                    <a:pt x="303" y="143"/>
                  </a:lnTo>
                  <a:lnTo>
                    <a:pt x="299" y="146"/>
                  </a:lnTo>
                  <a:lnTo>
                    <a:pt x="299" y="146"/>
                  </a:lnTo>
                  <a:lnTo>
                    <a:pt x="279" y="152"/>
                  </a:lnTo>
                  <a:lnTo>
                    <a:pt x="255" y="157"/>
                  </a:lnTo>
                  <a:lnTo>
                    <a:pt x="255" y="157"/>
                  </a:lnTo>
                  <a:lnTo>
                    <a:pt x="252" y="158"/>
                  </a:lnTo>
                  <a:lnTo>
                    <a:pt x="248" y="162"/>
                  </a:lnTo>
                  <a:lnTo>
                    <a:pt x="240" y="172"/>
                  </a:lnTo>
                  <a:lnTo>
                    <a:pt x="226" y="191"/>
                  </a:lnTo>
                  <a:lnTo>
                    <a:pt x="226" y="191"/>
                  </a:lnTo>
                  <a:lnTo>
                    <a:pt x="217" y="202"/>
                  </a:lnTo>
                  <a:lnTo>
                    <a:pt x="211" y="208"/>
                  </a:lnTo>
                  <a:lnTo>
                    <a:pt x="205" y="209"/>
                  </a:lnTo>
                  <a:lnTo>
                    <a:pt x="205" y="209"/>
                  </a:lnTo>
                  <a:lnTo>
                    <a:pt x="198" y="212"/>
                  </a:lnTo>
                  <a:lnTo>
                    <a:pt x="194" y="217"/>
                  </a:lnTo>
                  <a:lnTo>
                    <a:pt x="188" y="225"/>
                  </a:lnTo>
                  <a:lnTo>
                    <a:pt x="188" y="225"/>
                  </a:lnTo>
                  <a:lnTo>
                    <a:pt x="188" y="223"/>
                  </a:lnTo>
                  <a:lnTo>
                    <a:pt x="188" y="223"/>
                  </a:lnTo>
                  <a:lnTo>
                    <a:pt x="188" y="225"/>
                  </a:lnTo>
                  <a:lnTo>
                    <a:pt x="188" y="225"/>
                  </a:lnTo>
                  <a:lnTo>
                    <a:pt x="183" y="226"/>
                  </a:lnTo>
                  <a:lnTo>
                    <a:pt x="180" y="229"/>
                  </a:lnTo>
                  <a:lnTo>
                    <a:pt x="174" y="239"/>
                  </a:lnTo>
                  <a:lnTo>
                    <a:pt x="168" y="243"/>
                  </a:lnTo>
                  <a:lnTo>
                    <a:pt x="161" y="249"/>
                  </a:lnTo>
                  <a:lnTo>
                    <a:pt x="151" y="254"/>
                  </a:lnTo>
                  <a:lnTo>
                    <a:pt x="138" y="260"/>
                  </a:lnTo>
                  <a:lnTo>
                    <a:pt x="138" y="260"/>
                  </a:lnTo>
                  <a:lnTo>
                    <a:pt x="120" y="263"/>
                  </a:lnTo>
                  <a:lnTo>
                    <a:pt x="100" y="268"/>
                  </a:lnTo>
                  <a:lnTo>
                    <a:pt x="100" y="268"/>
                  </a:lnTo>
                  <a:lnTo>
                    <a:pt x="95" y="271"/>
                  </a:lnTo>
                  <a:lnTo>
                    <a:pt x="89" y="273"/>
                  </a:lnTo>
                  <a:lnTo>
                    <a:pt x="73" y="277"/>
                  </a:lnTo>
                  <a:lnTo>
                    <a:pt x="73" y="277"/>
                  </a:lnTo>
                  <a:lnTo>
                    <a:pt x="60" y="283"/>
                  </a:lnTo>
                  <a:lnTo>
                    <a:pt x="55" y="286"/>
                  </a:lnTo>
                  <a:lnTo>
                    <a:pt x="55" y="286"/>
                  </a:lnTo>
                  <a:lnTo>
                    <a:pt x="47" y="288"/>
                  </a:lnTo>
                  <a:lnTo>
                    <a:pt x="35" y="290"/>
                  </a:lnTo>
                  <a:lnTo>
                    <a:pt x="35" y="290"/>
                  </a:lnTo>
                  <a:lnTo>
                    <a:pt x="30" y="290"/>
                  </a:lnTo>
                  <a:lnTo>
                    <a:pt x="27" y="291"/>
                  </a:lnTo>
                  <a:lnTo>
                    <a:pt x="21" y="296"/>
                  </a:lnTo>
                  <a:lnTo>
                    <a:pt x="21" y="296"/>
                  </a:lnTo>
                  <a:lnTo>
                    <a:pt x="13" y="302"/>
                  </a:lnTo>
                  <a:lnTo>
                    <a:pt x="3" y="310"/>
                  </a:lnTo>
                  <a:lnTo>
                    <a:pt x="3" y="310"/>
                  </a:lnTo>
                  <a:lnTo>
                    <a:pt x="1" y="311"/>
                  </a:lnTo>
                  <a:lnTo>
                    <a:pt x="0" y="314"/>
                  </a:lnTo>
                  <a:lnTo>
                    <a:pt x="0" y="316"/>
                  </a:lnTo>
                  <a:lnTo>
                    <a:pt x="1" y="317"/>
                  </a:lnTo>
                  <a:lnTo>
                    <a:pt x="6" y="319"/>
                  </a:lnTo>
                  <a:lnTo>
                    <a:pt x="10" y="317"/>
                  </a:lnTo>
                  <a:lnTo>
                    <a:pt x="10" y="317"/>
                  </a:lnTo>
                  <a:lnTo>
                    <a:pt x="20" y="311"/>
                  </a:lnTo>
                  <a:lnTo>
                    <a:pt x="20" y="311"/>
                  </a:lnTo>
                  <a:lnTo>
                    <a:pt x="18" y="319"/>
                  </a:lnTo>
                  <a:lnTo>
                    <a:pt x="18" y="319"/>
                  </a:lnTo>
                  <a:lnTo>
                    <a:pt x="15" y="325"/>
                  </a:lnTo>
                  <a:lnTo>
                    <a:pt x="12" y="333"/>
                  </a:lnTo>
                  <a:lnTo>
                    <a:pt x="12" y="333"/>
                  </a:lnTo>
                  <a:lnTo>
                    <a:pt x="10" y="336"/>
                  </a:lnTo>
                  <a:lnTo>
                    <a:pt x="10" y="337"/>
                  </a:lnTo>
                  <a:lnTo>
                    <a:pt x="13" y="339"/>
                  </a:lnTo>
                  <a:lnTo>
                    <a:pt x="18" y="340"/>
                  </a:lnTo>
                  <a:lnTo>
                    <a:pt x="18" y="340"/>
                  </a:lnTo>
                  <a:lnTo>
                    <a:pt x="16" y="342"/>
                  </a:lnTo>
                  <a:lnTo>
                    <a:pt x="16" y="345"/>
                  </a:lnTo>
                  <a:lnTo>
                    <a:pt x="18" y="348"/>
                  </a:lnTo>
                  <a:lnTo>
                    <a:pt x="18" y="348"/>
                  </a:lnTo>
                  <a:lnTo>
                    <a:pt x="20" y="351"/>
                  </a:lnTo>
                  <a:lnTo>
                    <a:pt x="23" y="351"/>
                  </a:lnTo>
                  <a:lnTo>
                    <a:pt x="24" y="348"/>
                  </a:lnTo>
                  <a:lnTo>
                    <a:pt x="24" y="348"/>
                  </a:lnTo>
                  <a:lnTo>
                    <a:pt x="24" y="351"/>
                  </a:lnTo>
                  <a:lnTo>
                    <a:pt x="26" y="353"/>
                  </a:lnTo>
                  <a:lnTo>
                    <a:pt x="27" y="357"/>
                  </a:lnTo>
                  <a:lnTo>
                    <a:pt x="27" y="357"/>
                  </a:lnTo>
                  <a:lnTo>
                    <a:pt x="30" y="357"/>
                  </a:lnTo>
                  <a:lnTo>
                    <a:pt x="32" y="357"/>
                  </a:lnTo>
                  <a:lnTo>
                    <a:pt x="35" y="354"/>
                  </a:lnTo>
                  <a:lnTo>
                    <a:pt x="40" y="348"/>
                  </a:lnTo>
                  <a:lnTo>
                    <a:pt x="40" y="348"/>
                  </a:lnTo>
                  <a:lnTo>
                    <a:pt x="40" y="351"/>
                  </a:lnTo>
                  <a:lnTo>
                    <a:pt x="41" y="351"/>
                  </a:lnTo>
                  <a:lnTo>
                    <a:pt x="44" y="351"/>
                  </a:lnTo>
                  <a:lnTo>
                    <a:pt x="49" y="348"/>
                  </a:lnTo>
                  <a:lnTo>
                    <a:pt x="52" y="345"/>
                  </a:lnTo>
                  <a:lnTo>
                    <a:pt x="52" y="345"/>
                  </a:lnTo>
                  <a:lnTo>
                    <a:pt x="66" y="327"/>
                  </a:lnTo>
                  <a:lnTo>
                    <a:pt x="66" y="327"/>
                  </a:lnTo>
                  <a:lnTo>
                    <a:pt x="72" y="334"/>
                  </a:lnTo>
                  <a:lnTo>
                    <a:pt x="78" y="339"/>
                  </a:lnTo>
                  <a:lnTo>
                    <a:pt x="81" y="340"/>
                  </a:lnTo>
                  <a:lnTo>
                    <a:pt x="83" y="340"/>
                  </a:lnTo>
                  <a:lnTo>
                    <a:pt x="83" y="340"/>
                  </a:lnTo>
                  <a:lnTo>
                    <a:pt x="94" y="334"/>
                  </a:lnTo>
                  <a:lnTo>
                    <a:pt x="112" y="322"/>
                  </a:lnTo>
                  <a:lnTo>
                    <a:pt x="152" y="294"/>
                  </a:lnTo>
                  <a:lnTo>
                    <a:pt x="152" y="294"/>
                  </a:lnTo>
                  <a:lnTo>
                    <a:pt x="186" y="285"/>
                  </a:lnTo>
                  <a:lnTo>
                    <a:pt x="186" y="285"/>
                  </a:lnTo>
                  <a:lnTo>
                    <a:pt x="195" y="282"/>
                  </a:lnTo>
                  <a:lnTo>
                    <a:pt x="205" y="280"/>
                  </a:lnTo>
                  <a:lnTo>
                    <a:pt x="221" y="273"/>
                  </a:lnTo>
                  <a:lnTo>
                    <a:pt x="238" y="263"/>
                  </a:lnTo>
                  <a:lnTo>
                    <a:pt x="238" y="263"/>
                  </a:lnTo>
                  <a:lnTo>
                    <a:pt x="240" y="279"/>
                  </a:lnTo>
                  <a:lnTo>
                    <a:pt x="240" y="296"/>
                  </a:lnTo>
                  <a:lnTo>
                    <a:pt x="238" y="333"/>
                  </a:lnTo>
                  <a:lnTo>
                    <a:pt x="234" y="377"/>
                  </a:lnTo>
                  <a:lnTo>
                    <a:pt x="234" y="377"/>
                  </a:lnTo>
                  <a:lnTo>
                    <a:pt x="226" y="416"/>
                  </a:lnTo>
                  <a:lnTo>
                    <a:pt x="223" y="445"/>
                  </a:lnTo>
                  <a:lnTo>
                    <a:pt x="223" y="465"/>
                  </a:lnTo>
                  <a:lnTo>
                    <a:pt x="225" y="478"/>
                  </a:lnTo>
                  <a:lnTo>
                    <a:pt x="228" y="484"/>
                  </a:lnTo>
                  <a:lnTo>
                    <a:pt x="231" y="488"/>
                  </a:lnTo>
                  <a:lnTo>
                    <a:pt x="234" y="488"/>
                  </a:lnTo>
                  <a:lnTo>
                    <a:pt x="235" y="488"/>
                  </a:lnTo>
                  <a:lnTo>
                    <a:pt x="235" y="488"/>
                  </a:lnTo>
                  <a:lnTo>
                    <a:pt x="234" y="507"/>
                  </a:lnTo>
                  <a:lnTo>
                    <a:pt x="232" y="536"/>
                  </a:lnTo>
                  <a:lnTo>
                    <a:pt x="232" y="536"/>
                  </a:lnTo>
                  <a:lnTo>
                    <a:pt x="237" y="596"/>
                  </a:lnTo>
                  <a:lnTo>
                    <a:pt x="243" y="658"/>
                  </a:lnTo>
                  <a:lnTo>
                    <a:pt x="243" y="658"/>
                  </a:lnTo>
                  <a:lnTo>
                    <a:pt x="248" y="727"/>
                  </a:lnTo>
                  <a:lnTo>
                    <a:pt x="252" y="794"/>
                  </a:lnTo>
                  <a:lnTo>
                    <a:pt x="252" y="794"/>
                  </a:lnTo>
                  <a:lnTo>
                    <a:pt x="251" y="803"/>
                  </a:lnTo>
                  <a:lnTo>
                    <a:pt x="248" y="812"/>
                  </a:lnTo>
                  <a:lnTo>
                    <a:pt x="243" y="826"/>
                  </a:lnTo>
                  <a:lnTo>
                    <a:pt x="243" y="826"/>
                  </a:lnTo>
                  <a:lnTo>
                    <a:pt x="238" y="844"/>
                  </a:lnTo>
                  <a:lnTo>
                    <a:pt x="238" y="844"/>
                  </a:lnTo>
                  <a:lnTo>
                    <a:pt x="237" y="848"/>
                  </a:lnTo>
                  <a:lnTo>
                    <a:pt x="238" y="849"/>
                  </a:lnTo>
                  <a:lnTo>
                    <a:pt x="242" y="855"/>
                  </a:lnTo>
                  <a:lnTo>
                    <a:pt x="242" y="855"/>
                  </a:lnTo>
                  <a:lnTo>
                    <a:pt x="242" y="857"/>
                  </a:lnTo>
                  <a:lnTo>
                    <a:pt x="242" y="858"/>
                  </a:lnTo>
                  <a:lnTo>
                    <a:pt x="235" y="863"/>
                  </a:lnTo>
                  <a:lnTo>
                    <a:pt x="235" y="863"/>
                  </a:lnTo>
                  <a:lnTo>
                    <a:pt x="232" y="866"/>
                  </a:lnTo>
                  <a:lnTo>
                    <a:pt x="231" y="869"/>
                  </a:lnTo>
                  <a:lnTo>
                    <a:pt x="229" y="875"/>
                  </a:lnTo>
                  <a:lnTo>
                    <a:pt x="229" y="875"/>
                  </a:lnTo>
                  <a:lnTo>
                    <a:pt x="228" y="881"/>
                  </a:lnTo>
                  <a:lnTo>
                    <a:pt x="226" y="885"/>
                  </a:lnTo>
                  <a:lnTo>
                    <a:pt x="226" y="885"/>
                  </a:lnTo>
                  <a:lnTo>
                    <a:pt x="212" y="891"/>
                  </a:lnTo>
                  <a:lnTo>
                    <a:pt x="203" y="898"/>
                  </a:lnTo>
                  <a:lnTo>
                    <a:pt x="198" y="908"/>
                  </a:lnTo>
                  <a:lnTo>
                    <a:pt x="197" y="914"/>
                  </a:lnTo>
                  <a:lnTo>
                    <a:pt x="200" y="922"/>
                  </a:lnTo>
                  <a:lnTo>
                    <a:pt x="205" y="926"/>
                  </a:lnTo>
                  <a:lnTo>
                    <a:pt x="212" y="929"/>
                  </a:lnTo>
                  <a:lnTo>
                    <a:pt x="223" y="931"/>
                  </a:lnTo>
                  <a:lnTo>
                    <a:pt x="223" y="931"/>
                  </a:lnTo>
                  <a:lnTo>
                    <a:pt x="232" y="931"/>
                  </a:lnTo>
                  <a:lnTo>
                    <a:pt x="242" y="928"/>
                  </a:lnTo>
                  <a:lnTo>
                    <a:pt x="249" y="923"/>
                  </a:lnTo>
                  <a:lnTo>
                    <a:pt x="257" y="918"/>
                  </a:lnTo>
                  <a:lnTo>
                    <a:pt x="266" y="908"/>
                  </a:lnTo>
                  <a:lnTo>
                    <a:pt x="269" y="905"/>
                  </a:lnTo>
                  <a:lnTo>
                    <a:pt x="269" y="905"/>
                  </a:lnTo>
                  <a:lnTo>
                    <a:pt x="295" y="900"/>
                  </a:lnTo>
                  <a:lnTo>
                    <a:pt x="295" y="900"/>
                  </a:lnTo>
                  <a:lnTo>
                    <a:pt x="302" y="898"/>
                  </a:lnTo>
                  <a:lnTo>
                    <a:pt x="305" y="897"/>
                  </a:lnTo>
                  <a:lnTo>
                    <a:pt x="306" y="894"/>
                  </a:lnTo>
                  <a:lnTo>
                    <a:pt x="308" y="891"/>
                  </a:lnTo>
                  <a:lnTo>
                    <a:pt x="308" y="885"/>
                  </a:lnTo>
                  <a:lnTo>
                    <a:pt x="308" y="881"/>
                  </a:lnTo>
                  <a:lnTo>
                    <a:pt x="308" y="881"/>
                  </a:lnTo>
                  <a:lnTo>
                    <a:pt x="314" y="849"/>
                  </a:lnTo>
                  <a:lnTo>
                    <a:pt x="314" y="849"/>
                  </a:lnTo>
                  <a:lnTo>
                    <a:pt x="316" y="841"/>
                  </a:lnTo>
                  <a:lnTo>
                    <a:pt x="314" y="832"/>
                  </a:lnTo>
                  <a:lnTo>
                    <a:pt x="312" y="811"/>
                  </a:lnTo>
                  <a:lnTo>
                    <a:pt x="312" y="811"/>
                  </a:lnTo>
                  <a:lnTo>
                    <a:pt x="314" y="789"/>
                  </a:lnTo>
                  <a:lnTo>
                    <a:pt x="319" y="755"/>
                  </a:lnTo>
                  <a:lnTo>
                    <a:pt x="322" y="720"/>
                  </a:lnTo>
                  <a:lnTo>
                    <a:pt x="323" y="696"/>
                  </a:lnTo>
                  <a:lnTo>
                    <a:pt x="323" y="696"/>
                  </a:lnTo>
                  <a:lnTo>
                    <a:pt x="325" y="672"/>
                  </a:lnTo>
                  <a:lnTo>
                    <a:pt x="328" y="639"/>
                  </a:lnTo>
                  <a:lnTo>
                    <a:pt x="331" y="596"/>
                  </a:lnTo>
                  <a:lnTo>
                    <a:pt x="331" y="596"/>
                  </a:lnTo>
                  <a:lnTo>
                    <a:pt x="336" y="610"/>
                  </a:lnTo>
                  <a:lnTo>
                    <a:pt x="348" y="643"/>
                  </a:lnTo>
                  <a:lnTo>
                    <a:pt x="348" y="643"/>
                  </a:lnTo>
                  <a:lnTo>
                    <a:pt x="356" y="676"/>
                  </a:lnTo>
                  <a:lnTo>
                    <a:pt x="365" y="726"/>
                  </a:lnTo>
                  <a:lnTo>
                    <a:pt x="377" y="795"/>
                  </a:lnTo>
                  <a:lnTo>
                    <a:pt x="377" y="795"/>
                  </a:lnTo>
                  <a:lnTo>
                    <a:pt x="377" y="804"/>
                  </a:lnTo>
                  <a:lnTo>
                    <a:pt x="376" y="820"/>
                  </a:lnTo>
                  <a:lnTo>
                    <a:pt x="373" y="843"/>
                  </a:lnTo>
                  <a:lnTo>
                    <a:pt x="373" y="843"/>
                  </a:lnTo>
                  <a:lnTo>
                    <a:pt x="371" y="848"/>
                  </a:lnTo>
                  <a:lnTo>
                    <a:pt x="373" y="852"/>
                  </a:lnTo>
                  <a:lnTo>
                    <a:pt x="373" y="852"/>
                  </a:lnTo>
                  <a:lnTo>
                    <a:pt x="374" y="858"/>
                  </a:lnTo>
                  <a:lnTo>
                    <a:pt x="374" y="863"/>
                  </a:lnTo>
                  <a:lnTo>
                    <a:pt x="374" y="863"/>
                  </a:lnTo>
                  <a:lnTo>
                    <a:pt x="374" y="866"/>
                  </a:lnTo>
                  <a:lnTo>
                    <a:pt x="374" y="869"/>
                  </a:lnTo>
                  <a:lnTo>
                    <a:pt x="377" y="874"/>
                  </a:lnTo>
                  <a:lnTo>
                    <a:pt x="377" y="874"/>
                  </a:lnTo>
                  <a:lnTo>
                    <a:pt x="380" y="880"/>
                  </a:lnTo>
                  <a:lnTo>
                    <a:pt x="380" y="880"/>
                  </a:lnTo>
                  <a:lnTo>
                    <a:pt x="382" y="881"/>
                  </a:lnTo>
                  <a:lnTo>
                    <a:pt x="382" y="885"/>
                  </a:lnTo>
                  <a:lnTo>
                    <a:pt x="380" y="886"/>
                  </a:lnTo>
                  <a:lnTo>
                    <a:pt x="379" y="889"/>
                  </a:lnTo>
                  <a:lnTo>
                    <a:pt x="369" y="897"/>
                  </a:lnTo>
                  <a:lnTo>
                    <a:pt x="369" y="897"/>
                  </a:lnTo>
                  <a:lnTo>
                    <a:pt x="363" y="900"/>
                  </a:lnTo>
                  <a:lnTo>
                    <a:pt x="359" y="906"/>
                  </a:lnTo>
                  <a:lnTo>
                    <a:pt x="357" y="912"/>
                  </a:lnTo>
                  <a:lnTo>
                    <a:pt x="356" y="918"/>
                  </a:lnTo>
                  <a:lnTo>
                    <a:pt x="357" y="923"/>
                  </a:lnTo>
                  <a:lnTo>
                    <a:pt x="360" y="928"/>
                  </a:lnTo>
                  <a:lnTo>
                    <a:pt x="366" y="931"/>
                  </a:lnTo>
                  <a:lnTo>
                    <a:pt x="374" y="934"/>
                  </a:lnTo>
                  <a:lnTo>
                    <a:pt x="374" y="934"/>
                  </a:lnTo>
                  <a:lnTo>
                    <a:pt x="382" y="934"/>
                  </a:lnTo>
                  <a:lnTo>
                    <a:pt x="390" y="931"/>
                  </a:lnTo>
                  <a:lnTo>
                    <a:pt x="397" y="929"/>
                  </a:lnTo>
                  <a:lnTo>
                    <a:pt x="403" y="926"/>
                  </a:lnTo>
                  <a:lnTo>
                    <a:pt x="413" y="918"/>
                  </a:lnTo>
                  <a:lnTo>
                    <a:pt x="416" y="917"/>
                  </a:lnTo>
                  <a:lnTo>
                    <a:pt x="416" y="917"/>
                  </a:lnTo>
                  <a:lnTo>
                    <a:pt x="420" y="915"/>
                  </a:lnTo>
                  <a:lnTo>
                    <a:pt x="427" y="914"/>
                  </a:lnTo>
                  <a:lnTo>
                    <a:pt x="431" y="911"/>
                  </a:lnTo>
                  <a:lnTo>
                    <a:pt x="431" y="911"/>
                  </a:lnTo>
                  <a:lnTo>
                    <a:pt x="434" y="908"/>
                  </a:lnTo>
                  <a:lnTo>
                    <a:pt x="436" y="905"/>
                  </a:lnTo>
                  <a:lnTo>
                    <a:pt x="436" y="897"/>
                  </a:lnTo>
                  <a:lnTo>
                    <a:pt x="434" y="892"/>
                  </a:lnTo>
                  <a:lnTo>
                    <a:pt x="433" y="891"/>
                  </a:lnTo>
                  <a:lnTo>
                    <a:pt x="433" y="891"/>
                  </a:lnTo>
                  <a:lnTo>
                    <a:pt x="436" y="886"/>
                  </a:lnTo>
                  <a:lnTo>
                    <a:pt x="440" y="881"/>
                  </a:lnTo>
                  <a:lnTo>
                    <a:pt x="445" y="875"/>
                  </a:lnTo>
                  <a:lnTo>
                    <a:pt x="445" y="875"/>
                  </a:lnTo>
                  <a:lnTo>
                    <a:pt x="447" y="871"/>
                  </a:lnTo>
                  <a:lnTo>
                    <a:pt x="447" y="865"/>
                  </a:lnTo>
                  <a:lnTo>
                    <a:pt x="445" y="852"/>
                  </a:lnTo>
                  <a:lnTo>
                    <a:pt x="442" y="840"/>
                  </a:lnTo>
                  <a:lnTo>
                    <a:pt x="442" y="834"/>
                  </a:lnTo>
                  <a:lnTo>
                    <a:pt x="443" y="831"/>
                  </a:lnTo>
                  <a:lnTo>
                    <a:pt x="443" y="831"/>
                  </a:lnTo>
                  <a:lnTo>
                    <a:pt x="443" y="824"/>
                  </a:lnTo>
                  <a:lnTo>
                    <a:pt x="443" y="812"/>
                  </a:lnTo>
                  <a:lnTo>
                    <a:pt x="440" y="783"/>
                  </a:lnTo>
                  <a:lnTo>
                    <a:pt x="437" y="750"/>
                  </a:lnTo>
                  <a:lnTo>
                    <a:pt x="436" y="726"/>
                  </a:lnTo>
                  <a:lnTo>
                    <a:pt x="436" y="726"/>
                  </a:lnTo>
                  <a:lnTo>
                    <a:pt x="434" y="695"/>
                  </a:lnTo>
                  <a:lnTo>
                    <a:pt x="430" y="647"/>
                  </a:lnTo>
                  <a:lnTo>
                    <a:pt x="423" y="601"/>
                  </a:lnTo>
                  <a:lnTo>
                    <a:pt x="420" y="575"/>
                  </a:lnTo>
                  <a:lnTo>
                    <a:pt x="420" y="575"/>
                  </a:lnTo>
                  <a:lnTo>
                    <a:pt x="417" y="561"/>
                  </a:lnTo>
                  <a:lnTo>
                    <a:pt x="416" y="542"/>
                  </a:lnTo>
                  <a:lnTo>
                    <a:pt x="414" y="516"/>
                  </a:lnTo>
                  <a:lnTo>
                    <a:pt x="414" y="516"/>
                  </a:lnTo>
                  <a:lnTo>
                    <a:pt x="416" y="502"/>
                  </a:lnTo>
                  <a:lnTo>
                    <a:pt x="416" y="485"/>
                  </a:lnTo>
                  <a:lnTo>
                    <a:pt x="416" y="456"/>
                  </a:lnTo>
                  <a:lnTo>
                    <a:pt x="416" y="456"/>
                  </a:lnTo>
                  <a:lnTo>
                    <a:pt x="417" y="444"/>
                  </a:lnTo>
                  <a:lnTo>
                    <a:pt x="423" y="422"/>
                  </a:lnTo>
                  <a:lnTo>
                    <a:pt x="433" y="385"/>
                  </a:lnTo>
                  <a:lnTo>
                    <a:pt x="433" y="385"/>
                  </a:lnTo>
                  <a:lnTo>
                    <a:pt x="436" y="373"/>
                  </a:lnTo>
                  <a:lnTo>
                    <a:pt x="436" y="357"/>
                  </a:lnTo>
                  <a:lnTo>
                    <a:pt x="434" y="337"/>
                  </a:lnTo>
                  <a:lnTo>
                    <a:pt x="434" y="337"/>
                  </a:lnTo>
                  <a:lnTo>
                    <a:pt x="436" y="327"/>
                  </a:lnTo>
                  <a:lnTo>
                    <a:pt x="440" y="310"/>
                  </a:lnTo>
                  <a:lnTo>
                    <a:pt x="448" y="280"/>
                  </a:lnTo>
                  <a:lnTo>
                    <a:pt x="448" y="280"/>
                  </a:lnTo>
                  <a:lnTo>
                    <a:pt x="450" y="268"/>
                  </a:lnTo>
                  <a:lnTo>
                    <a:pt x="450" y="248"/>
                  </a:lnTo>
                  <a:lnTo>
                    <a:pt x="448" y="209"/>
                  </a:lnTo>
                  <a:lnTo>
                    <a:pt x="448" y="2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Freeform 468"/>
            <p:cNvSpPr>
              <a:spLocks/>
            </p:cNvSpPr>
            <p:nvPr/>
          </p:nvSpPr>
          <p:spPr bwMode="auto">
            <a:xfrm>
              <a:off x="1328738" y="2027238"/>
              <a:ext cx="530225" cy="1333500"/>
            </a:xfrm>
            <a:custGeom>
              <a:avLst/>
              <a:gdLst>
                <a:gd name="T0" fmla="*/ 320 w 334"/>
                <a:gd name="T1" fmla="*/ 254 h 840"/>
                <a:gd name="T2" fmla="*/ 333 w 334"/>
                <a:gd name="T3" fmla="*/ 253 h 840"/>
                <a:gd name="T4" fmla="*/ 331 w 334"/>
                <a:gd name="T5" fmla="*/ 244 h 840"/>
                <a:gd name="T6" fmla="*/ 313 w 334"/>
                <a:gd name="T7" fmla="*/ 237 h 840"/>
                <a:gd name="T8" fmla="*/ 300 w 334"/>
                <a:gd name="T9" fmla="*/ 223 h 840"/>
                <a:gd name="T10" fmla="*/ 311 w 334"/>
                <a:gd name="T11" fmla="*/ 231 h 840"/>
                <a:gd name="T12" fmla="*/ 326 w 334"/>
                <a:gd name="T13" fmla="*/ 228 h 840"/>
                <a:gd name="T14" fmla="*/ 308 w 334"/>
                <a:gd name="T15" fmla="*/ 216 h 840"/>
                <a:gd name="T16" fmla="*/ 282 w 334"/>
                <a:gd name="T17" fmla="*/ 210 h 840"/>
                <a:gd name="T18" fmla="*/ 252 w 334"/>
                <a:gd name="T19" fmla="*/ 210 h 840"/>
                <a:gd name="T20" fmla="*/ 205 w 334"/>
                <a:gd name="T21" fmla="*/ 203 h 840"/>
                <a:gd name="T22" fmla="*/ 154 w 334"/>
                <a:gd name="T23" fmla="*/ 194 h 840"/>
                <a:gd name="T24" fmla="*/ 149 w 334"/>
                <a:gd name="T25" fmla="*/ 156 h 840"/>
                <a:gd name="T26" fmla="*/ 131 w 334"/>
                <a:gd name="T27" fmla="*/ 79 h 840"/>
                <a:gd name="T28" fmla="*/ 94 w 334"/>
                <a:gd name="T29" fmla="*/ 26 h 840"/>
                <a:gd name="T30" fmla="*/ 69 w 334"/>
                <a:gd name="T31" fmla="*/ 5 h 840"/>
                <a:gd name="T32" fmla="*/ 54 w 334"/>
                <a:gd name="T33" fmla="*/ 8 h 840"/>
                <a:gd name="T34" fmla="*/ 24 w 334"/>
                <a:gd name="T35" fmla="*/ 48 h 840"/>
                <a:gd name="T36" fmla="*/ 6 w 334"/>
                <a:gd name="T37" fmla="*/ 77 h 840"/>
                <a:gd name="T38" fmla="*/ 0 w 334"/>
                <a:gd name="T39" fmla="*/ 129 h 840"/>
                <a:gd name="T40" fmla="*/ 17 w 334"/>
                <a:gd name="T41" fmla="*/ 213 h 840"/>
                <a:gd name="T42" fmla="*/ 20 w 334"/>
                <a:gd name="T43" fmla="*/ 282 h 840"/>
                <a:gd name="T44" fmla="*/ 12 w 334"/>
                <a:gd name="T45" fmla="*/ 402 h 840"/>
                <a:gd name="T46" fmla="*/ 21 w 334"/>
                <a:gd name="T47" fmla="*/ 424 h 840"/>
                <a:gd name="T48" fmla="*/ 43 w 334"/>
                <a:gd name="T49" fmla="*/ 459 h 840"/>
                <a:gd name="T50" fmla="*/ 47 w 334"/>
                <a:gd name="T51" fmla="*/ 519 h 840"/>
                <a:gd name="T52" fmla="*/ 54 w 334"/>
                <a:gd name="T53" fmla="*/ 558 h 840"/>
                <a:gd name="T54" fmla="*/ 51 w 334"/>
                <a:gd name="T55" fmla="*/ 663 h 840"/>
                <a:gd name="T56" fmla="*/ 49 w 334"/>
                <a:gd name="T57" fmla="*/ 769 h 840"/>
                <a:gd name="T58" fmla="*/ 55 w 334"/>
                <a:gd name="T59" fmla="*/ 792 h 840"/>
                <a:gd name="T60" fmla="*/ 51 w 334"/>
                <a:gd name="T61" fmla="*/ 811 h 840"/>
                <a:gd name="T62" fmla="*/ 84 w 334"/>
                <a:gd name="T63" fmla="*/ 837 h 840"/>
                <a:gd name="T64" fmla="*/ 114 w 334"/>
                <a:gd name="T65" fmla="*/ 840 h 840"/>
                <a:gd name="T66" fmla="*/ 160 w 334"/>
                <a:gd name="T67" fmla="*/ 837 h 840"/>
                <a:gd name="T68" fmla="*/ 171 w 334"/>
                <a:gd name="T69" fmla="*/ 825 h 840"/>
                <a:gd name="T70" fmla="*/ 158 w 334"/>
                <a:gd name="T71" fmla="*/ 812 h 840"/>
                <a:gd name="T72" fmla="*/ 125 w 334"/>
                <a:gd name="T73" fmla="*/ 802 h 840"/>
                <a:gd name="T74" fmla="*/ 125 w 334"/>
                <a:gd name="T75" fmla="*/ 782 h 840"/>
                <a:gd name="T76" fmla="*/ 134 w 334"/>
                <a:gd name="T77" fmla="*/ 768 h 840"/>
                <a:gd name="T78" fmla="*/ 132 w 334"/>
                <a:gd name="T79" fmla="*/ 715 h 840"/>
                <a:gd name="T80" fmla="*/ 143 w 334"/>
                <a:gd name="T81" fmla="*/ 593 h 840"/>
                <a:gd name="T82" fmla="*/ 146 w 334"/>
                <a:gd name="T83" fmla="*/ 502 h 840"/>
                <a:gd name="T84" fmla="*/ 162 w 334"/>
                <a:gd name="T85" fmla="*/ 429 h 840"/>
                <a:gd name="T86" fmla="*/ 171 w 334"/>
                <a:gd name="T87" fmla="*/ 402 h 840"/>
                <a:gd name="T88" fmla="*/ 174 w 334"/>
                <a:gd name="T89" fmla="*/ 392 h 840"/>
                <a:gd name="T90" fmla="*/ 163 w 334"/>
                <a:gd name="T91" fmla="*/ 282 h 840"/>
                <a:gd name="T92" fmla="*/ 246 w 334"/>
                <a:gd name="T93" fmla="*/ 248 h 840"/>
                <a:gd name="T94" fmla="*/ 257 w 334"/>
                <a:gd name="T95" fmla="*/ 253 h 840"/>
                <a:gd name="T96" fmla="*/ 282 w 334"/>
                <a:gd name="T97" fmla="*/ 276 h 840"/>
                <a:gd name="T98" fmla="*/ 293 w 334"/>
                <a:gd name="T99" fmla="*/ 279 h 840"/>
                <a:gd name="T100" fmla="*/ 296 w 334"/>
                <a:gd name="T101" fmla="*/ 274 h 840"/>
                <a:gd name="T102" fmla="*/ 320 w 334"/>
                <a:gd name="T103" fmla="*/ 276 h 840"/>
                <a:gd name="T104" fmla="*/ 317 w 334"/>
                <a:gd name="T105" fmla="*/ 270 h 840"/>
                <a:gd name="T106" fmla="*/ 313 w 334"/>
                <a:gd name="T107" fmla="*/ 268 h 840"/>
                <a:gd name="T108" fmla="*/ 333 w 334"/>
                <a:gd name="T109" fmla="*/ 268 h 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34" h="840">
                  <a:moveTo>
                    <a:pt x="334" y="262"/>
                  </a:moveTo>
                  <a:lnTo>
                    <a:pt x="334" y="262"/>
                  </a:lnTo>
                  <a:lnTo>
                    <a:pt x="331" y="259"/>
                  </a:lnTo>
                  <a:lnTo>
                    <a:pt x="320" y="254"/>
                  </a:lnTo>
                  <a:lnTo>
                    <a:pt x="320" y="254"/>
                  </a:lnTo>
                  <a:lnTo>
                    <a:pt x="326" y="256"/>
                  </a:lnTo>
                  <a:lnTo>
                    <a:pt x="331" y="254"/>
                  </a:lnTo>
                  <a:lnTo>
                    <a:pt x="333" y="253"/>
                  </a:lnTo>
                  <a:lnTo>
                    <a:pt x="334" y="251"/>
                  </a:lnTo>
                  <a:lnTo>
                    <a:pt x="334" y="251"/>
                  </a:lnTo>
                  <a:lnTo>
                    <a:pt x="334" y="247"/>
                  </a:lnTo>
                  <a:lnTo>
                    <a:pt x="331" y="244"/>
                  </a:lnTo>
                  <a:lnTo>
                    <a:pt x="326" y="242"/>
                  </a:lnTo>
                  <a:lnTo>
                    <a:pt x="320" y="240"/>
                  </a:lnTo>
                  <a:lnTo>
                    <a:pt x="320" y="240"/>
                  </a:lnTo>
                  <a:lnTo>
                    <a:pt x="313" y="237"/>
                  </a:lnTo>
                  <a:lnTo>
                    <a:pt x="308" y="233"/>
                  </a:lnTo>
                  <a:lnTo>
                    <a:pt x="308" y="233"/>
                  </a:lnTo>
                  <a:lnTo>
                    <a:pt x="302" y="227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3" y="225"/>
                  </a:lnTo>
                  <a:lnTo>
                    <a:pt x="311" y="231"/>
                  </a:lnTo>
                  <a:lnTo>
                    <a:pt x="311" y="231"/>
                  </a:lnTo>
                  <a:lnTo>
                    <a:pt x="317" y="233"/>
                  </a:lnTo>
                  <a:lnTo>
                    <a:pt x="322" y="231"/>
                  </a:lnTo>
                  <a:lnTo>
                    <a:pt x="325" y="231"/>
                  </a:lnTo>
                  <a:lnTo>
                    <a:pt x="326" y="228"/>
                  </a:lnTo>
                  <a:lnTo>
                    <a:pt x="326" y="228"/>
                  </a:lnTo>
                  <a:lnTo>
                    <a:pt x="325" y="227"/>
                  </a:lnTo>
                  <a:lnTo>
                    <a:pt x="322" y="223"/>
                  </a:lnTo>
                  <a:lnTo>
                    <a:pt x="308" y="216"/>
                  </a:lnTo>
                  <a:lnTo>
                    <a:pt x="308" y="216"/>
                  </a:lnTo>
                  <a:lnTo>
                    <a:pt x="299" y="213"/>
                  </a:lnTo>
                  <a:lnTo>
                    <a:pt x="291" y="211"/>
                  </a:lnTo>
                  <a:lnTo>
                    <a:pt x="282" y="210"/>
                  </a:lnTo>
                  <a:lnTo>
                    <a:pt x="282" y="210"/>
                  </a:lnTo>
                  <a:lnTo>
                    <a:pt x="266" y="210"/>
                  </a:lnTo>
                  <a:lnTo>
                    <a:pt x="254" y="211"/>
                  </a:lnTo>
                  <a:lnTo>
                    <a:pt x="252" y="210"/>
                  </a:lnTo>
                  <a:lnTo>
                    <a:pt x="252" y="210"/>
                  </a:lnTo>
                  <a:lnTo>
                    <a:pt x="232" y="207"/>
                  </a:lnTo>
                  <a:lnTo>
                    <a:pt x="205" y="203"/>
                  </a:lnTo>
                  <a:lnTo>
                    <a:pt x="205" y="203"/>
                  </a:lnTo>
                  <a:lnTo>
                    <a:pt x="177" y="199"/>
                  </a:lnTo>
                  <a:lnTo>
                    <a:pt x="155" y="194"/>
                  </a:lnTo>
                  <a:lnTo>
                    <a:pt x="155" y="194"/>
                  </a:lnTo>
                  <a:lnTo>
                    <a:pt x="154" y="194"/>
                  </a:lnTo>
                  <a:lnTo>
                    <a:pt x="154" y="193"/>
                  </a:lnTo>
                  <a:lnTo>
                    <a:pt x="151" y="182"/>
                  </a:lnTo>
                  <a:lnTo>
                    <a:pt x="149" y="156"/>
                  </a:lnTo>
                  <a:lnTo>
                    <a:pt x="149" y="156"/>
                  </a:lnTo>
                  <a:lnTo>
                    <a:pt x="148" y="142"/>
                  </a:lnTo>
                  <a:lnTo>
                    <a:pt x="145" y="128"/>
                  </a:lnTo>
                  <a:lnTo>
                    <a:pt x="138" y="102"/>
                  </a:lnTo>
                  <a:lnTo>
                    <a:pt x="131" y="79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03" y="37"/>
                  </a:lnTo>
                  <a:lnTo>
                    <a:pt x="94" y="26"/>
                  </a:lnTo>
                  <a:lnTo>
                    <a:pt x="86" y="17"/>
                  </a:lnTo>
                  <a:lnTo>
                    <a:pt x="86" y="17"/>
                  </a:lnTo>
                  <a:lnTo>
                    <a:pt x="77" y="9"/>
                  </a:lnTo>
                  <a:lnTo>
                    <a:pt x="69" y="5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51" y="12"/>
                  </a:lnTo>
                  <a:lnTo>
                    <a:pt x="46" y="23"/>
                  </a:lnTo>
                  <a:lnTo>
                    <a:pt x="37" y="35"/>
                  </a:lnTo>
                  <a:lnTo>
                    <a:pt x="24" y="48"/>
                  </a:lnTo>
                  <a:lnTo>
                    <a:pt x="24" y="48"/>
                  </a:lnTo>
                  <a:lnTo>
                    <a:pt x="17" y="57"/>
                  </a:lnTo>
                  <a:lnTo>
                    <a:pt x="12" y="66"/>
                  </a:lnTo>
                  <a:lnTo>
                    <a:pt x="6" y="77"/>
                  </a:lnTo>
                  <a:lnTo>
                    <a:pt x="3" y="91"/>
                  </a:lnTo>
                  <a:lnTo>
                    <a:pt x="1" y="103"/>
                  </a:lnTo>
                  <a:lnTo>
                    <a:pt x="0" y="117"/>
                  </a:lnTo>
                  <a:lnTo>
                    <a:pt x="0" y="129"/>
                  </a:lnTo>
                  <a:lnTo>
                    <a:pt x="1" y="143"/>
                  </a:lnTo>
                  <a:lnTo>
                    <a:pt x="1" y="143"/>
                  </a:lnTo>
                  <a:lnTo>
                    <a:pt x="12" y="188"/>
                  </a:lnTo>
                  <a:lnTo>
                    <a:pt x="17" y="213"/>
                  </a:lnTo>
                  <a:lnTo>
                    <a:pt x="20" y="242"/>
                  </a:lnTo>
                  <a:lnTo>
                    <a:pt x="20" y="242"/>
                  </a:lnTo>
                  <a:lnTo>
                    <a:pt x="20" y="260"/>
                  </a:lnTo>
                  <a:lnTo>
                    <a:pt x="20" y="282"/>
                  </a:lnTo>
                  <a:lnTo>
                    <a:pt x="17" y="330"/>
                  </a:lnTo>
                  <a:lnTo>
                    <a:pt x="14" y="373"/>
                  </a:lnTo>
                  <a:lnTo>
                    <a:pt x="12" y="402"/>
                  </a:lnTo>
                  <a:lnTo>
                    <a:pt x="12" y="402"/>
                  </a:lnTo>
                  <a:lnTo>
                    <a:pt x="12" y="410"/>
                  </a:lnTo>
                  <a:lnTo>
                    <a:pt x="15" y="416"/>
                  </a:lnTo>
                  <a:lnTo>
                    <a:pt x="18" y="421"/>
                  </a:lnTo>
                  <a:lnTo>
                    <a:pt x="21" y="424"/>
                  </a:lnTo>
                  <a:lnTo>
                    <a:pt x="27" y="425"/>
                  </a:lnTo>
                  <a:lnTo>
                    <a:pt x="30" y="425"/>
                  </a:lnTo>
                  <a:lnTo>
                    <a:pt x="30" y="425"/>
                  </a:lnTo>
                  <a:lnTo>
                    <a:pt x="43" y="459"/>
                  </a:lnTo>
                  <a:lnTo>
                    <a:pt x="43" y="459"/>
                  </a:lnTo>
                  <a:lnTo>
                    <a:pt x="46" y="470"/>
                  </a:lnTo>
                  <a:lnTo>
                    <a:pt x="47" y="486"/>
                  </a:lnTo>
                  <a:lnTo>
                    <a:pt x="47" y="519"/>
                  </a:lnTo>
                  <a:lnTo>
                    <a:pt x="47" y="519"/>
                  </a:lnTo>
                  <a:lnTo>
                    <a:pt x="47" y="529"/>
                  </a:lnTo>
                  <a:lnTo>
                    <a:pt x="49" y="538"/>
                  </a:lnTo>
                  <a:lnTo>
                    <a:pt x="54" y="558"/>
                  </a:lnTo>
                  <a:lnTo>
                    <a:pt x="61" y="580"/>
                  </a:lnTo>
                  <a:lnTo>
                    <a:pt x="61" y="580"/>
                  </a:lnTo>
                  <a:lnTo>
                    <a:pt x="51" y="663"/>
                  </a:lnTo>
                  <a:lnTo>
                    <a:pt x="51" y="663"/>
                  </a:lnTo>
                  <a:lnTo>
                    <a:pt x="49" y="689"/>
                  </a:lnTo>
                  <a:lnTo>
                    <a:pt x="49" y="720"/>
                  </a:lnTo>
                  <a:lnTo>
                    <a:pt x="49" y="769"/>
                  </a:lnTo>
                  <a:lnTo>
                    <a:pt x="49" y="769"/>
                  </a:lnTo>
                  <a:lnTo>
                    <a:pt x="51" y="778"/>
                  </a:lnTo>
                  <a:lnTo>
                    <a:pt x="52" y="785"/>
                  </a:lnTo>
                  <a:lnTo>
                    <a:pt x="55" y="792"/>
                  </a:lnTo>
                  <a:lnTo>
                    <a:pt x="55" y="792"/>
                  </a:lnTo>
                  <a:lnTo>
                    <a:pt x="54" y="794"/>
                  </a:lnTo>
                  <a:lnTo>
                    <a:pt x="52" y="800"/>
                  </a:lnTo>
                  <a:lnTo>
                    <a:pt x="52" y="800"/>
                  </a:lnTo>
                  <a:lnTo>
                    <a:pt x="51" y="811"/>
                  </a:lnTo>
                  <a:lnTo>
                    <a:pt x="49" y="823"/>
                  </a:lnTo>
                  <a:lnTo>
                    <a:pt x="51" y="837"/>
                  </a:lnTo>
                  <a:lnTo>
                    <a:pt x="83" y="840"/>
                  </a:lnTo>
                  <a:lnTo>
                    <a:pt x="84" y="837"/>
                  </a:lnTo>
                  <a:lnTo>
                    <a:pt x="84" y="837"/>
                  </a:lnTo>
                  <a:lnTo>
                    <a:pt x="91" y="839"/>
                  </a:lnTo>
                  <a:lnTo>
                    <a:pt x="98" y="840"/>
                  </a:lnTo>
                  <a:lnTo>
                    <a:pt x="114" y="840"/>
                  </a:lnTo>
                  <a:lnTo>
                    <a:pt x="114" y="840"/>
                  </a:lnTo>
                  <a:lnTo>
                    <a:pt x="134" y="840"/>
                  </a:lnTo>
                  <a:lnTo>
                    <a:pt x="152" y="839"/>
                  </a:lnTo>
                  <a:lnTo>
                    <a:pt x="160" y="837"/>
                  </a:lnTo>
                  <a:lnTo>
                    <a:pt x="166" y="834"/>
                  </a:lnTo>
                  <a:lnTo>
                    <a:pt x="169" y="829"/>
                  </a:lnTo>
                  <a:lnTo>
                    <a:pt x="171" y="825"/>
                  </a:lnTo>
                  <a:lnTo>
                    <a:pt x="171" y="825"/>
                  </a:lnTo>
                  <a:lnTo>
                    <a:pt x="171" y="822"/>
                  </a:lnTo>
                  <a:lnTo>
                    <a:pt x="169" y="818"/>
                  </a:lnTo>
                  <a:lnTo>
                    <a:pt x="165" y="815"/>
                  </a:lnTo>
                  <a:lnTo>
                    <a:pt x="158" y="812"/>
                  </a:lnTo>
                  <a:lnTo>
                    <a:pt x="149" y="809"/>
                  </a:lnTo>
                  <a:lnTo>
                    <a:pt x="134" y="806"/>
                  </a:lnTo>
                  <a:lnTo>
                    <a:pt x="128" y="805"/>
                  </a:lnTo>
                  <a:lnTo>
                    <a:pt x="125" y="802"/>
                  </a:lnTo>
                  <a:lnTo>
                    <a:pt x="125" y="802"/>
                  </a:lnTo>
                  <a:lnTo>
                    <a:pt x="123" y="797"/>
                  </a:lnTo>
                  <a:lnTo>
                    <a:pt x="123" y="791"/>
                  </a:lnTo>
                  <a:lnTo>
                    <a:pt x="125" y="782"/>
                  </a:lnTo>
                  <a:lnTo>
                    <a:pt x="132" y="780"/>
                  </a:lnTo>
                  <a:lnTo>
                    <a:pt x="132" y="780"/>
                  </a:lnTo>
                  <a:lnTo>
                    <a:pt x="134" y="775"/>
                  </a:lnTo>
                  <a:lnTo>
                    <a:pt x="134" y="768"/>
                  </a:lnTo>
                  <a:lnTo>
                    <a:pt x="134" y="758"/>
                  </a:lnTo>
                  <a:lnTo>
                    <a:pt x="134" y="758"/>
                  </a:lnTo>
                  <a:lnTo>
                    <a:pt x="132" y="743"/>
                  </a:lnTo>
                  <a:lnTo>
                    <a:pt x="132" y="715"/>
                  </a:lnTo>
                  <a:lnTo>
                    <a:pt x="132" y="684"/>
                  </a:lnTo>
                  <a:lnTo>
                    <a:pt x="135" y="652"/>
                  </a:lnTo>
                  <a:lnTo>
                    <a:pt x="135" y="652"/>
                  </a:lnTo>
                  <a:lnTo>
                    <a:pt x="143" y="593"/>
                  </a:lnTo>
                  <a:lnTo>
                    <a:pt x="145" y="564"/>
                  </a:lnTo>
                  <a:lnTo>
                    <a:pt x="146" y="535"/>
                  </a:lnTo>
                  <a:lnTo>
                    <a:pt x="146" y="535"/>
                  </a:lnTo>
                  <a:lnTo>
                    <a:pt x="146" y="502"/>
                  </a:lnTo>
                  <a:lnTo>
                    <a:pt x="149" y="469"/>
                  </a:lnTo>
                  <a:lnTo>
                    <a:pt x="154" y="432"/>
                  </a:lnTo>
                  <a:lnTo>
                    <a:pt x="154" y="432"/>
                  </a:lnTo>
                  <a:lnTo>
                    <a:pt x="162" y="429"/>
                  </a:lnTo>
                  <a:lnTo>
                    <a:pt x="168" y="425"/>
                  </a:lnTo>
                  <a:lnTo>
                    <a:pt x="169" y="419"/>
                  </a:lnTo>
                  <a:lnTo>
                    <a:pt x="171" y="413"/>
                  </a:lnTo>
                  <a:lnTo>
                    <a:pt x="171" y="402"/>
                  </a:lnTo>
                  <a:lnTo>
                    <a:pt x="169" y="398"/>
                  </a:lnTo>
                  <a:lnTo>
                    <a:pt x="169" y="398"/>
                  </a:lnTo>
                  <a:lnTo>
                    <a:pt x="172" y="396"/>
                  </a:lnTo>
                  <a:lnTo>
                    <a:pt x="174" y="392"/>
                  </a:lnTo>
                  <a:lnTo>
                    <a:pt x="175" y="376"/>
                  </a:lnTo>
                  <a:lnTo>
                    <a:pt x="174" y="355"/>
                  </a:lnTo>
                  <a:lnTo>
                    <a:pt x="171" y="330"/>
                  </a:lnTo>
                  <a:lnTo>
                    <a:pt x="163" y="282"/>
                  </a:lnTo>
                  <a:lnTo>
                    <a:pt x="158" y="262"/>
                  </a:lnTo>
                  <a:lnTo>
                    <a:pt x="236" y="277"/>
                  </a:lnTo>
                  <a:lnTo>
                    <a:pt x="246" y="248"/>
                  </a:lnTo>
                  <a:lnTo>
                    <a:pt x="246" y="248"/>
                  </a:lnTo>
                  <a:lnTo>
                    <a:pt x="254" y="250"/>
                  </a:lnTo>
                  <a:lnTo>
                    <a:pt x="254" y="250"/>
                  </a:lnTo>
                  <a:lnTo>
                    <a:pt x="256" y="251"/>
                  </a:lnTo>
                  <a:lnTo>
                    <a:pt x="257" y="253"/>
                  </a:lnTo>
                  <a:lnTo>
                    <a:pt x="260" y="259"/>
                  </a:lnTo>
                  <a:lnTo>
                    <a:pt x="260" y="259"/>
                  </a:lnTo>
                  <a:lnTo>
                    <a:pt x="271" y="268"/>
                  </a:lnTo>
                  <a:lnTo>
                    <a:pt x="282" y="276"/>
                  </a:lnTo>
                  <a:lnTo>
                    <a:pt x="282" y="276"/>
                  </a:lnTo>
                  <a:lnTo>
                    <a:pt x="286" y="279"/>
                  </a:lnTo>
                  <a:lnTo>
                    <a:pt x="289" y="279"/>
                  </a:lnTo>
                  <a:lnTo>
                    <a:pt x="293" y="279"/>
                  </a:lnTo>
                  <a:lnTo>
                    <a:pt x="294" y="279"/>
                  </a:lnTo>
                  <a:lnTo>
                    <a:pt x="296" y="276"/>
                  </a:lnTo>
                  <a:lnTo>
                    <a:pt x="296" y="274"/>
                  </a:lnTo>
                  <a:lnTo>
                    <a:pt x="296" y="274"/>
                  </a:lnTo>
                  <a:lnTo>
                    <a:pt x="306" y="277"/>
                  </a:lnTo>
                  <a:lnTo>
                    <a:pt x="314" y="279"/>
                  </a:lnTo>
                  <a:lnTo>
                    <a:pt x="317" y="279"/>
                  </a:lnTo>
                  <a:lnTo>
                    <a:pt x="320" y="276"/>
                  </a:lnTo>
                  <a:lnTo>
                    <a:pt x="320" y="276"/>
                  </a:lnTo>
                  <a:lnTo>
                    <a:pt x="320" y="274"/>
                  </a:lnTo>
                  <a:lnTo>
                    <a:pt x="320" y="273"/>
                  </a:lnTo>
                  <a:lnTo>
                    <a:pt x="317" y="270"/>
                  </a:lnTo>
                  <a:lnTo>
                    <a:pt x="313" y="267"/>
                  </a:lnTo>
                  <a:lnTo>
                    <a:pt x="313" y="267"/>
                  </a:lnTo>
                  <a:lnTo>
                    <a:pt x="313" y="268"/>
                  </a:lnTo>
                  <a:lnTo>
                    <a:pt x="313" y="268"/>
                  </a:lnTo>
                  <a:lnTo>
                    <a:pt x="326" y="270"/>
                  </a:lnTo>
                  <a:lnTo>
                    <a:pt x="326" y="270"/>
                  </a:lnTo>
                  <a:lnTo>
                    <a:pt x="331" y="270"/>
                  </a:lnTo>
                  <a:lnTo>
                    <a:pt x="333" y="268"/>
                  </a:lnTo>
                  <a:lnTo>
                    <a:pt x="334" y="265"/>
                  </a:lnTo>
                  <a:lnTo>
                    <a:pt x="334" y="262"/>
                  </a:lnTo>
                  <a:lnTo>
                    <a:pt x="334" y="26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Freeform 469"/>
            <p:cNvSpPr>
              <a:spLocks/>
            </p:cNvSpPr>
            <p:nvPr/>
          </p:nvSpPr>
          <p:spPr bwMode="auto">
            <a:xfrm>
              <a:off x="1428751" y="1827213"/>
              <a:ext cx="180975" cy="258762"/>
            </a:xfrm>
            <a:custGeom>
              <a:avLst/>
              <a:gdLst>
                <a:gd name="T0" fmla="*/ 52 w 114"/>
                <a:gd name="T1" fmla="*/ 163 h 163"/>
                <a:gd name="T2" fmla="*/ 52 w 114"/>
                <a:gd name="T3" fmla="*/ 163 h 163"/>
                <a:gd name="T4" fmla="*/ 58 w 114"/>
                <a:gd name="T5" fmla="*/ 158 h 163"/>
                <a:gd name="T6" fmla="*/ 66 w 114"/>
                <a:gd name="T7" fmla="*/ 158 h 163"/>
                <a:gd name="T8" fmla="*/ 78 w 114"/>
                <a:gd name="T9" fmla="*/ 157 h 163"/>
                <a:gd name="T10" fmla="*/ 83 w 114"/>
                <a:gd name="T11" fmla="*/ 155 h 163"/>
                <a:gd name="T12" fmla="*/ 88 w 114"/>
                <a:gd name="T13" fmla="*/ 149 h 163"/>
                <a:gd name="T14" fmla="*/ 89 w 114"/>
                <a:gd name="T15" fmla="*/ 140 h 163"/>
                <a:gd name="T16" fmla="*/ 91 w 114"/>
                <a:gd name="T17" fmla="*/ 135 h 163"/>
                <a:gd name="T18" fmla="*/ 91 w 114"/>
                <a:gd name="T19" fmla="*/ 132 h 163"/>
                <a:gd name="T20" fmla="*/ 97 w 114"/>
                <a:gd name="T21" fmla="*/ 126 h 163"/>
                <a:gd name="T22" fmla="*/ 99 w 114"/>
                <a:gd name="T23" fmla="*/ 121 h 163"/>
                <a:gd name="T24" fmla="*/ 108 w 114"/>
                <a:gd name="T25" fmla="*/ 118 h 163"/>
                <a:gd name="T26" fmla="*/ 108 w 114"/>
                <a:gd name="T27" fmla="*/ 115 h 163"/>
                <a:gd name="T28" fmla="*/ 103 w 114"/>
                <a:gd name="T29" fmla="*/ 98 h 163"/>
                <a:gd name="T30" fmla="*/ 102 w 114"/>
                <a:gd name="T31" fmla="*/ 94 h 163"/>
                <a:gd name="T32" fmla="*/ 106 w 114"/>
                <a:gd name="T33" fmla="*/ 87 h 163"/>
                <a:gd name="T34" fmla="*/ 108 w 114"/>
                <a:gd name="T35" fmla="*/ 84 h 163"/>
                <a:gd name="T36" fmla="*/ 111 w 114"/>
                <a:gd name="T37" fmla="*/ 78 h 163"/>
                <a:gd name="T38" fmla="*/ 111 w 114"/>
                <a:gd name="T39" fmla="*/ 63 h 163"/>
                <a:gd name="T40" fmla="*/ 109 w 114"/>
                <a:gd name="T41" fmla="*/ 52 h 163"/>
                <a:gd name="T42" fmla="*/ 114 w 114"/>
                <a:gd name="T43" fmla="*/ 40 h 163"/>
                <a:gd name="T44" fmla="*/ 108 w 114"/>
                <a:gd name="T45" fmla="*/ 26 h 163"/>
                <a:gd name="T46" fmla="*/ 94 w 114"/>
                <a:gd name="T47" fmla="*/ 12 h 163"/>
                <a:gd name="T48" fmla="*/ 77 w 114"/>
                <a:gd name="T49" fmla="*/ 3 h 163"/>
                <a:gd name="T50" fmla="*/ 68 w 114"/>
                <a:gd name="T51" fmla="*/ 1 h 163"/>
                <a:gd name="T52" fmla="*/ 49 w 114"/>
                <a:gd name="T53" fmla="*/ 0 h 163"/>
                <a:gd name="T54" fmla="*/ 34 w 114"/>
                <a:gd name="T55" fmla="*/ 4 h 163"/>
                <a:gd name="T56" fmla="*/ 18 w 114"/>
                <a:gd name="T57" fmla="*/ 17 h 163"/>
                <a:gd name="T58" fmla="*/ 11 w 114"/>
                <a:gd name="T59" fmla="*/ 27 h 163"/>
                <a:gd name="T60" fmla="*/ 0 w 114"/>
                <a:gd name="T61" fmla="*/ 50 h 163"/>
                <a:gd name="T62" fmla="*/ 0 w 114"/>
                <a:gd name="T63" fmla="*/ 70 h 163"/>
                <a:gd name="T64" fmla="*/ 6 w 114"/>
                <a:gd name="T65" fmla="*/ 97 h 163"/>
                <a:gd name="T66" fmla="*/ 6 w 114"/>
                <a:gd name="T67" fmla="*/ 103 h 163"/>
                <a:gd name="T68" fmla="*/ 1 w 114"/>
                <a:gd name="T69" fmla="*/ 120 h 163"/>
                <a:gd name="T70" fmla="*/ 28 w 114"/>
                <a:gd name="T71" fmla="*/ 138 h 163"/>
                <a:gd name="T72" fmla="*/ 34 w 114"/>
                <a:gd name="T73" fmla="*/ 144 h 163"/>
                <a:gd name="T74" fmla="*/ 52 w 114"/>
                <a:gd name="T75" fmla="*/ 163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14" h="163">
                  <a:moveTo>
                    <a:pt x="52" y="163"/>
                  </a:moveTo>
                  <a:lnTo>
                    <a:pt x="52" y="163"/>
                  </a:lnTo>
                  <a:lnTo>
                    <a:pt x="52" y="163"/>
                  </a:lnTo>
                  <a:lnTo>
                    <a:pt x="52" y="163"/>
                  </a:lnTo>
                  <a:lnTo>
                    <a:pt x="58" y="158"/>
                  </a:lnTo>
                  <a:lnTo>
                    <a:pt x="58" y="158"/>
                  </a:lnTo>
                  <a:lnTo>
                    <a:pt x="62" y="158"/>
                  </a:lnTo>
                  <a:lnTo>
                    <a:pt x="66" y="158"/>
                  </a:lnTo>
                  <a:lnTo>
                    <a:pt x="72" y="158"/>
                  </a:lnTo>
                  <a:lnTo>
                    <a:pt x="78" y="157"/>
                  </a:lnTo>
                  <a:lnTo>
                    <a:pt x="78" y="157"/>
                  </a:lnTo>
                  <a:lnTo>
                    <a:pt x="83" y="155"/>
                  </a:lnTo>
                  <a:lnTo>
                    <a:pt x="85" y="154"/>
                  </a:lnTo>
                  <a:lnTo>
                    <a:pt x="88" y="149"/>
                  </a:lnTo>
                  <a:lnTo>
                    <a:pt x="89" y="143"/>
                  </a:lnTo>
                  <a:lnTo>
                    <a:pt x="89" y="140"/>
                  </a:lnTo>
                  <a:lnTo>
                    <a:pt x="89" y="140"/>
                  </a:lnTo>
                  <a:lnTo>
                    <a:pt x="91" y="135"/>
                  </a:lnTo>
                  <a:lnTo>
                    <a:pt x="91" y="132"/>
                  </a:lnTo>
                  <a:lnTo>
                    <a:pt x="91" y="132"/>
                  </a:lnTo>
                  <a:lnTo>
                    <a:pt x="94" y="129"/>
                  </a:lnTo>
                  <a:lnTo>
                    <a:pt x="97" y="126"/>
                  </a:lnTo>
                  <a:lnTo>
                    <a:pt x="99" y="121"/>
                  </a:lnTo>
                  <a:lnTo>
                    <a:pt x="99" y="121"/>
                  </a:lnTo>
                  <a:lnTo>
                    <a:pt x="102" y="121"/>
                  </a:lnTo>
                  <a:lnTo>
                    <a:pt x="108" y="118"/>
                  </a:lnTo>
                  <a:lnTo>
                    <a:pt x="108" y="118"/>
                  </a:lnTo>
                  <a:lnTo>
                    <a:pt x="108" y="115"/>
                  </a:lnTo>
                  <a:lnTo>
                    <a:pt x="106" y="111"/>
                  </a:lnTo>
                  <a:lnTo>
                    <a:pt x="103" y="98"/>
                  </a:lnTo>
                  <a:lnTo>
                    <a:pt x="103" y="98"/>
                  </a:lnTo>
                  <a:lnTo>
                    <a:pt x="102" y="94"/>
                  </a:lnTo>
                  <a:lnTo>
                    <a:pt x="103" y="91"/>
                  </a:lnTo>
                  <a:lnTo>
                    <a:pt x="106" y="87"/>
                  </a:lnTo>
                  <a:lnTo>
                    <a:pt x="106" y="87"/>
                  </a:lnTo>
                  <a:lnTo>
                    <a:pt x="108" y="84"/>
                  </a:lnTo>
                  <a:lnTo>
                    <a:pt x="111" y="78"/>
                  </a:lnTo>
                  <a:lnTo>
                    <a:pt x="111" y="78"/>
                  </a:lnTo>
                  <a:lnTo>
                    <a:pt x="111" y="72"/>
                  </a:lnTo>
                  <a:lnTo>
                    <a:pt x="111" y="63"/>
                  </a:lnTo>
                  <a:lnTo>
                    <a:pt x="109" y="52"/>
                  </a:lnTo>
                  <a:lnTo>
                    <a:pt x="109" y="52"/>
                  </a:lnTo>
                  <a:lnTo>
                    <a:pt x="114" y="46"/>
                  </a:lnTo>
                  <a:lnTo>
                    <a:pt x="114" y="40"/>
                  </a:lnTo>
                  <a:lnTo>
                    <a:pt x="112" y="32"/>
                  </a:lnTo>
                  <a:lnTo>
                    <a:pt x="108" y="26"/>
                  </a:lnTo>
                  <a:lnTo>
                    <a:pt x="102" y="18"/>
                  </a:lnTo>
                  <a:lnTo>
                    <a:pt x="94" y="12"/>
                  </a:lnTo>
                  <a:lnTo>
                    <a:pt x="86" y="7"/>
                  </a:lnTo>
                  <a:lnTo>
                    <a:pt x="77" y="3"/>
                  </a:lnTo>
                  <a:lnTo>
                    <a:pt x="77" y="3"/>
                  </a:lnTo>
                  <a:lnTo>
                    <a:pt x="68" y="1"/>
                  </a:lnTo>
                  <a:lnTo>
                    <a:pt x="58" y="0"/>
                  </a:lnTo>
                  <a:lnTo>
                    <a:pt x="49" y="0"/>
                  </a:lnTo>
                  <a:lnTo>
                    <a:pt x="41" y="0"/>
                  </a:lnTo>
                  <a:lnTo>
                    <a:pt x="34" y="4"/>
                  </a:lnTo>
                  <a:lnTo>
                    <a:pt x="26" y="9"/>
                  </a:lnTo>
                  <a:lnTo>
                    <a:pt x="18" y="17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3" y="38"/>
                  </a:lnTo>
                  <a:lnTo>
                    <a:pt x="0" y="50"/>
                  </a:lnTo>
                  <a:lnTo>
                    <a:pt x="0" y="61"/>
                  </a:lnTo>
                  <a:lnTo>
                    <a:pt x="0" y="70"/>
                  </a:lnTo>
                  <a:lnTo>
                    <a:pt x="3" y="87"/>
                  </a:lnTo>
                  <a:lnTo>
                    <a:pt x="6" y="97"/>
                  </a:lnTo>
                  <a:lnTo>
                    <a:pt x="6" y="97"/>
                  </a:lnTo>
                  <a:lnTo>
                    <a:pt x="6" y="103"/>
                  </a:lnTo>
                  <a:lnTo>
                    <a:pt x="4" y="109"/>
                  </a:lnTo>
                  <a:lnTo>
                    <a:pt x="1" y="120"/>
                  </a:lnTo>
                  <a:lnTo>
                    <a:pt x="1" y="120"/>
                  </a:lnTo>
                  <a:lnTo>
                    <a:pt x="28" y="138"/>
                  </a:lnTo>
                  <a:lnTo>
                    <a:pt x="28" y="138"/>
                  </a:lnTo>
                  <a:lnTo>
                    <a:pt x="34" y="144"/>
                  </a:lnTo>
                  <a:lnTo>
                    <a:pt x="41" y="151"/>
                  </a:lnTo>
                  <a:lnTo>
                    <a:pt x="52" y="163"/>
                  </a:lnTo>
                  <a:lnTo>
                    <a:pt x="52" y="16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Freeform 470"/>
            <p:cNvSpPr>
              <a:spLocks/>
            </p:cNvSpPr>
            <p:nvPr/>
          </p:nvSpPr>
          <p:spPr bwMode="auto">
            <a:xfrm>
              <a:off x="1419226" y="2017713"/>
              <a:ext cx="104775" cy="107950"/>
            </a:xfrm>
            <a:custGeom>
              <a:avLst/>
              <a:gdLst>
                <a:gd name="T0" fmla="*/ 66 w 66"/>
                <a:gd name="T1" fmla="*/ 68 h 68"/>
                <a:gd name="T2" fmla="*/ 66 w 66"/>
                <a:gd name="T3" fmla="*/ 68 h 68"/>
                <a:gd name="T4" fmla="*/ 61 w 66"/>
                <a:gd name="T5" fmla="*/ 58 h 68"/>
                <a:gd name="T6" fmla="*/ 61 w 66"/>
                <a:gd name="T7" fmla="*/ 58 h 68"/>
                <a:gd name="T8" fmla="*/ 58 w 66"/>
                <a:gd name="T9" fmla="*/ 49 h 68"/>
                <a:gd name="T10" fmla="*/ 58 w 66"/>
                <a:gd name="T11" fmla="*/ 43 h 68"/>
                <a:gd name="T12" fmla="*/ 58 w 66"/>
                <a:gd name="T13" fmla="*/ 43 h 68"/>
                <a:gd name="T14" fmla="*/ 47 w 66"/>
                <a:gd name="T15" fmla="*/ 31 h 68"/>
                <a:gd name="T16" fmla="*/ 40 w 66"/>
                <a:gd name="T17" fmla="*/ 24 h 68"/>
                <a:gd name="T18" fmla="*/ 34 w 66"/>
                <a:gd name="T19" fmla="*/ 18 h 68"/>
                <a:gd name="T20" fmla="*/ 34 w 66"/>
                <a:gd name="T21" fmla="*/ 18 h 68"/>
                <a:gd name="T22" fmla="*/ 7 w 66"/>
                <a:gd name="T23" fmla="*/ 0 h 68"/>
                <a:gd name="T24" fmla="*/ 7 w 66"/>
                <a:gd name="T25" fmla="*/ 0 h 68"/>
                <a:gd name="T26" fmla="*/ 4 w 66"/>
                <a:gd name="T27" fmla="*/ 1 h 68"/>
                <a:gd name="T28" fmla="*/ 4 w 66"/>
                <a:gd name="T29" fmla="*/ 1 h 68"/>
                <a:gd name="T30" fmla="*/ 0 w 66"/>
                <a:gd name="T31" fmla="*/ 6 h 68"/>
                <a:gd name="T32" fmla="*/ 0 w 66"/>
                <a:gd name="T33" fmla="*/ 6 h 68"/>
                <a:gd name="T34" fmla="*/ 12 w 66"/>
                <a:gd name="T35" fmla="*/ 11 h 68"/>
                <a:gd name="T36" fmla="*/ 20 w 66"/>
                <a:gd name="T37" fmla="*/ 15 h 68"/>
                <a:gd name="T38" fmla="*/ 29 w 66"/>
                <a:gd name="T39" fmla="*/ 23 h 68"/>
                <a:gd name="T40" fmla="*/ 29 w 66"/>
                <a:gd name="T41" fmla="*/ 23 h 68"/>
                <a:gd name="T42" fmla="*/ 37 w 66"/>
                <a:gd name="T43" fmla="*/ 32 h 68"/>
                <a:gd name="T44" fmla="*/ 46 w 66"/>
                <a:gd name="T45" fmla="*/ 43 h 68"/>
                <a:gd name="T46" fmla="*/ 66 w 66"/>
                <a:gd name="T47" fmla="*/ 68 h 68"/>
                <a:gd name="T48" fmla="*/ 66 w 66"/>
                <a:gd name="T49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6" h="68">
                  <a:moveTo>
                    <a:pt x="66" y="68"/>
                  </a:moveTo>
                  <a:lnTo>
                    <a:pt x="66" y="68"/>
                  </a:lnTo>
                  <a:lnTo>
                    <a:pt x="61" y="58"/>
                  </a:lnTo>
                  <a:lnTo>
                    <a:pt x="61" y="58"/>
                  </a:lnTo>
                  <a:lnTo>
                    <a:pt x="58" y="49"/>
                  </a:lnTo>
                  <a:lnTo>
                    <a:pt x="58" y="43"/>
                  </a:lnTo>
                  <a:lnTo>
                    <a:pt x="58" y="43"/>
                  </a:lnTo>
                  <a:lnTo>
                    <a:pt x="47" y="31"/>
                  </a:lnTo>
                  <a:lnTo>
                    <a:pt x="40" y="2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0" y="6"/>
                  </a:lnTo>
                  <a:lnTo>
                    <a:pt x="0" y="6"/>
                  </a:lnTo>
                  <a:lnTo>
                    <a:pt x="12" y="11"/>
                  </a:lnTo>
                  <a:lnTo>
                    <a:pt x="20" y="15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37" y="32"/>
                  </a:lnTo>
                  <a:lnTo>
                    <a:pt x="46" y="43"/>
                  </a:lnTo>
                  <a:lnTo>
                    <a:pt x="66" y="68"/>
                  </a:lnTo>
                  <a:lnTo>
                    <a:pt x="66" y="6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Freeform 56"/>
            <p:cNvSpPr>
              <a:spLocks/>
            </p:cNvSpPr>
            <p:nvPr/>
          </p:nvSpPr>
          <p:spPr bwMode="auto">
            <a:xfrm>
              <a:off x="2103438" y="2714625"/>
              <a:ext cx="485775" cy="446087"/>
            </a:xfrm>
            <a:custGeom>
              <a:avLst/>
              <a:gdLst>
                <a:gd name="T0" fmla="*/ 306 w 306"/>
                <a:gd name="T1" fmla="*/ 171 h 281"/>
                <a:gd name="T2" fmla="*/ 306 w 306"/>
                <a:gd name="T3" fmla="*/ 171 h 281"/>
                <a:gd name="T4" fmla="*/ 279 w 306"/>
                <a:gd name="T5" fmla="*/ 5 h 281"/>
                <a:gd name="T6" fmla="*/ 279 w 306"/>
                <a:gd name="T7" fmla="*/ 5 h 281"/>
                <a:gd name="T8" fmla="*/ 278 w 306"/>
                <a:gd name="T9" fmla="*/ 2 h 281"/>
                <a:gd name="T10" fmla="*/ 275 w 306"/>
                <a:gd name="T11" fmla="*/ 0 h 281"/>
                <a:gd name="T12" fmla="*/ 270 w 306"/>
                <a:gd name="T13" fmla="*/ 0 h 281"/>
                <a:gd name="T14" fmla="*/ 270 w 306"/>
                <a:gd name="T15" fmla="*/ 0 h 281"/>
                <a:gd name="T16" fmla="*/ 175 w 306"/>
                <a:gd name="T17" fmla="*/ 31 h 281"/>
                <a:gd name="T18" fmla="*/ 173 w 306"/>
                <a:gd name="T19" fmla="*/ 25 h 281"/>
                <a:gd name="T20" fmla="*/ 173 w 306"/>
                <a:gd name="T21" fmla="*/ 25 h 281"/>
                <a:gd name="T22" fmla="*/ 170 w 306"/>
                <a:gd name="T23" fmla="*/ 28 h 281"/>
                <a:gd name="T24" fmla="*/ 168 w 306"/>
                <a:gd name="T25" fmla="*/ 28 h 281"/>
                <a:gd name="T26" fmla="*/ 165 w 306"/>
                <a:gd name="T27" fmla="*/ 29 h 281"/>
                <a:gd name="T28" fmla="*/ 165 w 306"/>
                <a:gd name="T29" fmla="*/ 34 h 281"/>
                <a:gd name="T30" fmla="*/ 165 w 306"/>
                <a:gd name="T31" fmla="*/ 34 h 281"/>
                <a:gd name="T32" fmla="*/ 133 w 306"/>
                <a:gd name="T33" fmla="*/ 45 h 281"/>
                <a:gd name="T34" fmla="*/ 131 w 306"/>
                <a:gd name="T35" fmla="*/ 37 h 281"/>
                <a:gd name="T36" fmla="*/ 131 w 306"/>
                <a:gd name="T37" fmla="*/ 37 h 281"/>
                <a:gd name="T38" fmla="*/ 131 w 306"/>
                <a:gd name="T39" fmla="*/ 34 h 281"/>
                <a:gd name="T40" fmla="*/ 131 w 306"/>
                <a:gd name="T41" fmla="*/ 29 h 281"/>
                <a:gd name="T42" fmla="*/ 131 w 306"/>
                <a:gd name="T43" fmla="*/ 29 h 281"/>
                <a:gd name="T44" fmla="*/ 134 w 306"/>
                <a:gd name="T45" fmla="*/ 23 h 281"/>
                <a:gd name="T46" fmla="*/ 134 w 306"/>
                <a:gd name="T47" fmla="*/ 23 h 281"/>
                <a:gd name="T48" fmla="*/ 130 w 306"/>
                <a:gd name="T49" fmla="*/ 23 h 281"/>
                <a:gd name="T50" fmla="*/ 127 w 306"/>
                <a:gd name="T51" fmla="*/ 25 h 281"/>
                <a:gd name="T52" fmla="*/ 125 w 306"/>
                <a:gd name="T53" fmla="*/ 25 h 281"/>
                <a:gd name="T54" fmla="*/ 124 w 306"/>
                <a:gd name="T55" fmla="*/ 28 h 281"/>
                <a:gd name="T56" fmla="*/ 124 w 306"/>
                <a:gd name="T57" fmla="*/ 28 h 281"/>
                <a:gd name="T58" fmla="*/ 124 w 306"/>
                <a:gd name="T59" fmla="*/ 36 h 281"/>
                <a:gd name="T60" fmla="*/ 125 w 306"/>
                <a:gd name="T61" fmla="*/ 46 h 281"/>
                <a:gd name="T62" fmla="*/ 125 w 306"/>
                <a:gd name="T63" fmla="*/ 46 h 281"/>
                <a:gd name="T64" fmla="*/ 6 w 306"/>
                <a:gd name="T65" fmla="*/ 85 h 281"/>
                <a:gd name="T66" fmla="*/ 6 w 306"/>
                <a:gd name="T67" fmla="*/ 85 h 281"/>
                <a:gd name="T68" fmla="*/ 2 w 306"/>
                <a:gd name="T69" fmla="*/ 86 h 281"/>
                <a:gd name="T70" fmla="*/ 0 w 306"/>
                <a:gd name="T71" fmla="*/ 91 h 281"/>
                <a:gd name="T72" fmla="*/ 0 w 306"/>
                <a:gd name="T73" fmla="*/ 97 h 281"/>
                <a:gd name="T74" fmla="*/ 3 w 306"/>
                <a:gd name="T75" fmla="*/ 110 h 281"/>
                <a:gd name="T76" fmla="*/ 3 w 306"/>
                <a:gd name="T77" fmla="*/ 110 h 281"/>
                <a:gd name="T78" fmla="*/ 37 w 306"/>
                <a:gd name="T79" fmla="*/ 271 h 281"/>
                <a:gd name="T80" fmla="*/ 37 w 306"/>
                <a:gd name="T81" fmla="*/ 271 h 281"/>
                <a:gd name="T82" fmla="*/ 39 w 306"/>
                <a:gd name="T83" fmla="*/ 276 h 281"/>
                <a:gd name="T84" fmla="*/ 40 w 306"/>
                <a:gd name="T85" fmla="*/ 281 h 281"/>
                <a:gd name="T86" fmla="*/ 42 w 306"/>
                <a:gd name="T87" fmla="*/ 281 h 281"/>
                <a:gd name="T88" fmla="*/ 45 w 306"/>
                <a:gd name="T89" fmla="*/ 281 h 281"/>
                <a:gd name="T90" fmla="*/ 56 w 306"/>
                <a:gd name="T91" fmla="*/ 278 h 281"/>
                <a:gd name="T92" fmla="*/ 56 w 306"/>
                <a:gd name="T93" fmla="*/ 278 h 281"/>
                <a:gd name="T94" fmla="*/ 299 w 306"/>
                <a:gd name="T95" fmla="*/ 180 h 281"/>
                <a:gd name="T96" fmla="*/ 299 w 306"/>
                <a:gd name="T97" fmla="*/ 180 h 281"/>
                <a:gd name="T98" fmla="*/ 302 w 306"/>
                <a:gd name="T99" fmla="*/ 179 h 281"/>
                <a:gd name="T100" fmla="*/ 304 w 306"/>
                <a:gd name="T101" fmla="*/ 177 h 281"/>
                <a:gd name="T102" fmla="*/ 306 w 306"/>
                <a:gd name="T103" fmla="*/ 176 h 281"/>
                <a:gd name="T104" fmla="*/ 306 w 306"/>
                <a:gd name="T105" fmla="*/ 171 h 281"/>
                <a:gd name="T106" fmla="*/ 306 w 306"/>
                <a:gd name="T107" fmla="*/ 171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306" h="281">
                  <a:moveTo>
                    <a:pt x="306" y="171"/>
                  </a:moveTo>
                  <a:lnTo>
                    <a:pt x="306" y="171"/>
                  </a:lnTo>
                  <a:lnTo>
                    <a:pt x="279" y="5"/>
                  </a:lnTo>
                  <a:lnTo>
                    <a:pt x="279" y="5"/>
                  </a:lnTo>
                  <a:lnTo>
                    <a:pt x="278" y="2"/>
                  </a:lnTo>
                  <a:lnTo>
                    <a:pt x="275" y="0"/>
                  </a:lnTo>
                  <a:lnTo>
                    <a:pt x="270" y="0"/>
                  </a:lnTo>
                  <a:lnTo>
                    <a:pt x="270" y="0"/>
                  </a:lnTo>
                  <a:lnTo>
                    <a:pt x="175" y="31"/>
                  </a:lnTo>
                  <a:lnTo>
                    <a:pt x="173" y="25"/>
                  </a:lnTo>
                  <a:lnTo>
                    <a:pt x="173" y="25"/>
                  </a:lnTo>
                  <a:lnTo>
                    <a:pt x="170" y="28"/>
                  </a:lnTo>
                  <a:lnTo>
                    <a:pt x="168" y="28"/>
                  </a:lnTo>
                  <a:lnTo>
                    <a:pt x="165" y="29"/>
                  </a:lnTo>
                  <a:lnTo>
                    <a:pt x="165" y="34"/>
                  </a:lnTo>
                  <a:lnTo>
                    <a:pt x="165" y="34"/>
                  </a:lnTo>
                  <a:lnTo>
                    <a:pt x="133" y="45"/>
                  </a:lnTo>
                  <a:lnTo>
                    <a:pt x="131" y="37"/>
                  </a:lnTo>
                  <a:lnTo>
                    <a:pt x="131" y="37"/>
                  </a:lnTo>
                  <a:lnTo>
                    <a:pt x="131" y="34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4" y="23"/>
                  </a:lnTo>
                  <a:lnTo>
                    <a:pt x="134" y="23"/>
                  </a:lnTo>
                  <a:lnTo>
                    <a:pt x="130" y="23"/>
                  </a:lnTo>
                  <a:lnTo>
                    <a:pt x="127" y="25"/>
                  </a:lnTo>
                  <a:lnTo>
                    <a:pt x="125" y="25"/>
                  </a:lnTo>
                  <a:lnTo>
                    <a:pt x="124" y="28"/>
                  </a:lnTo>
                  <a:lnTo>
                    <a:pt x="124" y="28"/>
                  </a:lnTo>
                  <a:lnTo>
                    <a:pt x="124" y="36"/>
                  </a:lnTo>
                  <a:lnTo>
                    <a:pt x="125" y="46"/>
                  </a:lnTo>
                  <a:lnTo>
                    <a:pt x="125" y="46"/>
                  </a:lnTo>
                  <a:lnTo>
                    <a:pt x="6" y="85"/>
                  </a:lnTo>
                  <a:lnTo>
                    <a:pt x="6" y="85"/>
                  </a:lnTo>
                  <a:lnTo>
                    <a:pt x="2" y="86"/>
                  </a:lnTo>
                  <a:lnTo>
                    <a:pt x="0" y="91"/>
                  </a:lnTo>
                  <a:lnTo>
                    <a:pt x="0" y="97"/>
                  </a:lnTo>
                  <a:lnTo>
                    <a:pt x="3" y="110"/>
                  </a:lnTo>
                  <a:lnTo>
                    <a:pt x="3" y="110"/>
                  </a:lnTo>
                  <a:lnTo>
                    <a:pt x="37" y="271"/>
                  </a:lnTo>
                  <a:lnTo>
                    <a:pt x="37" y="271"/>
                  </a:lnTo>
                  <a:lnTo>
                    <a:pt x="39" y="276"/>
                  </a:lnTo>
                  <a:lnTo>
                    <a:pt x="40" y="281"/>
                  </a:lnTo>
                  <a:lnTo>
                    <a:pt x="42" y="281"/>
                  </a:lnTo>
                  <a:lnTo>
                    <a:pt x="45" y="281"/>
                  </a:lnTo>
                  <a:lnTo>
                    <a:pt x="56" y="278"/>
                  </a:lnTo>
                  <a:lnTo>
                    <a:pt x="56" y="278"/>
                  </a:lnTo>
                  <a:lnTo>
                    <a:pt x="299" y="180"/>
                  </a:lnTo>
                  <a:lnTo>
                    <a:pt x="299" y="180"/>
                  </a:lnTo>
                  <a:lnTo>
                    <a:pt x="302" y="179"/>
                  </a:lnTo>
                  <a:lnTo>
                    <a:pt x="304" y="177"/>
                  </a:lnTo>
                  <a:lnTo>
                    <a:pt x="306" y="176"/>
                  </a:lnTo>
                  <a:lnTo>
                    <a:pt x="306" y="171"/>
                  </a:lnTo>
                  <a:lnTo>
                    <a:pt x="306" y="171"/>
                  </a:lnTo>
                  <a:close/>
                </a:path>
              </a:pathLst>
            </a:custGeom>
            <a:solidFill>
              <a:srgbClr val="8F8F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Freeform 60"/>
            <p:cNvSpPr>
              <a:spLocks noEditPoints="1"/>
            </p:cNvSpPr>
            <p:nvPr/>
          </p:nvSpPr>
          <p:spPr bwMode="auto">
            <a:xfrm>
              <a:off x="1858963" y="2093913"/>
              <a:ext cx="536575" cy="596900"/>
            </a:xfrm>
            <a:custGeom>
              <a:avLst/>
              <a:gdLst>
                <a:gd name="T0" fmla="*/ 307 w 338"/>
                <a:gd name="T1" fmla="*/ 12 h 376"/>
                <a:gd name="T2" fmla="*/ 313 w 338"/>
                <a:gd name="T3" fmla="*/ 1 h 376"/>
                <a:gd name="T4" fmla="*/ 310 w 338"/>
                <a:gd name="T5" fmla="*/ 1 h 376"/>
                <a:gd name="T6" fmla="*/ 310 w 338"/>
                <a:gd name="T7" fmla="*/ 0 h 376"/>
                <a:gd name="T8" fmla="*/ 305 w 338"/>
                <a:gd name="T9" fmla="*/ 7 h 376"/>
                <a:gd name="T10" fmla="*/ 284 w 338"/>
                <a:gd name="T11" fmla="*/ 17 h 376"/>
                <a:gd name="T12" fmla="*/ 261 w 338"/>
                <a:gd name="T13" fmla="*/ 24 h 376"/>
                <a:gd name="T14" fmla="*/ 255 w 338"/>
                <a:gd name="T15" fmla="*/ 23 h 376"/>
                <a:gd name="T16" fmla="*/ 250 w 338"/>
                <a:gd name="T17" fmla="*/ 18 h 376"/>
                <a:gd name="T18" fmla="*/ 248 w 338"/>
                <a:gd name="T19" fmla="*/ 12 h 376"/>
                <a:gd name="T20" fmla="*/ 247 w 338"/>
                <a:gd name="T21" fmla="*/ 13 h 376"/>
                <a:gd name="T22" fmla="*/ 247 w 338"/>
                <a:gd name="T23" fmla="*/ 15 h 376"/>
                <a:gd name="T24" fmla="*/ 247 w 338"/>
                <a:gd name="T25" fmla="*/ 18 h 376"/>
                <a:gd name="T26" fmla="*/ 245 w 338"/>
                <a:gd name="T27" fmla="*/ 29 h 376"/>
                <a:gd name="T28" fmla="*/ 238 w 338"/>
                <a:gd name="T29" fmla="*/ 50 h 376"/>
                <a:gd name="T30" fmla="*/ 228 w 338"/>
                <a:gd name="T31" fmla="*/ 97 h 376"/>
                <a:gd name="T32" fmla="*/ 247 w 338"/>
                <a:gd name="T33" fmla="*/ 47 h 376"/>
                <a:gd name="T34" fmla="*/ 248 w 338"/>
                <a:gd name="T35" fmla="*/ 41 h 376"/>
                <a:gd name="T36" fmla="*/ 248 w 338"/>
                <a:gd name="T37" fmla="*/ 30 h 376"/>
                <a:gd name="T38" fmla="*/ 251 w 338"/>
                <a:gd name="T39" fmla="*/ 26 h 376"/>
                <a:gd name="T40" fmla="*/ 261 w 338"/>
                <a:gd name="T41" fmla="*/ 38 h 376"/>
                <a:gd name="T42" fmla="*/ 258 w 338"/>
                <a:gd name="T43" fmla="*/ 47 h 376"/>
                <a:gd name="T44" fmla="*/ 250 w 338"/>
                <a:gd name="T45" fmla="*/ 67 h 376"/>
                <a:gd name="T46" fmla="*/ 245 w 338"/>
                <a:gd name="T47" fmla="*/ 75 h 376"/>
                <a:gd name="T48" fmla="*/ 242 w 338"/>
                <a:gd name="T49" fmla="*/ 84 h 376"/>
                <a:gd name="T50" fmla="*/ 259 w 338"/>
                <a:gd name="T51" fmla="*/ 61 h 376"/>
                <a:gd name="T52" fmla="*/ 307 w 338"/>
                <a:gd name="T53" fmla="*/ 12 h 376"/>
                <a:gd name="T54" fmla="*/ 302 w 338"/>
                <a:gd name="T55" fmla="*/ 356 h 376"/>
                <a:gd name="T56" fmla="*/ 335 w 338"/>
                <a:gd name="T57" fmla="*/ 376 h 376"/>
                <a:gd name="T58" fmla="*/ 338 w 338"/>
                <a:gd name="T59" fmla="*/ 368 h 376"/>
                <a:gd name="T60" fmla="*/ 302 w 338"/>
                <a:gd name="T61" fmla="*/ 356 h 376"/>
                <a:gd name="T62" fmla="*/ 6 w 338"/>
                <a:gd name="T63" fmla="*/ 198 h 376"/>
                <a:gd name="T64" fmla="*/ 14 w 338"/>
                <a:gd name="T65" fmla="*/ 195 h 376"/>
                <a:gd name="T66" fmla="*/ 6 w 338"/>
                <a:gd name="T67" fmla="*/ 178 h 376"/>
                <a:gd name="T68" fmla="*/ 0 w 338"/>
                <a:gd name="T69" fmla="*/ 169 h 376"/>
                <a:gd name="T70" fmla="*/ 5 w 338"/>
                <a:gd name="T71" fmla="*/ 186 h 376"/>
                <a:gd name="T72" fmla="*/ 6 w 338"/>
                <a:gd name="T73" fmla="*/ 198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38" h="376">
                  <a:moveTo>
                    <a:pt x="307" y="12"/>
                  </a:moveTo>
                  <a:lnTo>
                    <a:pt x="307" y="12"/>
                  </a:lnTo>
                  <a:lnTo>
                    <a:pt x="312" y="7"/>
                  </a:lnTo>
                  <a:lnTo>
                    <a:pt x="313" y="1"/>
                  </a:lnTo>
                  <a:lnTo>
                    <a:pt x="313" y="1"/>
                  </a:lnTo>
                  <a:lnTo>
                    <a:pt x="310" y="1"/>
                  </a:lnTo>
                  <a:lnTo>
                    <a:pt x="310" y="0"/>
                  </a:lnTo>
                  <a:lnTo>
                    <a:pt x="310" y="0"/>
                  </a:lnTo>
                  <a:lnTo>
                    <a:pt x="308" y="4"/>
                  </a:lnTo>
                  <a:lnTo>
                    <a:pt x="305" y="7"/>
                  </a:lnTo>
                  <a:lnTo>
                    <a:pt x="305" y="7"/>
                  </a:lnTo>
                  <a:lnTo>
                    <a:pt x="284" y="17"/>
                  </a:lnTo>
                  <a:lnTo>
                    <a:pt x="261" y="24"/>
                  </a:lnTo>
                  <a:lnTo>
                    <a:pt x="261" y="24"/>
                  </a:lnTo>
                  <a:lnTo>
                    <a:pt x="258" y="24"/>
                  </a:lnTo>
                  <a:lnTo>
                    <a:pt x="255" y="23"/>
                  </a:lnTo>
                  <a:lnTo>
                    <a:pt x="251" y="20"/>
                  </a:lnTo>
                  <a:lnTo>
                    <a:pt x="250" y="18"/>
                  </a:lnTo>
                  <a:lnTo>
                    <a:pt x="250" y="18"/>
                  </a:lnTo>
                  <a:lnTo>
                    <a:pt x="248" y="12"/>
                  </a:lnTo>
                  <a:lnTo>
                    <a:pt x="248" y="12"/>
                  </a:lnTo>
                  <a:lnTo>
                    <a:pt x="247" y="13"/>
                  </a:lnTo>
                  <a:lnTo>
                    <a:pt x="247" y="13"/>
                  </a:lnTo>
                  <a:lnTo>
                    <a:pt x="247" y="15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45" y="24"/>
                  </a:lnTo>
                  <a:lnTo>
                    <a:pt x="245" y="29"/>
                  </a:lnTo>
                  <a:lnTo>
                    <a:pt x="245" y="29"/>
                  </a:lnTo>
                  <a:lnTo>
                    <a:pt x="238" y="50"/>
                  </a:lnTo>
                  <a:lnTo>
                    <a:pt x="233" y="72"/>
                  </a:lnTo>
                  <a:lnTo>
                    <a:pt x="228" y="97"/>
                  </a:lnTo>
                  <a:lnTo>
                    <a:pt x="228" y="97"/>
                  </a:lnTo>
                  <a:lnTo>
                    <a:pt x="247" y="47"/>
                  </a:lnTo>
                  <a:lnTo>
                    <a:pt x="247" y="47"/>
                  </a:lnTo>
                  <a:lnTo>
                    <a:pt x="248" y="41"/>
                  </a:lnTo>
                  <a:lnTo>
                    <a:pt x="248" y="35"/>
                  </a:lnTo>
                  <a:lnTo>
                    <a:pt x="248" y="30"/>
                  </a:lnTo>
                  <a:lnTo>
                    <a:pt x="251" y="26"/>
                  </a:lnTo>
                  <a:lnTo>
                    <a:pt x="251" y="26"/>
                  </a:lnTo>
                  <a:lnTo>
                    <a:pt x="258" y="29"/>
                  </a:lnTo>
                  <a:lnTo>
                    <a:pt x="261" y="38"/>
                  </a:lnTo>
                  <a:lnTo>
                    <a:pt x="261" y="38"/>
                  </a:lnTo>
                  <a:lnTo>
                    <a:pt x="258" y="47"/>
                  </a:lnTo>
                  <a:lnTo>
                    <a:pt x="255" y="57"/>
                  </a:lnTo>
                  <a:lnTo>
                    <a:pt x="250" y="67"/>
                  </a:lnTo>
                  <a:lnTo>
                    <a:pt x="250" y="67"/>
                  </a:lnTo>
                  <a:lnTo>
                    <a:pt x="245" y="75"/>
                  </a:lnTo>
                  <a:lnTo>
                    <a:pt x="242" y="84"/>
                  </a:lnTo>
                  <a:lnTo>
                    <a:pt x="242" y="84"/>
                  </a:lnTo>
                  <a:lnTo>
                    <a:pt x="250" y="74"/>
                  </a:lnTo>
                  <a:lnTo>
                    <a:pt x="259" y="61"/>
                  </a:lnTo>
                  <a:lnTo>
                    <a:pt x="259" y="61"/>
                  </a:lnTo>
                  <a:lnTo>
                    <a:pt x="307" y="12"/>
                  </a:lnTo>
                  <a:lnTo>
                    <a:pt x="307" y="12"/>
                  </a:lnTo>
                  <a:close/>
                  <a:moveTo>
                    <a:pt x="302" y="356"/>
                  </a:moveTo>
                  <a:lnTo>
                    <a:pt x="299" y="365"/>
                  </a:lnTo>
                  <a:lnTo>
                    <a:pt x="335" y="376"/>
                  </a:lnTo>
                  <a:lnTo>
                    <a:pt x="338" y="368"/>
                  </a:lnTo>
                  <a:lnTo>
                    <a:pt x="338" y="368"/>
                  </a:lnTo>
                  <a:lnTo>
                    <a:pt x="318" y="360"/>
                  </a:lnTo>
                  <a:lnTo>
                    <a:pt x="302" y="356"/>
                  </a:lnTo>
                  <a:lnTo>
                    <a:pt x="302" y="356"/>
                  </a:lnTo>
                  <a:close/>
                  <a:moveTo>
                    <a:pt x="6" y="198"/>
                  </a:moveTo>
                  <a:lnTo>
                    <a:pt x="14" y="195"/>
                  </a:lnTo>
                  <a:lnTo>
                    <a:pt x="14" y="195"/>
                  </a:lnTo>
                  <a:lnTo>
                    <a:pt x="11" y="186"/>
                  </a:lnTo>
                  <a:lnTo>
                    <a:pt x="6" y="178"/>
                  </a:lnTo>
                  <a:lnTo>
                    <a:pt x="0" y="169"/>
                  </a:lnTo>
                  <a:lnTo>
                    <a:pt x="0" y="169"/>
                  </a:lnTo>
                  <a:lnTo>
                    <a:pt x="3" y="175"/>
                  </a:lnTo>
                  <a:lnTo>
                    <a:pt x="5" y="186"/>
                  </a:lnTo>
                  <a:lnTo>
                    <a:pt x="6" y="198"/>
                  </a:lnTo>
                  <a:lnTo>
                    <a:pt x="6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37" name="Freeform 84"/>
          <p:cNvSpPr>
            <a:spLocks/>
          </p:cNvSpPr>
          <p:nvPr/>
        </p:nvSpPr>
        <p:spPr bwMode="auto">
          <a:xfrm rot="20485066">
            <a:off x="5612331" y="1610160"/>
            <a:ext cx="178759" cy="143014"/>
          </a:xfrm>
          <a:custGeom>
            <a:avLst/>
            <a:gdLst>
              <a:gd name="T0" fmla="*/ 102 w 128"/>
              <a:gd name="T1" fmla="*/ 8 h 109"/>
              <a:gd name="T2" fmla="*/ 102 w 128"/>
              <a:gd name="T3" fmla="*/ 8 h 109"/>
              <a:gd name="T4" fmla="*/ 87 w 128"/>
              <a:gd name="T5" fmla="*/ 1 h 109"/>
              <a:gd name="T6" fmla="*/ 74 w 128"/>
              <a:gd name="T7" fmla="*/ 0 h 109"/>
              <a:gd name="T8" fmla="*/ 62 w 128"/>
              <a:gd name="T9" fmla="*/ 0 h 109"/>
              <a:gd name="T10" fmla="*/ 51 w 128"/>
              <a:gd name="T11" fmla="*/ 3 h 109"/>
              <a:gd name="T12" fmla="*/ 42 w 128"/>
              <a:gd name="T13" fmla="*/ 8 h 109"/>
              <a:gd name="T14" fmla="*/ 34 w 128"/>
              <a:gd name="T15" fmla="*/ 12 h 109"/>
              <a:gd name="T16" fmla="*/ 27 w 128"/>
              <a:gd name="T17" fmla="*/ 18 h 109"/>
              <a:gd name="T18" fmla="*/ 22 w 128"/>
              <a:gd name="T19" fmla="*/ 25 h 109"/>
              <a:gd name="T20" fmla="*/ 22 w 128"/>
              <a:gd name="T21" fmla="*/ 25 h 109"/>
              <a:gd name="T22" fmla="*/ 13 w 128"/>
              <a:gd name="T23" fmla="*/ 26 h 109"/>
              <a:gd name="T24" fmla="*/ 6 w 128"/>
              <a:gd name="T25" fmla="*/ 31 h 109"/>
              <a:gd name="T26" fmla="*/ 2 w 128"/>
              <a:gd name="T27" fmla="*/ 35 h 109"/>
              <a:gd name="T28" fmla="*/ 0 w 128"/>
              <a:gd name="T29" fmla="*/ 38 h 109"/>
              <a:gd name="T30" fmla="*/ 0 w 128"/>
              <a:gd name="T31" fmla="*/ 38 h 109"/>
              <a:gd name="T32" fmla="*/ 3 w 128"/>
              <a:gd name="T33" fmla="*/ 40 h 109"/>
              <a:gd name="T34" fmla="*/ 8 w 128"/>
              <a:gd name="T35" fmla="*/ 40 h 109"/>
              <a:gd name="T36" fmla="*/ 20 w 128"/>
              <a:gd name="T37" fmla="*/ 42 h 109"/>
              <a:gd name="T38" fmla="*/ 20 w 128"/>
              <a:gd name="T39" fmla="*/ 42 h 109"/>
              <a:gd name="T40" fmla="*/ 42 w 128"/>
              <a:gd name="T41" fmla="*/ 48 h 109"/>
              <a:gd name="T42" fmla="*/ 42 w 128"/>
              <a:gd name="T43" fmla="*/ 48 h 109"/>
              <a:gd name="T44" fmla="*/ 51 w 128"/>
              <a:gd name="T45" fmla="*/ 52 h 109"/>
              <a:gd name="T46" fmla="*/ 60 w 128"/>
              <a:gd name="T47" fmla="*/ 59 h 109"/>
              <a:gd name="T48" fmla="*/ 70 w 128"/>
              <a:gd name="T49" fmla="*/ 66 h 109"/>
              <a:gd name="T50" fmla="*/ 79 w 128"/>
              <a:gd name="T51" fmla="*/ 75 h 109"/>
              <a:gd name="T52" fmla="*/ 93 w 128"/>
              <a:gd name="T53" fmla="*/ 91 h 109"/>
              <a:gd name="T54" fmla="*/ 101 w 128"/>
              <a:gd name="T55" fmla="*/ 103 h 109"/>
              <a:gd name="T56" fmla="*/ 101 w 128"/>
              <a:gd name="T57" fmla="*/ 103 h 109"/>
              <a:gd name="T58" fmla="*/ 101 w 128"/>
              <a:gd name="T59" fmla="*/ 103 h 109"/>
              <a:gd name="T60" fmla="*/ 101 w 128"/>
              <a:gd name="T61" fmla="*/ 103 h 109"/>
              <a:gd name="T62" fmla="*/ 104 w 128"/>
              <a:gd name="T63" fmla="*/ 108 h 109"/>
              <a:gd name="T64" fmla="*/ 108 w 128"/>
              <a:gd name="T65" fmla="*/ 109 h 109"/>
              <a:gd name="T66" fmla="*/ 108 w 128"/>
              <a:gd name="T67" fmla="*/ 109 h 109"/>
              <a:gd name="T68" fmla="*/ 111 w 128"/>
              <a:gd name="T69" fmla="*/ 109 h 109"/>
              <a:gd name="T70" fmla="*/ 114 w 128"/>
              <a:gd name="T71" fmla="*/ 106 h 109"/>
              <a:gd name="T72" fmla="*/ 116 w 128"/>
              <a:gd name="T73" fmla="*/ 105 h 109"/>
              <a:gd name="T74" fmla="*/ 116 w 128"/>
              <a:gd name="T75" fmla="*/ 100 h 109"/>
              <a:gd name="T76" fmla="*/ 116 w 128"/>
              <a:gd name="T77" fmla="*/ 100 h 109"/>
              <a:gd name="T78" fmla="*/ 116 w 128"/>
              <a:gd name="T79" fmla="*/ 99 h 109"/>
              <a:gd name="T80" fmla="*/ 114 w 128"/>
              <a:gd name="T81" fmla="*/ 96 h 109"/>
              <a:gd name="T82" fmla="*/ 114 w 128"/>
              <a:gd name="T83" fmla="*/ 96 h 109"/>
              <a:gd name="T84" fmla="*/ 122 w 128"/>
              <a:gd name="T85" fmla="*/ 80 h 109"/>
              <a:gd name="T86" fmla="*/ 127 w 128"/>
              <a:gd name="T87" fmla="*/ 68 h 109"/>
              <a:gd name="T88" fmla="*/ 128 w 128"/>
              <a:gd name="T89" fmla="*/ 55 h 109"/>
              <a:gd name="T90" fmla="*/ 128 w 128"/>
              <a:gd name="T91" fmla="*/ 42 h 109"/>
              <a:gd name="T92" fmla="*/ 127 w 128"/>
              <a:gd name="T93" fmla="*/ 35 h 109"/>
              <a:gd name="T94" fmla="*/ 125 w 128"/>
              <a:gd name="T95" fmla="*/ 29 h 109"/>
              <a:gd name="T96" fmla="*/ 121 w 128"/>
              <a:gd name="T97" fmla="*/ 23 h 109"/>
              <a:gd name="T98" fmla="*/ 116 w 128"/>
              <a:gd name="T99" fmla="*/ 17 h 109"/>
              <a:gd name="T100" fmla="*/ 110 w 128"/>
              <a:gd name="T101" fmla="*/ 12 h 109"/>
              <a:gd name="T102" fmla="*/ 102 w 128"/>
              <a:gd name="T103" fmla="*/ 8 h 109"/>
              <a:gd name="T104" fmla="*/ 102 w 128"/>
              <a:gd name="T105" fmla="*/ 8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28" h="109">
                <a:moveTo>
                  <a:pt x="102" y="8"/>
                </a:moveTo>
                <a:lnTo>
                  <a:pt x="102" y="8"/>
                </a:lnTo>
                <a:lnTo>
                  <a:pt x="87" y="1"/>
                </a:lnTo>
                <a:lnTo>
                  <a:pt x="74" y="0"/>
                </a:lnTo>
                <a:lnTo>
                  <a:pt x="62" y="0"/>
                </a:lnTo>
                <a:lnTo>
                  <a:pt x="51" y="3"/>
                </a:lnTo>
                <a:lnTo>
                  <a:pt x="42" y="8"/>
                </a:lnTo>
                <a:lnTo>
                  <a:pt x="34" y="12"/>
                </a:lnTo>
                <a:lnTo>
                  <a:pt x="27" y="18"/>
                </a:lnTo>
                <a:lnTo>
                  <a:pt x="22" y="25"/>
                </a:lnTo>
                <a:lnTo>
                  <a:pt x="22" y="25"/>
                </a:lnTo>
                <a:lnTo>
                  <a:pt x="13" y="26"/>
                </a:lnTo>
                <a:lnTo>
                  <a:pt x="6" y="31"/>
                </a:lnTo>
                <a:lnTo>
                  <a:pt x="2" y="35"/>
                </a:lnTo>
                <a:lnTo>
                  <a:pt x="0" y="38"/>
                </a:lnTo>
                <a:lnTo>
                  <a:pt x="0" y="38"/>
                </a:lnTo>
                <a:lnTo>
                  <a:pt x="3" y="40"/>
                </a:lnTo>
                <a:lnTo>
                  <a:pt x="8" y="40"/>
                </a:lnTo>
                <a:lnTo>
                  <a:pt x="20" y="42"/>
                </a:lnTo>
                <a:lnTo>
                  <a:pt x="20" y="42"/>
                </a:lnTo>
                <a:lnTo>
                  <a:pt x="42" y="48"/>
                </a:lnTo>
                <a:lnTo>
                  <a:pt x="42" y="48"/>
                </a:lnTo>
                <a:lnTo>
                  <a:pt x="51" y="52"/>
                </a:lnTo>
                <a:lnTo>
                  <a:pt x="60" y="59"/>
                </a:lnTo>
                <a:lnTo>
                  <a:pt x="70" y="66"/>
                </a:lnTo>
                <a:lnTo>
                  <a:pt x="79" y="75"/>
                </a:lnTo>
                <a:lnTo>
                  <a:pt x="93" y="91"/>
                </a:lnTo>
                <a:lnTo>
                  <a:pt x="101" y="103"/>
                </a:lnTo>
                <a:lnTo>
                  <a:pt x="101" y="103"/>
                </a:lnTo>
                <a:lnTo>
                  <a:pt x="101" y="103"/>
                </a:lnTo>
                <a:lnTo>
                  <a:pt x="101" y="103"/>
                </a:lnTo>
                <a:lnTo>
                  <a:pt x="104" y="108"/>
                </a:lnTo>
                <a:lnTo>
                  <a:pt x="108" y="109"/>
                </a:lnTo>
                <a:lnTo>
                  <a:pt x="108" y="109"/>
                </a:lnTo>
                <a:lnTo>
                  <a:pt x="111" y="109"/>
                </a:lnTo>
                <a:lnTo>
                  <a:pt x="114" y="106"/>
                </a:lnTo>
                <a:lnTo>
                  <a:pt x="116" y="105"/>
                </a:lnTo>
                <a:lnTo>
                  <a:pt x="116" y="100"/>
                </a:lnTo>
                <a:lnTo>
                  <a:pt x="116" y="100"/>
                </a:lnTo>
                <a:lnTo>
                  <a:pt x="116" y="99"/>
                </a:lnTo>
                <a:lnTo>
                  <a:pt x="114" y="96"/>
                </a:lnTo>
                <a:lnTo>
                  <a:pt x="114" y="96"/>
                </a:lnTo>
                <a:lnTo>
                  <a:pt x="122" y="80"/>
                </a:lnTo>
                <a:lnTo>
                  <a:pt x="127" y="68"/>
                </a:lnTo>
                <a:lnTo>
                  <a:pt x="128" y="55"/>
                </a:lnTo>
                <a:lnTo>
                  <a:pt x="128" y="42"/>
                </a:lnTo>
                <a:lnTo>
                  <a:pt x="127" y="35"/>
                </a:lnTo>
                <a:lnTo>
                  <a:pt x="125" y="29"/>
                </a:lnTo>
                <a:lnTo>
                  <a:pt x="121" y="23"/>
                </a:lnTo>
                <a:lnTo>
                  <a:pt x="116" y="17"/>
                </a:lnTo>
                <a:lnTo>
                  <a:pt x="110" y="12"/>
                </a:lnTo>
                <a:lnTo>
                  <a:pt x="102" y="8"/>
                </a:lnTo>
                <a:lnTo>
                  <a:pt x="102" y="8"/>
                </a:lnTo>
                <a:close/>
              </a:path>
            </a:pathLst>
          </a:custGeom>
          <a:solidFill>
            <a:srgbClr val="61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138" name="Group 82"/>
          <p:cNvGrpSpPr/>
          <p:nvPr/>
        </p:nvGrpSpPr>
        <p:grpSpPr>
          <a:xfrm>
            <a:off x="7167430" y="5434259"/>
            <a:ext cx="1102272" cy="1121748"/>
            <a:chOff x="3668712" y="5324476"/>
            <a:chExt cx="609600" cy="561975"/>
          </a:xfrm>
        </p:grpSpPr>
        <p:sp>
          <p:nvSpPr>
            <p:cNvPr id="139" name="Freeform 5"/>
            <p:cNvSpPr>
              <a:spLocks/>
            </p:cNvSpPr>
            <p:nvPr/>
          </p:nvSpPr>
          <p:spPr bwMode="auto">
            <a:xfrm>
              <a:off x="3686175" y="5343526"/>
              <a:ext cx="574675" cy="523875"/>
            </a:xfrm>
            <a:custGeom>
              <a:avLst/>
              <a:gdLst>
                <a:gd name="T0" fmla="*/ 368 w 368"/>
                <a:gd name="T1" fmla="*/ 314 h 336"/>
                <a:gd name="T2" fmla="*/ 346 w 368"/>
                <a:gd name="T3" fmla="*/ 336 h 336"/>
                <a:gd name="T4" fmla="*/ 22 w 368"/>
                <a:gd name="T5" fmla="*/ 336 h 336"/>
                <a:gd name="T6" fmla="*/ 0 w 368"/>
                <a:gd name="T7" fmla="*/ 314 h 336"/>
                <a:gd name="T8" fmla="*/ 0 w 368"/>
                <a:gd name="T9" fmla="*/ 22 h 336"/>
                <a:gd name="T10" fmla="*/ 22 w 368"/>
                <a:gd name="T11" fmla="*/ 0 h 336"/>
                <a:gd name="T12" fmla="*/ 346 w 368"/>
                <a:gd name="T13" fmla="*/ 0 h 336"/>
                <a:gd name="T14" fmla="*/ 368 w 368"/>
                <a:gd name="T15" fmla="*/ 22 h 336"/>
                <a:gd name="T16" fmla="*/ 368 w 368"/>
                <a:gd name="T17" fmla="*/ 314 h 3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68" h="336">
                  <a:moveTo>
                    <a:pt x="368" y="314"/>
                  </a:moveTo>
                  <a:cubicBezTo>
                    <a:pt x="368" y="326"/>
                    <a:pt x="358" y="336"/>
                    <a:pt x="346" y="336"/>
                  </a:cubicBezTo>
                  <a:cubicBezTo>
                    <a:pt x="22" y="336"/>
                    <a:pt x="22" y="336"/>
                    <a:pt x="22" y="336"/>
                  </a:cubicBezTo>
                  <a:cubicBezTo>
                    <a:pt x="10" y="336"/>
                    <a:pt x="0" y="326"/>
                    <a:pt x="0" y="31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6" y="0"/>
                    <a:pt x="346" y="0"/>
                    <a:pt x="346" y="0"/>
                  </a:cubicBezTo>
                  <a:cubicBezTo>
                    <a:pt x="358" y="0"/>
                    <a:pt x="368" y="10"/>
                    <a:pt x="368" y="22"/>
                  </a:cubicBezTo>
                  <a:lnTo>
                    <a:pt x="368" y="3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6"/>
            <p:cNvSpPr>
              <a:spLocks noEditPoints="1"/>
            </p:cNvSpPr>
            <p:nvPr/>
          </p:nvSpPr>
          <p:spPr bwMode="auto">
            <a:xfrm>
              <a:off x="3668712" y="5324476"/>
              <a:ext cx="609600" cy="561975"/>
            </a:xfrm>
            <a:custGeom>
              <a:avLst/>
              <a:gdLst>
                <a:gd name="T0" fmla="*/ 357 w 390"/>
                <a:gd name="T1" fmla="*/ 360 h 360"/>
                <a:gd name="T2" fmla="*/ 33 w 390"/>
                <a:gd name="T3" fmla="*/ 360 h 360"/>
                <a:gd name="T4" fmla="*/ 0 w 390"/>
                <a:gd name="T5" fmla="*/ 326 h 360"/>
                <a:gd name="T6" fmla="*/ 0 w 390"/>
                <a:gd name="T7" fmla="*/ 34 h 360"/>
                <a:gd name="T8" fmla="*/ 33 w 390"/>
                <a:gd name="T9" fmla="*/ 0 h 360"/>
                <a:gd name="T10" fmla="*/ 357 w 390"/>
                <a:gd name="T11" fmla="*/ 0 h 360"/>
                <a:gd name="T12" fmla="*/ 390 w 390"/>
                <a:gd name="T13" fmla="*/ 34 h 360"/>
                <a:gd name="T14" fmla="*/ 390 w 390"/>
                <a:gd name="T15" fmla="*/ 326 h 360"/>
                <a:gd name="T16" fmla="*/ 357 w 390"/>
                <a:gd name="T17" fmla="*/ 360 h 360"/>
                <a:gd name="T18" fmla="*/ 33 w 390"/>
                <a:gd name="T19" fmla="*/ 24 h 360"/>
                <a:gd name="T20" fmla="*/ 23 w 390"/>
                <a:gd name="T21" fmla="*/ 34 h 360"/>
                <a:gd name="T22" fmla="*/ 23 w 390"/>
                <a:gd name="T23" fmla="*/ 326 h 360"/>
                <a:gd name="T24" fmla="*/ 33 w 390"/>
                <a:gd name="T25" fmla="*/ 336 h 360"/>
                <a:gd name="T26" fmla="*/ 357 w 390"/>
                <a:gd name="T27" fmla="*/ 336 h 360"/>
                <a:gd name="T28" fmla="*/ 367 w 390"/>
                <a:gd name="T29" fmla="*/ 326 h 360"/>
                <a:gd name="T30" fmla="*/ 367 w 390"/>
                <a:gd name="T31" fmla="*/ 34 h 360"/>
                <a:gd name="T32" fmla="*/ 357 w 390"/>
                <a:gd name="T33" fmla="*/ 24 h 360"/>
                <a:gd name="T34" fmla="*/ 33 w 390"/>
                <a:gd name="T35" fmla="*/ 24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90" h="360">
                  <a:moveTo>
                    <a:pt x="357" y="360"/>
                  </a:moveTo>
                  <a:cubicBezTo>
                    <a:pt x="33" y="360"/>
                    <a:pt x="33" y="360"/>
                    <a:pt x="33" y="360"/>
                  </a:cubicBezTo>
                  <a:cubicBezTo>
                    <a:pt x="15" y="360"/>
                    <a:pt x="0" y="345"/>
                    <a:pt x="0" y="326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357" y="0"/>
                    <a:pt x="357" y="0"/>
                    <a:pt x="357" y="0"/>
                  </a:cubicBezTo>
                  <a:cubicBezTo>
                    <a:pt x="375" y="0"/>
                    <a:pt x="390" y="15"/>
                    <a:pt x="390" y="34"/>
                  </a:cubicBezTo>
                  <a:cubicBezTo>
                    <a:pt x="390" y="326"/>
                    <a:pt x="390" y="326"/>
                    <a:pt x="390" y="326"/>
                  </a:cubicBezTo>
                  <a:cubicBezTo>
                    <a:pt x="390" y="345"/>
                    <a:pt x="375" y="360"/>
                    <a:pt x="357" y="360"/>
                  </a:cubicBezTo>
                  <a:close/>
                  <a:moveTo>
                    <a:pt x="33" y="24"/>
                  </a:moveTo>
                  <a:cubicBezTo>
                    <a:pt x="28" y="24"/>
                    <a:pt x="23" y="28"/>
                    <a:pt x="23" y="34"/>
                  </a:cubicBezTo>
                  <a:cubicBezTo>
                    <a:pt x="23" y="326"/>
                    <a:pt x="23" y="326"/>
                    <a:pt x="23" y="326"/>
                  </a:cubicBezTo>
                  <a:cubicBezTo>
                    <a:pt x="23" y="332"/>
                    <a:pt x="28" y="336"/>
                    <a:pt x="33" y="336"/>
                  </a:cubicBezTo>
                  <a:cubicBezTo>
                    <a:pt x="357" y="336"/>
                    <a:pt x="357" y="336"/>
                    <a:pt x="357" y="336"/>
                  </a:cubicBezTo>
                  <a:cubicBezTo>
                    <a:pt x="362" y="336"/>
                    <a:pt x="367" y="332"/>
                    <a:pt x="367" y="326"/>
                  </a:cubicBezTo>
                  <a:cubicBezTo>
                    <a:pt x="367" y="34"/>
                    <a:pt x="367" y="34"/>
                    <a:pt x="367" y="34"/>
                  </a:cubicBezTo>
                  <a:cubicBezTo>
                    <a:pt x="367" y="28"/>
                    <a:pt x="362" y="24"/>
                    <a:pt x="357" y="24"/>
                  </a:cubicBezTo>
                  <a:lnTo>
                    <a:pt x="33" y="2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7"/>
            <p:cNvSpPr>
              <a:spLocks/>
            </p:cNvSpPr>
            <p:nvPr/>
          </p:nvSpPr>
          <p:spPr bwMode="auto">
            <a:xfrm>
              <a:off x="3732212" y="5459413"/>
              <a:ext cx="482600" cy="212725"/>
            </a:xfrm>
            <a:custGeom>
              <a:avLst/>
              <a:gdLst>
                <a:gd name="T0" fmla="*/ 270 w 304"/>
                <a:gd name="T1" fmla="*/ 43 h 134"/>
                <a:gd name="T2" fmla="*/ 250 w 304"/>
                <a:gd name="T3" fmla="*/ 29 h 134"/>
                <a:gd name="T4" fmla="*/ 230 w 304"/>
                <a:gd name="T5" fmla="*/ 63 h 134"/>
                <a:gd name="T6" fmla="*/ 194 w 304"/>
                <a:gd name="T7" fmla="*/ 0 h 134"/>
                <a:gd name="T8" fmla="*/ 132 w 304"/>
                <a:gd name="T9" fmla="*/ 73 h 134"/>
                <a:gd name="T10" fmla="*/ 113 w 304"/>
                <a:gd name="T11" fmla="*/ 48 h 134"/>
                <a:gd name="T12" fmla="*/ 65 w 304"/>
                <a:gd name="T13" fmla="*/ 108 h 134"/>
                <a:gd name="T14" fmla="*/ 42 w 304"/>
                <a:gd name="T15" fmla="*/ 83 h 134"/>
                <a:gd name="T16" fmla="*/ 0 w 304"/>
                <a:gd name="T17" fmla="*/ 111 h 134"/>
                <a:gd name="T18" fmla="*/ 0 w 304"/>
                <a:gd name="T19" fmla="*/ 131 h 134"/>
                <a:gd name="T20" fmla="*/ 40 w 304"/>
                <a:gd name="T21" fmla="*/ 105 h 134"/>
                <a:gd name="T22" fmla="*/ 67 w 304"/>
                <a:gd name="T23" fmla="*/ 134 h 134"/>
                <a:gd name="T24" fmla="*/ 113 w 304"/>
                <a:gd name="T25" fmla="*/ 76 h 134"/>
                <a:gd name="T26" fmla="*/ 131 w 304"/>
                <a:gd name="T27" fmla="*/ 101 h 134"/>
                <a:gd name="T28" fmla="*/ 191 w 304"/>
                <a:gd name="T29" fmla="*/ 30 h 134"/>
                <a:gd name="T30" fmla="*/ 230 w 304"/>
                <a:gd name="T31" fmla="*/ 97 h 134"/>
                <a:gd name="T32" fmla="*/ 254 w 304"/>
                <a:gd name="T33" fmla="*/ 54 h 134"/>
                <a:gd name="T34" fmla="*/ 269 w 304"/>
                <a:gd name="T35" fmla="*/ 64 h 134"/>
                <a:gd name="T36" fmla="*/ 304 w 304"/>
                <a:gd name="T37" fmla="*/ 41 h 134"/>
                <a:gd name="T38" fmla="*/ 304 w 304"/>
                <a:gd name="T39" fmla="*/ 20 h 134"/>
                <a:gd name="T40" fmla="*/ 270 w 304"/>
                <a:gd name="T41" fmla="*/ 4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04" h="134">
                  <a:moveTo>
                    <a:pt x="270" y="43"/>
                  </a:moveTo>
                  <a:lnTo>
                    <a:pt x="250" y="29"/>
                  </a:lnTo>
                  <a:lnTo>
                    <a:pt x="230" y="63"/>
                  </a:lnTo>
                  <a:lnTo>
                    <a:pt x="194" y="0"/>
                  </a:lnTo>
                  <a:lnTo>
                    <a:pt x="132" y="73"/>
                  </a:lnTo>
                  <a:lnTo>
                    <a:pt x="113" y="48"/>
                  </a:lnTo>
                  <a:lnTo>
                    <a:pt x="65" y="108"/>
                  </a:lnTo>
                  <a:lnTo>
                    <a:pt x="42" y="83"/>
                  </a:lnTo>
                  <a:lnTo>
                    <a:pt x="0" y="111"/>
                  </a:lnTo>
                  <a:lnTo>
                    <a:pt x="0" y="131"/>
                  </a:lnTo>
                  <a:lnTo>
                    <a:pt x="40" y="105"/>
                  </a:lnTo>
                  <a:lnTo>
                    <a:pt x="67" y="134"/>
                  </a:lnTo>
                  <a:lnTo>
                    <a:pt x="113" y="76"/>
                  </a:lnTo>
                  <a:lnTo>
                    <a:pt x="131" y="101"/>
                  </a:lnTo>
                  <a:lnTo>
                    <a:pt x="191" y="30"/>
                  </a:lnTo>
                  <a:lnTo>
                    <a:pt x="230" y="97"/>
                  </a:lnTo>
                  <a:lnTo>
                    <a:pt x="254" y="54"/>
                  </a:lnTo>
                  <a:lnTo>
                    <a:pt x="269" y="64"/>
                  </a:lnTo>
                  <a:lnTo>
                    <a:pt x="304" y="41"/>
                  </a:lnTo>
                  <a:lnTo>
                    <a:pt x="304" y="20"/>
                  </a:lnTo>
                  <a:lnTo>
                    <a:pt x="270" y="4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8"/>
            <p:cNvSpPr>
              <a:spLocks/>
            </p:cNvSpPr>
            <p:nvPr/>
          </p:nvSpPr>
          <p:spPr bwMode="auto">
            <a:xfrm>
              <a:off x="3732212" y="5570538"/>
              <a:ext cx="482600" cy="252413"/>
            </a:xfrm>
            <a:custGeom>
              <a:avLst/>
              <a:gdLst>
                <a:gd name="T0" fmla="*/ 304 w 304"/>
                <a:gd name="T1" fmla="*/ 159 h 159"/>
                <a:gd name="T2" fmla="*/ 304 w 304"/>
                <a:gd name="T3" fmla="*/ 0 h 159"/>
                <a:gd name="T4" fmla="*/ 269 w 304"/>
                <a:gd name="T5" fmla="*/ 23 h 159"/>
                <a:gd name="T6" fmla="*/ 263 w 304"/>
                <a:gd name="T7" fmla="*/ 18 h 159"/>
                <a:gd name="T8" fmla="*/ 229 w 304"/>
                <a:gd name="T9" fmla="*/ 76 h 159"/>
                <a:gd name="T10" fmla="*/ 187 w 304"/>
                <a:gd name="T11" fmla="*/ 2 h 159"/>
                <a:gd name="T12" fmla="*/ 129 w 304"/>
                <a:gd name="T13" fmla="*/ 71 h 159"/>
                <a:gd name="T14" fmla="*/ 112 w 304"/>
                <a:gd name="T15" fmla="*/ 47 h 159"/>
                <a:gd name="T16" fmla="*/ 69 w 304"/>
                <a:gd name="T17" fmla="*/ 102 h 159"/>
                <a:gd name="T18" fmla="*/ 36 w 304"/>
                <a:gd name="T19" fmla="*/ 67 h 159"/>
                <a:gd name="T20" fmla="*/ 0 w 304"/>
                <a:gd name="T21" fmla="*/ 91 h 159"/>
                <a:gd name="T22" fmla="*/ 0 w 304"/>
                <a:gd name="T23" fmla="*/ 159 h 159"/>
                <a:gd name="T24" fmla="*/ 304 w 304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4" h="159">
                  <a:moveTo>
                    <a:pt x="304" y="159"/>
                  </a:moveTo>
                  <a:lnTo>
                    <a:pt x="304" y="0"/>
                  </a:lnTo>
                  <a:lnTo>
                    <a:pt x="269" y="23"/>
                  </a:lnTo>
                  <a:lnTo>
                    <a:pt x="263" y="18"/>
                  </a:lnTo>
                  <a:lnTo>
                    <a:pt x="229" y="76"/>
                  </a:lnTo>
                  <a:lnTo>
                    <a:pt x="187" y="2"/>
                  </a:lnTo>
                  <a:lnTo>
                    <a:pt x="129" y="71"/>
                  </a:lnTo>
                  <a:lnTo>
                    <a:pt x="112" y="47"/>
                  </a:lnTo>
                  <a:lnTo>
                    <a:pt x="69" y="102"/>
                  </a:lnTo>
                  <a:lnTo>
                    <a:pt x="36" y="67"/>
                  </a:lnTo>
                  <a:lnTo>
                    <a:pt x="0" y="91"/>
                  </a:lnTo>
                  <a:lnTo>
                    <a:pt x="0" y="159"/>
                  </a:lnTo>
                  <a:lnTo>
                    <a:pt x="304" y="15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43" name="Group 80"/>
          <p:cNvGrpSpPr/>
          <p:nvPr/>
        </p:nvGrpSpPr>
        <p:grpSpPr>
          <a:xfrm>
            <a:off x="6750702" y="5009793"/>
            <a:ext cx="860699" cy="1532293"/>
            <a:chOff x="4365393" y="1048959"/>
            <a:chExt cx="447675" cy="641351"/>
          </a:xfrm>
          <a:solidFill>
            <a:schemeClr val="tx1"/>
          </a:solidFill>
        </p:grpSpPr>
        <p:sp>
          <p:nvSpPr>
            <p:cNvPr id="144" name="Freeform 5"/>
            <p:cNvSpPr>
              <a:spLocks/>
            </p:cNvSpPr>
            <p:nvPr/>
          </p:nvSpPr>
          <p:spPr bwMode="auto">
            <a:xfrm>
              <a:off x="4484455" y="1048959"/>
              <a:ext cx="127000" cy="138113"/>
            </a:xfrm>
            <a:custGeom>
              <a:avLst/>
              <a:gdLst>
                <a:gd name="T0" fmla="*/ 7 w 73"/>
                <a:gd name="T1" fmla="*/ 50 h 80"/>
                <a:gd name="T2" fmla="*/ 38 w 73"/>
                <a:gd name="T3" fmla="*/ 80 h 80"/>
                <a:gd name="T4" fmla="*/ 66 w 73"/>
                <a:gd name="T5" fmla="*/ 50 h 80"/>
                <a:gd name="T6" fmla="*/ 72 w 73"/>
                <a:gd name="T7" fmla="*/ 41 h 80"/>
                <a:gd name="T8" fmla="*/ 68 w 73"/>
                <a:gd name="T9" fmla="*/ 31 h 80"/>
                <a:gd name="T10" fmla="*/ 36 w 73"/>
                <a:gd name="T11" fmla="*/ 0 h 80"/>
                <a:gd name="T12" fmla="*/ 4 w 73"/>
                <a:gd name="T13" fmla="*/ 31 h 80"/>
                <a:gd name="T14" fmla="*/ 1 w 73"/>
                <a:gd name="T15" fmla="*/ 41 h 80"/>
                <a:gd name="T16" fmla="*/ 7 w 73"/>
                <a:gd name="T17" fmla="*/ 5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3" h="80">
                  <a:moveTo>
                    <a:pt x="7" y="50"/>
                  </a:moveTo>
                  <a:cubicBezTo>
                    <a:pt x="12" y="65"/>
                    <a:pt x="22" y="80"/>
                    <a:pt x="38" y="80"/>
                  </a:cubicBezTo>
                  <a:cubicBezTo>
                    <a:pt x="54" y="80"/>
                    <a:pt x="63" y="65"/>
                    <a:pt x="66" y="50"/>
                  </a:cubicBezTo>
                  <a:cubicBezTo>
                    <a:pt x="69" y="50"/>
                    <a:pt x="71" y="46"/>
                    <a:pt x="72" y="41"/>
                  </a:cubicBezTo>
                  <a:cubicBezTo>
                    <a:pt x="73" y="36"/>
                    <a:pt x="71" y="32"/>
                    <a:pt x="68" y="31"/>
                  </a:cubicBezTo>
                  <a:cubicBezTo>
                    <a:pt x="68" y="13"/>
                    <a:pt x="54" y="0"/>
                    <a:pt x="36" y="0"/>
                  </a:cubicBezTo>
                  <a:cubicBezTo>
                    <a:pt x="19" y="0"/>
                    <a:pt x="5" y="13"/>
                    <a:pt x="4" y="31"/>
                  </a:cubicBezTo>
                  <a:cubicBezTo>
                    <a:pt x="2" y="32"/>
                    <a:pt x="0" y="36"/>
                    <a:pt x="1" y="41"/>
                  </a:cubicBezTo>
                  <a:cubicBezTo>
                    <a:pt x="2" y="46"/>
                    <a:pt x="4" y="50"/>
                    <a:pt x="7" y="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6"/>
            <p:cNvSpPr>
              <a:spLocks/>
            </p:cNvSpPr>
            <p:nvPr/>
          </p:nvSpPr>
          <p:spPr bwMode="auto">
            <a:xfrm>
              <a:off x="4536843" y="1198184"/>
              <a:ext cx="23813" cy="23813"/>
            </a:xfrm>
            <a:custGeom>
              <a:avLst/>
              <a:gdLst>
                <a:gd name="T0" fmla="*/ 6 w 14"/>
                <a:gd name="T1" fmla="*/ 0 h 14"/>
                <a:gd name="T2" fmla="*/ 0 w 14"/>
                <a:gd name="T3" fmla="*/ 5 h 14"/>
                <a:gd name="T4" fmla="*/ 0 w 14"/>
                <a:gd name="T5" fmla="*/ 9 h 14"/>
                <a:gd name="T6" fmla="*/ 6 w 14"/>
                <a:gd name="T7" fmla="*/ 14 h 14"/>
                <a:gd name="T8" fmla="*/ 9 w 14"/>
                <a:gd name="T9" fmla="*/ 14 h 14"/>
                <a:gd name="T10" fmla="*/ 14 w 14"/>
                <a:gd name="T11" fmla="*/ 9 h 14"/>
                <a:gd name="T12" fmla="*/ 14 w 14"/>
                <a:gd name="T13" fmla="*/ 5 h 14"/>
                <a:gd name="T14" fmla="*/ 9 w 14"/>
                <a:gd name="T15" fmla="*/ 0 h 14"/>
                <a:gd name="T16" fmla="*/ 6 w 14"/>
                <a:gd name="T17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" h="14">
                  <a:moveTo>
                    <a:pt x="6" y="0"/>
                  </a:move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12"/>
                    <a:pt x="3" y="14"/>
                    <a:pt x="6" y="14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12" y="14"/>
                    <a:pt x="14" y="12"/>
                    <a:pt x="14" y="9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4" y="2"/>
                    <a:pt x="12" y="0"/>
                    <a:pt x="9" y="0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7"/>
            <p:cNvSpPr>
              <a:spLocks/>
            </p:cNvSpPr>
            <p:nvPr/>
          </p:nvSpPr>
          <p:spPr bwMode="auto">
            <a:xfrm>
              <a:off x="4365393" y="1206122"/>
              <a:ext cx="431800" cy="484188"/>
            </a:xfrm>
            <a:custGeom>
              <a:avLst/>
              <a:gdLst>
                <a:gd name="T0" fmla="*/ 246 w 250"/>
                <a:gd name="T1" fmla="*/ 28 h 280"/>
                <a:gd name="T2" fmla="*/ 228 w 250"/>
                <a:gd name="T3" fmla="*/ 26 h 280"/>
                <a:gd name="T4" fmla="*/ 197 w 250"/>
                <a:gd name="T5" fmla="*/ 51 h 280"/>
                <a:gd name="T6" fmla="*/ 160 w 250"/>
                <a:gd name="T7" fmla="*/ 8 h 280"/>
                <a:gd name="T8" fmla="*/ 148 w 250"/>
                <a:gd name="T9" fmla="*/ 4 h 280"/>
                <a:gd name="T10" fmla="*/ 130 w 250"/>
                <a:gd name="T11" fmla="*/ 0 h 280"/>
                <a:gd name="T12" fmla="*/ 127 w 250"/>
                <a:gd name="T13" fmla="*/ 0 h 280"/>
                <a:gd name="T14" fmla="*/ 114 w 250"/>
                <a:gd name="T15" fmla="*/ 38 h 280"/>
                <a:gd name="T16" fmla="*/ 110 w 250"/>
                <a:gd name="T17" fmla="*/ 16 h 280"/>
                <a:gd name="T18" fmla="*/ 108 w 250"/>
                <a:gd name="T19" fmla="*/ 17 h 280"/>
                <a:gd name="T20" fmla="*/ 104 w 250"/>
                <a:gd name="T21" fmla="*/ 17 h 280"/>
                <a:gd name="T22" fmla="*/ 102 w 250"/>
                <a:gd name="T23" fmla="*/ 16 h 280"/>
                <a:gd name="T24" fmla="*/ 98 w 250"/>
                <a:gd name="T25" fmla="*/ 38 h 280"/>
                <a:gd name="T26" fmla="*/ 83 w 250"/>
                <a:gd name="T27" fmla="*/ 0 h 280"/>
                <a:gd name="T28" fmla="*/ 80 w 250"/>
                <a:gd name="T29" fmla="*/ 0 h 280"/>
                <a:gd name="T30" fmla="*/ 63 w 250"/>
                <a:gd name="T31" fmla="*/ 4 h 280"/>
                <a:gd name="T32" fmla="*/ 49 w 250"/>
                <a:gd name="T33" fmla="*/ 11 h 280"/>
                <a:gd name="T34" fmla="*/ 3 w 250"/>
                <a:gd name="T35" fmla="*/ 124 h 280"/>
                <a:gd name="T36" fmla="*/ 9 w 250"/>
                <a:gd name="T37" fmla="*/ 139 h 280"/>
                <a:gd name="T38" fmla="*/ 14 w 250"/>
                <a:gd name="T39" fmla="*/ 140 h 280"/>
                <a:gd name="T40" fmla="*/ 25 w 250"/>
                <a:gd name="T41" fmla="*/ 133 h 280"/>
                <a:gd name="T42" fmla="*/ 53 w 250"/>
                <a:gd name="T43" fmla="*/ 63 h 280"/>
                <a:gd name="T44" fmla="*/ 56 w 250"/>
                <a:gd name="T45" fmla="*/ 131 h 280"/>
                <a:gd name="T46" fmla="*/ 63 w 250"/>
                <a:gd name="T47" fmla="*/ 147 h 280"/>
                <a:gd name="T48" fmla="*/ 62 w 250"/>
                <a:gd name="T49" fmla="*/ 261 h 280"/>
                <a:gd name="T50" fmla="*/ 80 w 250"/>
                <a:gd name="T51" fmla="*/ 280 h 280"/>
                <a:gd name="T52" fmla="*/ 80 w 250"/>
                <a:gd name="T53" fmla="*/ 280 h 280"/>
                <a:gd name="T54" fmla="*/ 99 w 250"/>
                <a:gd name="T55" fmla="*/ 262 h 280"/>
                <a:gd name="T56" fmla="*/ 100 w 250"/>
                <a:gd name="T57" fmla="*/ 153 h 280"/>
                <a:gd name="T58" fmla="*/ 112 w 250"/>
                <a:gd name="T59" fmla="*/ 153 h 280"/>
                <a:gd name="T60" fmla="*/ 113 w 250"/>
                <a:gd name="T61" fmla="*/ 262 h 280"/>
                <a:gd name="T62" fmla="*/ 131 w 250"/>
                <a:gd name="T63" fmla="*/ 280 h 280"/>
                <a:gd name="T64" fmla="*/ 131 w 250"/>
                <a:gd name="T65" fmla="*/ 280 h 280"/>
                <a:gd name="T66" fmla="*/ 149 w 250"/>
                <a:gd name="T67" fmla="*/ 261 h 280"/>
                <a:gd name="T68" fmla="*/ 148 w 250"/>
                <a:gd name="T69" fmla="*/ 145 h 280"/>
                <a:gd name="T70" fmla="*/ 155 w 250"/>
                <a:gd name="T71" fmla="*/ 131 h 280"/>
                <a:gd name="T72" fmla="*/ 157 w 250"/>
                <a:gd name="T73" fmla="*/ 43 h 280"/>
                <a:gd name="T74" fmla="*/ 186 w 250"/>
                <a:gd name="T75" fmla="*/ 77 h 280"/>
                <a:gd name="T76" fmla="*/ 195 w 250"/>
                <a:gd name="T77" fmla="*/ 81 h 280"/>
                <a:gd name="T78" fmla="*/ 203 w 250"/>
                <a:gd name="T79" fmla="*/ 78 h 280"/>
                <a:gd name="T80" fmla="*/ 244 w 250"/>
                <a:gd name="T81" fmla="*/ 46 h 280"/>
                <a:gd name="T82" fmla="*/ 246 w 250"/>
                <a:gd name="T83" fmla="*/ 28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0" h="280">
                  <a:moveTo>
                    <a:pt x="246" y="28"/>
                  </a:moveTo>
                  <a:cubicBezTo>
                    <a:pt x="242" y="23"/>
                    <a:pt x="234" y="22"/>
                    <a:pt x="228" y="26"/>
                  </a:cubicBezTo>
                  <a:cubicBezTo>
                    <a:pt x="197" y="51"/>
                    <a:pt x="197" y="51"/>
                    <a:pt x="197" y="51"/>
                  </a:cubicBezTo>
                  <a:cubicBezTo>
                    <a:pt x="160" y="8"/>
                    <a:pt x="160" y="8"/>
                    <a:pt x="160" y="8"/>
                  </a:cubicBezTo>
                  <a:cubicBezTo>
                    <a:pt x="157" y="5"/>
                    <a:pt x="152" y="4"/>
                    <a:pt x="148" y="4"/>
                  </a:cubicBezTo>
                  <a:cubicBezTo>
                    <a:pt x="143" y="1"/>
                    <a:pt x="137" y="0"/>
                    <a:pt x="130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14" y="38"/>
                    <a:pt x="114" y="38"/>
                    <a:pt x="114" y="38"/>
                  </a:cubicBezTo>
                  <a:cubicBezTo>
                    <a:pt x="110" y="16"/>
                    <a:pt x="110" y="16"/>
                    <a:pt x="110" y="16"/>
                  </a:cubicBezTo>
                  <a:cubicBezTo>
                    <a:pt x="110" y="17"/>
                    <a:pt x="109" y="17"/>
                    <a:pt x="108" y="17"/>
                  </a:cubicBezTo>
                  <a:cubicBezTo>
                    <a:pt x="104" y="17"/>
                    <a:pt x="104" y="17"/>
                    <a:pt x="104" y="17"/>
                  </a:cubicBezTo>
                  <a:cubicBezTo>
                    <a:pt x="103" y="17"/>
                    <a:pt x="103" y="17"/>
                    <a:pt x="102" y="16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74" y="0"/>
                    <a:pt x="68" y="1"/>
                    <a:pt x="63" y="4"/>
                  </a:cubicBezTo>
                  <a:cubicBezTo>
                    <a:pt x="57" y="3"/>
                    <a:pt x="52" y="6"/>
                    <a:pt x="49" y="11"/>
                  </a:cubicBezTo>
                  <a:cubicBezTo>
                    <a:pt x="3" y="124"/>
                    <a:pt x="3" y="124"/>
                    <a:pt x="3" y="124"/>
                  </a:cubicBezTo>
                  <a:cubicBezTo>
                    <a:pt x="0" y="130"/>
                    <a:pt x="3" y="137"/>
                    <a:pt x="9" y="139"/>
                  </a:cubicBezTo>
                  <a:cubicBezTo>
                    <a:pt x="11" y="140"/>
                    <a:pt x="12" y="140"/>
                    <a:pt x="14" y="140"/>
                  </a:cubicBezTo>
                  <a:cubicBezTo>
                    <a:pt x="18" y="140"/>
                    <a:pt x="23" y="138"/>
                    <a:pt x="25" y="133"/>
                  </a:cubicBezTo>
                  <a:cubicBezTo>
                    <a:pt x="53" y="63"/>
                    <a:pt x="53" y="63"/>
                    <a:pt x="53" y="63"/>
                  </a:cubicBezTo>
                  <a:cubicBezTo>
                    <a:pt x="56" y="131"/>
                    <a:pt x="56" y="131"/>
                    <a:pt x="56" y="131"/>
                  </a:cubicBezTo>
                  <a:cubicBezTo>
                    <a:pt x="56" y="138"/>
                    <a:pt x="58" y="143"/>
                    <a:pt x="63" y="147"/>
                  </a:cubicBezTo>
                  <a:cubicBezTo>
                    <a:pt x="62" y="261"/>
                    <a:pt x="62" y="261"/>
                    <a:pt x="62" y="261"/>
                  </a:cubicBezTo>
                  <a:cubicBezTo>
                    <a:pt x="62" y="271"/>
                    <a:pt x="70" y="280"/>
                    <a:pt x="80" y="280"/>
                  </a:cubicBezTo>
                  <a:cubicBezTo>
                    <a:pt x="80" y="280"/>
                    <a:pt x="80" y="280"/>
                    <a:pt x="80" y="280"/>
                  </a:cubicBezTo>
                  <a:cubicBezTo>
                    <a:pt x="90" y="280"/>
                    <a:pt x="99" y="272"/>
                    <a:pt x="99" y="262"/>
                  </a:cubicBezTo>
                  <a:cubicBezTo>
                    <a:pt x="100" y="153"/>
                    <a:pt x="100" y="153"/>
                    <a:pt x="100" y="153"/>
                  </a:cubicBezTo>
                  <a:cubicBezTo>
                    <a:pt x="112" y="153"/>
                    <a:pt x="112" y="153"/>
                    <a:pt x="112" y="153"/>
                  </a:cubicBezTo>
                  <a:cubicBezTo>
                    <a:pt x="113" y="262"/>
                    <a:pt x="113" y="262"/>
                    <a:pt x="113" y="262"/>
                  </a:cubicBezTo>
                  <a:cubicBezTo>
                    <a:pt x="113" y="272"/>
                    <a:pt x="121" y="280"/>
                    <a:pt x="131" y="280"/>
                  </a:cubicBezTo>
                  <a:cubicBezTo>
                    <a:pt x="131" y="280"/>
                    <a:pt x="131" y="280"/>
                    <a:pt x="131" y="280"/>
                  </a:cubicBezTo>
                  <a:cubicBezTo>
                    <a:pt x="141" y="280"/>
                    <a:pt x="149" y="271"/>
                    <a:pt x="149" y="261"/>
                  </a:cubicBezTo>
                  <a:cubicBezTo>
                    <a:pt x="148" y="145"/>
                    <a:pt x="148" y="145"/>
                    <a:pt x="148" y="145"/>
                  </a:cubicBezTo>
                  <a:cubicBezTo>
                    <a:pt x="152" y="141"/>
                    <a:pt x="155" y="137"/>
                    <a:pt x="155" y="131"/>
                  </a:cubicBezTo>
                  <a:cubicBezTo>
                    <a:pt x="157" y="43"/>
                    <a:pt x="157" y="43"/>
                    <a:pt x="157" y="43"/>
                  </a:cubicBezTo>
                  <a:cubicBezTo>
                    <a:pt x="186" y="77"/>
                    <a:pt x="186" y="77"/>
                    <a:pt x="186" y="77"/>
                  </a:cubicBezTo>
                  <a:cubicBezTo>
                    <a:pt x="188" y="80"/>
                    <a:pt x="192" y="81"/>
                    <a:pt x="195" y="81"/>
                  </a:cubicBezTo>
                  <a:cubicBezTo>
                    <a:pt x="198" y="81"/>
                    <a:pt x="201" y="80"/>
                    <a:pt x="203" y="78"/>
                  </a:cubicBezTo>
                  <a:cubicBezTo>
                    <a:pt x="244" y="46"/>
                    <a:pt x="244" y="46"/>
                    <a:pt x="244" y="46"/>
                  </a:cubicBezTo>
                  <a:cubicBezTo>
                    <a:pt x="250" y="42"/>
                    <a:pt x="250" y="34"/>
                    <a:pt x="246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8"/>
            <p:cNvSpPr>
              <a:spLocks/>
            </p:cNvSpPr>
            <p:nvPr/>
          </p:nvSpPr>
          <p:spPr bwMode="auto">
            <a:xfrm>
              <a:off x="4711468" y="1050547"/>
              <a:ext cx="101600" cy="180975"/>
            </a:xfrm>
            <a:custGeom>
              <a:avLst/>
              <a:gdLst>
                <a:gd name="T0" fmla="*/ 45 w 59"/>
                <a:gd name="T1" fmla="*/ 43 h 105"/>
                <a:gd name="T2" fmla="*/ 17 w 59"/>
                <a:gd name="T3" fmla="*/ 43 h 105"/>
                <a:gd name="T4" fmla="*/ 17 w 59"/>
                <a:gd name="T5" fmla="*/ 36 h 105"/>
                <a:gd name="T6" fmla="*/ 51 w 59"/>
                <a:gd name="T7" fmla="*/ 36 h 105"/>
                <a:gd name="T8" fmla="*/ 59 w 59"/>
                <a:gd name="T9" fmla="*/ 27 h 105"/>
                <a:gd name="T10" fmla="*/ 51 w 59"/>
                <a:gd name="T11" fmla="*/ 18 h 105"/>
                <a:gd name="T12" fmla="*/ 38 w 59"/>
                <a:gd name="T13" fmla="*/ 18 h 105"/>
                <a:gd name="T14" fmla="*/ 38 w 59"/>
                <a:gd name="T15" fmla="*/ 8 h 105"/>
                <a:gd name="T16" fmla="*/ 30 w 59"/>
                <a:gd name="T17" fmla="*/ 0 h 105"/>
                <a:gd name="T18" fmla="*/ 21 w 59"/>
                <a:gd name="T19" fmla="*/ 8 h 105"/>
                <a:gd name="T20" fmla="*/ 21 w 59"/>
                <a:gd name="T21" fmla="*/ 18 h 105"/>
                <a:gd name="T22" fmla="*/ 14 w 59"/>
                <a:gd name="T23" fmla="*/ 18 h 105"/>
                <a:gd name="T24" fmla="*/ 0 w 59"/>
                <a:gd name="T25" fmla="*/ 32 h 105"/>
                <a:gd name="T26" fmla="*/ 0 w 59"/>
                <a:gd name="T27" fmla="*/ 47 h 105"/>
                <a:gd name="T28" fmla="*/ 14 w 59"/>
                <a:gd name="T29" fmla="*/ 60 h 105"/>
                <a:gd name="T30" fmla="*/ 42 w 59"/>
                <a:gd name="T31" fmla="*/ 60 h 105"/>
                <a:gd name="T32" fmla="*/ 42 w 59"/>
                <a:gd name="T33" fmla="*/ 67 h 105"/>
                <a:gd name="T34" fmla="*/ 9 w 59"/>
                <a:gd name="T35" fmla="*/ 67 h 105"/>
                <a:gd name="T36" fmla="*/ 0 w 59"/>
                <a:gd name="T37" fmla="*/ 76 h 105"/>
                <a:gd name="T38" fmla="*/ 9 w 59"/>
                <a:gd name="T39" fmla="*/ 84 h 105"/>
                <a:gd name="T40" fmla="*/ 21 w 59"/>
                <a:gd name="T41" fmla="*/ 84 h 105"/>
                <a:gd name="T42" fmla="*/ 21 w 59"/>
                <a:gd name="T43" fmla="*/ 97 h 105"/>
                <a:gd name="T44" fmla="*/ 30 w 59"/>
                <a:gd name="T45" fmla="*/ 105 h 105"/>
                <a:gd name="T46" fmla="*/ 38 w 59"/>
                <a:gd name="T47" fmla="*/ 97 h 105"/>
                <a:gd name="T48" fmla="*/ 38 w 59"/>
                <a:gd name="T49" fmla="*/ 84 h 105"/>
                <a:gd name="T50" fmla="*/ 45 w 59"/>
                <a:gd name="T51" fmla="*/ 84 h 105"/>
                <a:gd name="T52" fmla="*/ 59 w 59"/>
                <a:gd name="T53" fmla="*/ 71 h 105"/>
                <a:gd name="T54" fmla="*/ 59 w 59"/>
                <a:gd name="T55" fmla="*/ 56 h 105"/>
                <a:gd name="T56" fmla="*/ 45 w 59"/>
                <a:gd name="T57" fmla="*/ 4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9" h="105">
                  <a:moveTo>
                    <a:pt x="45" y="43"/>
                  </a:moveTo>
                  <a:cubicBezTo>
                    <a:pt x="17" y="43"/>
                    <a:pt x="17" y="43"/>
                    <a:pt x="17" y="43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51" y="36"/>
                    <a:pt x="51" y="36"/>
                    <a:pt x="51" y="36"/>
                  </a:cubicBezTo>
                  <a:cubicBezTo>
                    <a:pt x="56" y="36"/>
                    <a:pt x="59" y="32"/>
                    <a:pt x="59" y="27"/>
                  </a:cubicBezTo>
                  <a:cubicBezTo>
                    <a:pt x="59" y="22"/>
                    <a:pt x="56" y="18"/>
                    <a:pt x="51" y="18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8" y="8"/>
                    <a:pt x="38" y="8"/>
                    <a:pt x="38" y="8"/>
                  </a:cubicBezTo>
                  <a:cubicBezTo>
                    <a:pt x="38" y="3"/>
                    <a:pt x="34" y="0"/>
                    <a:pt x="30" y="0"/>
                  </a:cubicBezTo>
                  <a:cubicBezTo>
                    <a:pt x="25" y="0"/>
                    <a:pt x="21" y="3"/>
                    <a:pt x="21" y="8"/>
                  </a:cubicBezTo>
                  <a:cubicBezTo>
                    <a:pt x="21" y="18"/>
                    <a:pt x="21" y="18"/>
                    <a:pt x="21" y="18"/>
                  </a:cubicBezTo>
                  <a:cubicBezTo>
                    <a:pt x="14" y="18"/>
                    <a:pt x="14" y="18"/>
                    <a:pt x="14" y="18"/>
                  </a:cubicBezTo>
                  <a:cubicBezTo>
                    <a:pt x="6" y="18"/>
                    <a:pt x="0" y="24"/>
                    <a:pt x="0" y="32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0" y="54"/>
                    <a:pt x="6" y="60"/>
                    <a:pt x="14" y="60"/>
                  </a:cubicBezTo>
                  <a:cubicBezTo>
                    <a:pt x="42" y="60"/>
                    <a:pt x="42" y="60"/>
                    <a:pt x="42" y="60"/>
                  </a:cubicBezTo>
                  <a:cubicBezTo>
                    <a:pt x="42" y="67"/>
                    <a:pt x="42" y="67"/>
                    <a:pt x="42" y="67"/>
                  </a:cubicBezTo>
                  <a:cubicBezTo>
                    <a:pt x="9" y="67"/>
                    <a:pt x="9" y="67"/>
                    <a:pt x="9" y="67"/>
                  </a:cubicBezTo>
                  <a:cubicBezTo>
                    <a:pt x="4" y="67"/>
                    <a:pt x="0" y="71"/>
                    <a:pt x="0" y="76"/>
                  </a:cubicBezTo>
                  <a:cubicBezTo>
                    <a:pt x="0" y="80"/>
                    <a:pt x="4" y="84"/>
                    <a:pt x="9" y="84"/>
                  </a:cubicBezTo>
                  <a:cubicBezTo>
                    <a:pt x="21" y="84"/>
                    <a:pt x="21" y="84"/>
                    <a:pt x="21" y="84"/>
                  </a:cubicBezTo>
                  <a:cubicBezTo>
                    <a:pt x="21" y="97"/>
                    <a:pt x="21" y="97"/>
                    <a:pt x="21" y="97"/>
                  </a:cubicBezTo>
                  <a:cubicBezTo>
                    <a:pt x="21" y="101"/>
                    <a:pt x="25" y="105"/>
                    <a:pt x="30" y="105"/>
                  </a:cubicBezTo>
                  <a:cubicBezTo>
                    <a:pt x="34" y="105"/>
                    <a:pt x="38" y="101"/>
                    <a:pt x="38" y="97"/>
                  </a:cubicBezTo>
                  <a:cubicBezTo>
                    <a:pt x="38" y="84"/>
                    <a:pt x="38" y="84"/>
                    <a:pt x="38" y="84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53" y="84"/>
                    <a:pt x="59" y="78"/>
                    <a:pt x="59" y="71"/>
                  </a:cubicBezTo>
                  <a:cubicBezTo>
                    <a:pt x="59" y="56"/>
                    <a:pt x="59" y="56"/>
                    <a:pt x="59" y="56"/>
                  </a:cubicBezTo>
                  <a:cubicBezTo>
                    <a:pt x="59" y="49"/>
                    <a:pt x="53" y="43"/>
                    <a:pt x="45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0" name="Picture 2" descr="Картинки по запросу иконка детская площадка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8644" y="1976892"/>
            <a:ext cx="1034020" cy="1034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9"/>
          <p:cNvPicPr>
            <a:picLocks noChangeAspect="1"/>
          </p:cNvPicPr>
          <p:nvPr/>
        </p:nvPicPr>
        <p:blipFill>
          <a:blip r:embed="rId5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489" y="1325194"/>
            <a:ext cx="1467153" cy="178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71" y="5102455"/>
            <a:ext cx="1870703" cy="17068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220" y="438557"/>
            <a:ext cx="9559252" cy="889561"/>
          </a:xfrm>
        </p:spPr>
        <p:txBody>
          <a:bodyPr/>
          <a:lstStyle/>
          <a:p>
            <a:r>
              <a:rPr lang="ru-RU" b="0" dirty="0" smtClean="0"/>
              <a:t>ДЛЯ </a:t>
            </a:r>
            <a:r>
              <a:rPr lang="ru-RU" b="0" dirty="0"/>
              <a:t>ИНИЦИАТИВНОЙ ГРУППЫ ГРАЖДАН</a:t>
            </a:r>
            <a:endParaRPr lang="en-GB" b="0" i="0" dirty="0"/>
          </a:p>
        </p:txBody>
      </p:sp>
      <p:cxnSp>
        <p:nvCxnSpPr>
          <p:cNvPr id="76" name="Shape 24"/>
          <p:cNvCxnSpPr/>
          <p:nvPr/>
        </p:nvCxnSpPr>
        <p:spPr>
          <a:xfrm flipV="1">
            <a:off x="417210" y="324078"/>
            <a:ext cx="9721275" cy="169015"/>
          </a:xfrm>
          <a:prstGeom prst="bentConnector3">
            <a:avLst>
              <a:gd name="adj1" fmla="val 0"/>
            </a:avLst>
          </a:prstGeom>
          <a:ln>
            <a:solidFill>
              <a:srgbClr val="2A73B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8" name="Graphic 2">
            <a:extLst>
              <a:ext uri="{FF2B5EF4-FFF2-40B4-BE49-F238E27FC236}">
                <a16:creationId xmlns:a16="http://schemas.microsoft.com/office/drawing/2014/main" xmlns="" id="{E1C0A5B1-1A93-4CB0-87CF-E83E6587F8E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3323" y="5658236"/>
            <a:ext cx="10567117" cy="1903027"/>
          </a:xfrm>
          <a:prstGeom prst="rect">
            <a:avLst/>
          </a:prstGeom>
        </p:spPr>
      </p:pic>
      <p:cxnSp>
        <p:nvCxnSpPr>
          <p:cNvPr id="89" name="Straight Connector 7">
            <a:extLst>
              <a:ext uri="{FF2B5EF4-FFF2-40B4-BE49-F238E27FC236}">
                <a16:creationId xmlns:a16="http://schemas.microsoft.com/office/drawing/2014/main" xmlns="" id="{32DDDC8D-F5B0-4DC3-B76B-4B0E6C128B97}"/>
              </a:ext>
            </a:extLst>
          </p:cNvPr>
          <p:cNvCxnSpPr>
            <a:cxnSpLocks/>
          </p:cNvCxnSpPr>
          <p:nvPr/>
        </p:nvCxnSpPr>
        <p:spPr>
          <a:xfrm>
            <a:off x="4959112" y="4669243"/>
            <a:ext cx="14117" cy="1840144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oup 14">
            <a:extLst>
              <a:ext uri="{FF2B5EF4-FFF2-40B4-BE49-F238E27FC236}">
                <a16:creationId xmlns:a16="http://schemas.microsoft.com/office/drawing/2014/main" xmlns="" id="{FE5AFF47-5FF3-498F-9C42-45FBB0CADDCD}"/>
              </a:ext>
            </a:extLst>
          </p:cNvPr>
          <p:cNvGrpSpPr/>
          <p:nvPr/>
        </p:nvGrpSpPr>
        <p:grpSpPr>
          <a:xfrm>
            <a:off x="4750442" y="6424739"/>
            <a:ext cx="453115" cy="144737"/>
            <a:chOff x="5034843" y="4930800"/>
            <a:chExt cx="518538" cy="273660"/>
          </a:xfrm>
        </p:grpSpPr>
        <p:sp>
          <p:nvSpPr>
            <p:cNvPr id="91" name="Oval 5">
              <a:extLst>
                <a:ext uri="{FF2B5EF4-FFF2-40B4-BE49-F238E27FC236}">
                  <a16:creationId xmlns:a16="http://schemas.microsoft.com/office/drawing/2014/main" xmlns="" id="{057CE6D8-2B25-4FA1-A1B2-98C3B96F2E06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92" name="Oval 8">
              <a:extLst>
                <a:ext uri="{FF2B5EF4-FFF2-40B4-BE49-F238E27FC236}">
                  <a16:creationId xmlns:a16="http://schemas.microsoft.com/office/drawing/2014/main" xmlns="" id="{B3980322-A2AC-4381-8C1C-C7DE5A7D2C69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xmlns="" id="{F3F78A6B-E664-4C9A-91F2-0A8A3EFD11D1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684224" y="2499893"/>
            <a:ext cx="1409003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ОТПРАВИТЬ ПРОЕКТ В АДМИНИСТРАЦИЮ МУНИЦИПАЛЬНОГО ОБРАЗОВАНИЯ НА КОНКУРС</a:t>
            </a:r>
            <a:endParaRPr lang="ru-RU" sz="995" b="1" dirty="0">
              <a:solidFill>
                <a:srgbClr val="0B4551"/>
              </a:solidFill>
            </a:endParaRP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С информацией о порядке проведения, сроках проведения муниципального конкура можно ознакомиться на сайте Администрации муниципального образования</a:t>
            </a:r>
            <a:endParaRPr lang="en-US" sz="995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1A1B0051-C11E-4B0A-8988-D03FC8BBE90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762594" y="6439098"/>
            <a:ext cx="667313" cy="232460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3</a:t>
            </a:r>
            <a:endParaRPr lang="en-US" sz="1492" b="1" dirty="0">
              <a:solidFill>
                <a:srgbClr val="157E94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9419E545-1038-4A1C-A8F5-102795F2461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5406745" y="3037125"/>
            <a:ext cx="1516129" cy="199928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СОБИРАЕМ ДЕНЕЖНЫЕ СРЕДСТВА</a:t>
            </a: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/>
              <a:t>Население от 5 % до 60</a:t>
            </a:r>
            <a:r>
              <a:rPr lang="ru-RU" sz="995" dirty="0" smtClean="0"/>
              <a:t>% от стоимости проекта (для </a:t>
            </a:r>
            <a:r>
              <a:rPr lang="ru-RU" sz="995" dirty="0"/>
              <a:t>жителей </a:t>
            </a:r>
            <a:r>
              <a:rPr lang="ru-RU" sz="995" dirty="0" smtClean="0"/>
              <a:t>сельских </a:t>
            </a:r>
            <a:r>
              <a:rPr lang="ru-RU" sz="995" dirty="0"/>
              <a:t>населенных пунктов от 1 </a:t>
            </a:r>
            <a:r>
              <a:rPr lang="ru-RU" sz="995" dirty="0" smtClean="0"/>
              <a:t>%)</a:t>
            </a:r>
            <a:endParaRPr lang="ru-RU" sz="995" dirty="0"/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Организации (юридические </a:t>
            </a:r>
            <a:r>
              <a:rPr lang="ru-RU" sz="995" dirty="0"/>
              <a:t>лица и предприниматели) </a:t>
            </a:r>
            <a:r>
              <a:rPr lang="ru-RU" sz="995" dirty="0" smtClean="0"/>
              <a:t>от </a:t>
            </a:r>
            <a:r>
              <a:rPr lang="ru-RU" sz="995" dirty="0"/>
              <a:t>10 % до 65 </a:t>
            </a:r>
            <a:r>
              <a:rPr lang="ru-RU" sz="995" dirty="0" smtClean="0"/>
              <a:t>% от стоимости проекта</a:t>
            </a:r>
            <a:endParaRPr lang="ru-RU" sz="995" dirty="0"/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endParaRPr lang="en-US" sz="995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F8D94E88-6276-45E4-BF15-B55DC775AFC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541965" y="6838839"/>
            <a:ext cx="1409003" cy="45719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4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01" name="Group 18">
            <a:extLst>
              <a:ext uri="{FF2B5EF4-FFF2-40B4-BE49-F238E27FC236}">
                <a16:creationId xmlns:a16="http://schemas.microsoft.com/office/drawing/2014/main" xmlns="" id="{EC6525DB-7AA8-45C6-AB2D-70F15C18DE51}"/>
              </a:ext>
            </a:extLst>
          </p:cNvPr>
          <p:cNvGrpSpPr/>
          <p:nvPr/>
        </p:nvGrpSpPr>
        <p:grpSpPr>
          <a:xfrm>
            <a:off x="8327408" y="7025952"/>
            <a:ext cx="574272" cy="183438"/>
            <a:chOff x="5034843" y="4930800"/>
            <a:chExt cx="518538" cy="273660"/>
          </a:xfrm>
        </p:grpSpPr>
        <p:sp>
          <p:nvSpPr>
            <p:cNvPr id="102" name="Oval 19">
              <a:extLst>
                <a:ext uri="{FF2B5EF4-FFF2-40B4-BE49-F238E27FC236}">
                  <a16:creationId xmlns:a16="http://schemas.microsoft.com/office/drawing/2014/main" xmlns="" id="{95B1560C-605C-47FE-BEB7-ABBAA29B063A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03" name="Oval 20">
              <a:extLst>
                <a:ext uri="{FF2B5EF4-FFF2-40B4-BE49-F238E27FC236}">
                  <a16:creationId xmlns:a16="http://schemas.microsoft.com/office/drawing/2014/main" xmlns="" id="{D7328A28-365D-47F0-89C1-5117C067CDEC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450235B4-4F10-4570-9E8A-D2FC051A7FD2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7236392" y="3271147"/>
            <a:ext cx="1550616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ЛИЧНО КОНТРОЛИРУЕМ КАЧЕСТВО ВЫПОЛНЯЕМЫХ РАБОТ ПО ПРОЕКТУ</a:t>
            </a: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Согласовываем копии актов приемки выполненных работ (оказанных услуг) и(или) копии товарных либо товарно-транспортных накладных в случае закупки товаров</a:t>
            </a:r>
            <a:endParaRPr lang="en-US" sz="995" dirty="0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xmlns="" id="{C3713EEA-76B9-4BF3-AA01-FFD87CAED6EE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207288" y="7142301"/>
            <a:ext cx="1409003" cy="146502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5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07" name="Group 21">
            <a:extLst>
              <a:ext uri="{FF2B5EF4-FFF2-40B4-BE49-F238E27FC236}">
                <a16:creationId xmlns:a16="http://schemas.microsoft.com/office/drawing/2014/main" xmlns="" id="{D7719E2E-5CFF-4B43-A9F8-838DFB195755}"/>
              </a:ext>
            </a:extLst>
          </p:cNvPr>
          <p:cNvGrpSpPr/>
          <p:nvPr/>
        </p:nvGrpSpPr>
        <p:grpSpPr>
          <a:xfrm>
            <a:off x="2937800" y="6128988"/>
            <a:ext cx="369330" cy="117974"/>
            <a:chOff x="5034843" y="4930800"/>
            <a:chExt cx="518538" cy="273660"/>
          </a:xfrm>
        </p:grpSpPr>
        <p:sp>
          <p:nvSpPr>
            <p:cNvPr id="108" name="Oval 22">
              <a:extLst>
                <a:ext uri="{FF2B5EF4-FFF2-40B4-BE49-F238E27FC236}">
                  <a16:creationId xmlns:a16="http://schemas.microsoft.com/office/drawing/2014/main" xmlns="" id="{C1A35807-DA0A-4820-8DD0-704EC28F180F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09" name="Oval 23">
              <a:extLst>
                <a:ext uri="{FF2B5EF4-FFF2-40B4-BE49-F238E27FC236}">
                  <a16:creationId xmlns:a16="http://schemas.microsoft.com/office/drawing/2014/main" xmlns="" id="{F5B9D33F-E08E-4D2C-8BAB-2B6788E0FBE4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11AEB361-7DCB-475D-AFA4-46EDABA20FC9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2110080" y="2423850"/>
            <a:ext cx="1409003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ИНИЦИАТИВНОЙ ГРУППОЙ НАПИСАТЬ ПРОЕКТ</a:t>
            </a:r>
            <a:endParaRPr lang="en-US" sz="995" dirty="0">
              <a:solidFill>
                <a:srgbClr val="0B4551"/>
              </a:solidFill>
            </a:endParaRPr>
          </a:p>
          <a:p>
            <a:pPr lvl="1">
              <a:spcBef>
                <a:spcPct val="30000"/>
              </a:spcBef>
              <a:buClr>
                <a:schemeClr val="accent3"/>
              </a:buClr>
            </a:pPr>
            <a:r>
              <a:rPr lang="ru-RU" sz="995" dirty="0" smtClean="0"/>
              <a:t>Форма проекта и список прилагаемых к ней документов представлены в нормативно-правовом акте администрации муниципального образования</a:t>
            </a:r>
            <a:endParaRPr lang="en-US" sz="995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621142E3-E41E-462C-B969-922A5668773C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2147901" y="6078301"/>
            <a:ext cx="1409003" cy="37015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2</a:t>
            </a:r>
            <a:endParaRPr lang="en-US" sz="1492" b="1" dirty="0">
              <a:solidFill>
                <a:srgbClr val="157E94"/>
              </a:solidFill>
            </a:endParaRPr>
          </a:p>
        </p:txBody>
      </p:sp>
      <p:grpSp>
        <p:nvGrpSpPr>
          <p:cNvPr id="113" name="Group 24">
            <a:extLst>
              <a:ext uri="{FF2B5EF4-FFF2-40B4-BE49-F238E27FC236}">
                <a16:creationId xmlns:a16="http://schemas.microsoft.com/office/drawing/2014/main" xmlns="" id="{D5033294-6B0A-441A-900F-782C35A3390F}"/>
              </a:ext>
            </a:extLst>
          </p:cNvPr>
          <p:cNvGrpSpPr/>
          <p:nvPr/>
        </p:nvGrpSpPr>
        <p:grpSpPr>
          <a:xfrm>
            <a:off x="1512491" y="5894113"/>
            <a:ext cx="266833" cy="85233"/>
            <a:chOff x="5034843" y="4930800"/>
            <a:chExt cx="518538" cy="273660"/>
          </a:xfrm>
        </p:grpSpPr>
        <p:sp>
          <p:nvSpPr>
            <p:cNvPr id="114" name="Oval 25">
              <a:extLst>
                <a:ext uri="{FF2B5EF4-FFF2-40B4-BE49-F238E27FC236}">
                  <a16:creationId xmlns:a16="http://schemas.microsoft.com/office/drawing/2014/main" xmlns="" id="{B0FFAA37-FA04-4B8B-9936-40A27318C8C3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115" name="Oval 26">
              <a:extLst>
                <a:ext uri="{FF2B5EF4-FFF2-40B4-BE49-F238E27FC236}">
                  <a16:creationId xmlns:a16="http://schemas.microsoft.com/office/drawing/2014/main" xmlns="" id="{A3A4108B-9368-4D28-8A95-2AF16C011CA9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sp>
        <p:nvSpPr>
          <p:cNvPr id="117" name="TextBox 116">
            <a:extLst>
              <a:ext uri="{FF2B5EF4-FFF2-40B4-BE49-F238E27FC236}">
                <a16:creationId xmlns:a16="http://schemas.microsoft.com/office/drawing/2014/main" xmlns="" id="{5BEE2655-EE06-495B-92E4-B519CBA6AD9D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45593" y="1935529"/>
            <a:ext cx="1926598" cy="260138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  <a:buClr>
                <a:schemeClr val="accent3"/>
              </a:buClr>
            </a:pPr>
            <a:r>
              <a:rPr lang="ru-RU" sz="995" b="1" dirty="0" smtClean="0">
                <a:solidFill>
                  <a:srgbClr val="0B4551"/>
                </a:solidFill>
              </a:rPr>
              <a:t>ОРГАНИЗОВАТЬ ИНИЦИАТИВНУЮ ГРУППУ </a:t>
            </a:r>
            <a:r>
              <a:rPr lang="ru-RU" sz="995" b="1" dirty="0" smtClean="0"/>
              <a:t>(</a:t>
            </a:r>
            <a:r>
              <a:rPr lang="ru-RU" sz="995" dirty="0" smtClean="0"/>
              <a:t>совершеннолетние </a:t>
            </a:r>
            <a:r>
              <a:rPr lang="ru-RU" sz="995" dirty="0"/>
              <a:t>жителей </a:t>
            </a:r>
            <a:r>
              <a:rPr lang="ru-RU" sz="995" dirty="0" smtClean="0"/>
              <a:t>в </a:t>
            </a:r>
            <a:r>
              <a:rPr lang="ru-RU" sz="995" dirty="0"/>
              <a:t>количестве не менее трех </a:t>
            </a:r>
            <a:r>
              <a:rPr lang="ru-RU" sz="995" dirty="0" smtClean="0"/>
              <a:t>человек)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Собрать подписи в поддержку проекта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Организовать собрание жителей</a:t>
            </a:r>
          </a:p>
          <a:p>
            <a:pPr marL="171450" indent="-171450">
              <a:spcBef>
                <a:spcPct val="30000"/>
              </a:spcBef>
              <a:buClr>
                <a:schemeClr val="accent3"/>
              </a:buClr>
              <a:buFont typeface="Arial" panose="020B0604020202020204" pitchFamily="34" charset="0"/>
              <a:buChar char="•"/>
            </a:pPr>
            <a:r>
              <a:rPr lang="ru-RU" sz="995" dirty="0" smtClean="0"/>
              <a:t>На собрании оформить идею в проект, определить размер вклада жителей в поддержку проекта, определить состав инициативной группы</a:t>
            </a:r>
          </a:p>
          <a:p>
            <a:pPr>
              <a:spcBef>
                <a:spcPct val="30000"/>
              </a:spcBef>
              <a:buClr>
                <a:schemeClr val="accent3"/>
              </a:buClr>
            </a:pPr>
            <a:endParaRPr lang="ru-RU" sz="995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xmlns="" id="{A721D7D8-D6CF-4DC6-B46F-C5E388F30FD7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73906" y="5724550"/>
            <a:ext cx="673685" cy="206636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>
              <a:spcBef>
                <a:spcPct val="30000"/>
              </a:spcBef>
            </a:pPr>
            <a:r>
              <a:rPr lang="ru-RU" sz="1492" b="1" dirty="0" smtClean="0">
                <a:solidFill>
                  <a:srgbClr val="157E94"/>
                </a:solidFill>
              </a:rPr>
              <a:t>ШАГ 1</a:t>
            </a:r>
            <a:endParaRPr lang="en-US" sz="1492" b="1" dirty="0">
              <a:solidFill>
                <a:srgbClr val="157E94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619" y="4416383"/>
            <a:ext cx="1776514" cy="1240017"/>
          </a:xfrm>
          <a:prstGeom prst="rect">
            <a:avLst/>
          </a:prstGeom>
        </p:spPr>
      </p:pic>
      <p:cxnSp>
        <p:nvCxnSpPr>
          <p:cNvPr id="116" name="Straight Connector 48">
            <a:extLst>
              <a:ext uri="{FF2B5EF4-FFF2-40B4-BE49-F238E27FC236}">
                <a16:creationId xmlns:a16="http://schemas.microsoft.com/office/drawing/2014/main" xmlns="" id="{98F45E1F-1D36-4845-9A04-9D03DD974485}"/>
              </a:ext>
            </a:extLst>
          </p:cNvPr>
          <p:cNvCxnSpPr>
            <a:cxnSpLocks/>
          </p:cNvCxnSpPr>
          <p:nvPr/>
        </p:nvCxnSpPr>
        <p:spPr>
          <a:xfrm>
            <a:off x="1645907" y="4232258"/>
            <a:ext cx="0" cy="1698928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363" y="4706224"/>
            <a:ext cx="1691145" cy="1348495"/>
          </a:xfrm>
          <a:prstGeom prst="rect">
            <a:avLst/>
          </a:prstGeom>
        </p:spPr>
      </p:pic>
      <p:cxnSp>
        <p:nvCxnSpPr>
          <p:cNvPr id="110" name="Straight Connector 45">
            <a:extLst>
              <a:ext uri="{FF2B5EF4-FFF2-40B4-BE49-F238E27FC236}">
                <a16:creationId xmlns:a16="http://schemas.microsoft.com/office/drawing/2014/main" xmlns="" id="{E64809DF-3ABB-480A-BFA5-56308C2BC92B}"/>
              </a:ext>
            </a:extLst>
          </p:cNvPr>
          <p:cNvCxnSpPr>
            <a:cxnSpLocks/>
          </p:cNvCxnSpPr>
          <p:nvPr/>
        </p:nvCxnSpPr>
        <p:spPr>
          <a:xfrm flipH="1">
            <a:off x="3122465" y="4421641"/>
            <a:ext cx="1802" cy="1766334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Рисунок 1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19" y="5002630"/>
            <a:ext cx="1561256" cy="134591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920" y="5397754"/>
            <a:ext cx="1831001" cy="1701143"/>
          </a:xfrm>
          <a:prstGeom prst="rect">
            <a:avLst/>
          </a:prstGeom>
        </p:spPr>
      </p:pic>
      <p:cxnSp>
        <p:nvCxnSpPr>
          <p:cNvPr id="104" name="Straight Connector 37">
            <a:extLst>
              <a:ext uri="{FF2B5EF4-FFF2-40B4-BE49-F238E27FC236}">
                <a16:creationId xmlns:a16="http://schemas.microsoft.com/office/drawing/2014/main" xmlns="" id="{361DA365-0BC9-4C21-AE85-EC3647ABCC75}"/>
              </a:ext>
            </a:extLst>
          </p:cNvPr>
          <p:cNvCxnSpPr>
            <a:cxnSpLocks/>
          </p:cNvCxnSpPr>
          <p:nvPr/>
        </p:nvCxnSpPr>
        <p:spPr>
          <a:xfrm>
            <a:off x="8616291" y="5366428"/>
            <a:ext cx="0" cy="1761068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Group 15">
            <a:extLst>
              <a:ext uri="{FF2B5EF4-FFF2-40B4-BE49-F238E27FC236}">
                <a16:creationId xmlns:a16="http://schemas.microsoft.com/office/drawing/2014/main" xmlns="" id="{FCA1CB86-40F9-4176-81EF-FDCDB8905179}"/>
              </a:ext>
            </a:extLst>
          </p:cNvPr>
          <p:cNvGrpSpPr/>
          <p:nvPr/>
        </p:nvGrpSpPr>
        <p:grpSpPr>
          <a:xfrm>
            <a:off x="6592967" y="6738175"/>
            <a:ext cx="507686" cy="162168"/>
            <a:chOff x="5034843" y="4930800"/>
            <a:chExt cx="518538" cy="273660"/>
          </a:xfrm>
        </p:grpSpPr>
        <p:sp>
          <p:nvSpPr>
            <p:cNvPr id="96" name="Oval 16">
              <a:extLst>
                <a:ext uri="{FF2B5EF4-FFF2-40B4-BE49-F238E27FC236}">
                  <a16:creationId xmlns:a16="http://schemas.microsoft.com/office/drawing/2014/main" xmlns="" id="{DCE59291-97B9-4C1B-90F2-A898792F0D45}"/>
                </a:ext>
              </a:extLst>
            </p:cNvPr>
            <p:cNvSpPr/>
            <p:nvPr/>
          </p:nvSpPr>
          <p:spPr>
            <a:xfrm>
              <a:off x="5034843" y="4930800"/>
              <a:ext cx="518538" cy="273660"/>
            </a:xfrm>
            <a:prstGeom prst="ellipse">
              <a:avLst/>
            </a:prstGeom>
            <a:noFill/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  <p:sp>
          <p:nvSpPr>
            <p:cNvPr id="97" name="Oval 17">
              <a:extLst>
                <a:ext uri="{FF2B5EF4-FFF2-40B4-BE49-F238E27FC236}">
                  <a16:creationId xmlns:a16="http://schemas.microsoft.com/office/drawing/2014/main" xmlns="" id="{BE83E7B8-8E3D-440C-A5FD-222DD8EDBA2B}"/>
                </a:ext>
              </a:extLst>
            </p:cNvPr>
            <p:cNvSpPr/>
            <p:nvPr/>
          </p:nvSpPr>
          <p:spPr>
            <a:xfrm>
              <a:off x="5167820" y="5000979"/>
              <a:ext cx="252584" cy="133302"/>
            </a:xfrm>
            <a:prstGeom prst="ellipse">
              <a:avLst/>
            </a:prstGeom>
            <a:solidFill>
              <a:srgbClr val="157E94"/>
            </a:solidFill>
            <a:ln w="9525">
              <a:solidFill>
                <a:srgbClr val="157E9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18" dirty="0" err="1">
                <a:solidFill>
                  <a:schemeClr val="tx1"/>
                </a:solidFill>
              </a:endParaRPr>
            </a:p>
          </p:txBody>
        </p:sp>
      </p:grpSp>
      <p:cxnSp>
        <p:nvCxnSpPr>
          <p:cNvPr id="98" name="Straight Connector 36">
            <a:extLst>
              <a:ext uri="{FF2B5EF4-FFF2-40B4-BE49-F238E27FC236}">
                <a16:creationId xmlns:a16="http://schemas.microsoft.com/office/drawing/2014/main" xmlns="" id="{35F5ED54-4AA0-45C9-8FD4-014DA8669DD5}"/>
              </a:ext>
            </a:extLst>
          </p:cNvPr>
          <p:cNvCxnSpPr>
            <a:cxnSpLocks/>
          </p:cNvCxnSpPr>
          <p:nvPr/>
        </p:nvCxnSpPr>
        <p:spPr>
          <a:xfrm>
            <a:off x="6835620" y="5002630"/>
            <a:ext cx="0" cy="1768625"/>
          </a:xfrm>
          <a:prstGeom prst="line">
            <a:avLst/>
          </a:prstGeom>
          <a:ln w="28575">
            <a:solidFill>
              <a:srgbClr val="157E94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764" y="5672834"/>
            <a:ext cx="1866757" cy="1866757"/>
          </a:xfrm>
          <a:prstGeom prst="rect">
            <a:avLst/>
          </a:prstGeom>
        </p:spPr>
      </p:pic>
      <p:sp>
        <p:nvSpPr>
          <p:cNvPr id="119" name="TextBox 118">
            <a:extLst>
              <a:ext uri="{FF2B5EF4-FFF2-40B4-BE49-F238E27FC236}">
                <a16:creationId xmlns:a16="http://schemas.microsoft.com/office/drawing/2014/main" xmlns="" id="{450235B4-4F10-4570-9E8A-D2FC051A7FD2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9059824" y="4636061"/>
            <a:ext cx="1550616" cy="54694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marL="0" lvl="0" indent="0" defTabSz="895350" eaLnBrk="1" latinLnBrk="0" hangingPunct="1">
              <a:buClr>
                <a:schemeClr val="tx2"/>
              </a:buClr>
              <a:buSzPct val="100000"/>
              <a:defRPr sz="1400" baseline="0">
                <a:latin typeface="+mn-lt"/>
              </a:defRPr>
            </a:lvl1pPr>
            <a:lvl2pPr marL="193675" lvl="1" indent="-192088" defTabSz="895350" eaLnBrk="1" latinLnBrk="0" hangingPunct="1">
              <a:buClr>
                <a:schemeClr val="tx2"/>
              </a:buClr>
              <a:buSzPct val="125000"/>
              <a:buFont typeface="Arial" charset="0"/>
              <a:buChar char="▪"/>
              <a:defRPr sz="1400" baseline="0">
                <a:latin typeface="+mn-lt"/>
              </a:defRPr>
            </a:lvl2pPr>
            <a:lvl3pPr marL="457200" lvl="2" indent="-261938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–"/>
              <a:defRPr sz="1400" baseline="0">
                <a:latin typeface="+mn-lt"/>
              </a:defRPr>
            </a:lvl3pPr>
            <a:lvl4pPr marL="614363" lvl="3" indent="-155575" defTabSz="895350" eaLnBrk="1" latinLnBrk="0" hangingPunct="1">
              <a:buClr>
                <a:schemeClr val="tx2"/>
              </a:buClr>
              <a:buSzPct val="120000"/>
              <a:buFont typeface="Arial" charset="0"/>
              <a:buChar char="▫"/>
              <a:defRPr sz="1400" baseline="0">
                <a:latin typeface="+mn-lt"/>
              </a:defRPr>
            </a:lvl4pPr>
            <a:lvl5pPr marL="749808" lvl="4" indent="-130175" defTabSz="895350" eaLnBrk="1" latinLnBrk="0" hangingPunct="1">
              <a:buClr>
                <a:schemeClr val="tx2"/>
              </a:buClr>
              <a:buSzPct val="89000"/>
              <a:buFont typeface="Arial" charset="0"/>
              <a:buChar char="-"/>
              <a:defRPr sz="1400"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1587" lvl="1" indent="0" algn="ctr">
              <a:spcBef>
                <a:spcPct val="30000"/>
              </a:spcBef>
              <a:buClr>
                <a:schemeClr val="accent3"/>
              </a:buClr>
              <a:buNone/>
            </a:pPr>
            <a:r>
              <a:rPr lang="ru-RU" sz="995" b="1" dirty="0" smtClean="0">
                <a:solidFill>
                  <a:srgbClr val="0B4551"/>
                </a:solidFill>
              </a:rPr>
              <a:t>ПРОЕКТ </a:t>
            </a:r>
          </a:p>
          <a:p>
            <a:pPr marL="1587" lvl="1" indent="0" algn="ctr">
              <a:spcBef>
                <a:spcPct val="30000"/>
              </a:spcBef>
              <a:buClr>
                <a:schemeClr val="accent3"/>
              </a:buClr>
              <a:buNone/>
            </a:pPr>
            <a:r>
              <a:rPr lang="ru-RU" sz="995" b="1" dirty="0" smtClean="0">
                <a:solidFill>
                  <a:srgbClr val="0B4551"/>
                </a:solidFill>
              </a:rPr>
              <a:t>РЕАЛИЗОВАН!</a:t>
            </a:r>
            <a:endParaRPr lang="en-US" sz="995" dirty="0">
              <a:solidFill>
                <a:srgbClr val="0B4551"/>
              </a:solidFill>
            </a:endParaRPr>
          </a:p>
        </p:txBody>
      </p:sp>
      <p:sp>
        <p:nvSpPr>
          <p:cNvPr id="11" name="Левая фигурная скобка 10"/>
          <p:cNvSpPr/>
          <p:nvPr/>
        </p:nvSpPr>
        <p:spPr>
          <a:xfrm rot="5400000">
            <a:off x="2516908" y="-873884"/>
            <a:ext cx="386467" cy="5129099"/>
          </a:xfrm>
          <a:prstGeom prst="leftBrace">
            <a:avLst/>
          </a:prstGeom>
          <a:ln cap="flat">
            <a:solidFill>
              <a:srgbClr val="157E94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Левая фигурная скобка 54"/>
          <p:cNvSpPr/>
          <p:nvPr/>
        </p:nvSpPr>
        <p:spPr>
          <a:xfrm rot="5400000">
            <a:off x="7778061" y="213010"/>
            <a:ext cx="386467" cy="5129099"/>
          </a:xfrm>
          <a:prstGeom prst="leftBrace">
            <a:avLst/>
          </a:prstGeom>
          <a:ln cap="flat">
            <a:solidFill>
              <a:srgbClr val="157E94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2254609" y="1144100"/>
            <a:ext cx="1195585" cy="40699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ЭТАП 1</a:t>
            </a:r>
            <a:endParaRPr lang="en-GB" b="0" i="0" dirty="0"/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5004134" y="1699221"/>
            <a:ext cx="5942347" cy="69621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1018705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ЭТАП 2</a:t>
            </a:r>
            <a:br>
              <a:rPr lang="ru-RU" dirty="0" smtClean="0"/>
            </a:br>
            <a:r>
              <a:rPr lang="ru-RU" sz="1600" b="0" dirty="0" smtClean="0"/>
              <a:t>(в случае победы проекта </a:t>
            </a:r>
          </a:p>
          <a:p>
            <a:pPr algn="ctr"/>
            <a:r>
              <a:rPr lang="ru-RU" sz="1600" b="0" dirty="0" smtClean="0"/>
              <a:t>на региональном конкурсном отборе)</a:t>
            </a:r>
            <a:endParaRPr lang="en-GB" sz="1600" b="0" i="0" dirty="0"/>
          </a:p>
        </p:txBody>
      </p:sp>
    </p:spTree>
    <p:extLst>
      <p:ext uri="{BB962C8B-B14F-4D97-AF65-F5344CB8AC3E}">
        <p14:creationId xmlns:p14="http://schemas.microsoft.com/office/powerpoint/2010/main" val="26904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1LEVEL" val="0.6"/>
  <p:tag name="2LEVEL" val="0.3"/>
  <p:tag name="3LEVEL" val="0.15"/>
  <p:tag name="4LEVEL" val="0.08"/>
  <p:tag name="5LEVEL" val="0.04"/>
</p:tagLst>
</file>

<file path=ppt/theme/theme1.xml><?xml version="1.0" encoding="utf-8"?>
<a:theme xmlns:a="http://schemas.openxmlformats.org/drawingml/2006/main" name="~2997995">
  <a:themeElements>
    <a:clrScheme name="PwC Orange">
      <a:dk1>
        <a:srgbClr val="000000"/>
      </a:dk1>
      <a:lt1>
        <a:srgbClr val="FFFFFF"/>
      </a:lt1>
      <a:dk2>
        <a:srgbClr val="DC6900"/>
      </a:dk2>
      <a:lt2>
        <a:srgbClr val="FFFFFF"/>
      </a:lt2>
      <a:accent1>
        <a:srgbClr val="DC6900"/>
      </a:accent1>
      <a:accent2>
        <a:srgbClr val="FFB600"/>
      </a:accent2>
      <a:accent3>
        <a:srgbClr val="602320"/>
      </a:accent3>
      <a:accent4>
        <a:srgbClr val="DB536A"/>
      </a:accent4>
      <a:accent5>
        <a:srgbClr val="A32020"/>
      </a:accent5>
      <a:accent6>
        <a:srgbClr val="E0301E"/>
      </a:accent6>
      <a:hlink>
        <a:srgbClr val="DC6900"/>
      </a:hlink>
      <a:folHlink>
        <a:srgbClr val="DC690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>
          <a:solidFill>
            <a:schemeClr val="tx2"/>
          </a:solidFill>
        </a:ln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noAutofit/>
      </a:bodyPr>
      <a:lstStyle>
        <a:defPPr>
          <a:spcAft>
            <a:spcPts val="900"/>
          </a:spcAft>
          <a:defRPr sz="2000" dirty="0" smtClean="0">
            <a:latin typeface="Georgia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9014</TotalTime>
  <Words>680</Words>
  <Application>Microsoft Office PowerPoint</Application>
  <PresentationFormat>Произвольный</PresentationFormat>
  <Paragraphs>105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Georgia</vt:lpstr>
      <vt:lpstr>Helvetica</vt:lpstr>
      <vt:lpstr>~2997995</vt:lpstr>
      <vt:lpstr>Руководство </vt:lpstr>
      <vt:lpstr>ТИПОЛОГИЯ ПРОЕКТОВ ИНИЦИАТИВНОГО  БЮДЖЕТИРОВАНИЯ</vt:lpstr>
      <vt:lpstr>ЭТАП 1 ДЛЯ МУНИЦИПАЛЬНЫХ ОБРАЗОВАНИЙ</vt:lpstr>
      <vt:lpstr>ЭТАП 2 ДЛЯ МУНИЦИПАЛЬНЫХ ОБРАЗОВАНИЙ (в случае победы проекта на региональном конкурсном отборе)</vt:lpstr>
      <vt:lpstr>ДЛЯ ИНИЦИАТИВНОЙ ГРУППЫ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Руководство</dc:title>
  <dc:creator>Краснопевцева Евгения Сергеевна</dc:creator>
  <cp:lastModifiedBy>Краснопевцева Евгения Сергеевна</cp:lastModifiedBy>
  <cp:revision>432</cp:revision>
  <cp:lastPrinted>2019-11-21T08:53:21Z</cp:lastPrinted>
  <dcterms:created xsi:type="dcterms:W3CDTF">2011-01-21T13:45:18Z</dcterms:created>
  <dcterms:modified xsi:type="dcterms:W3CDTF">2020-01-28T07:15:15Z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create by">
    <vt:lpwstr>PwC</vt:lpwstr>
  </property>
  <property fmtid="{D5CDD505-2E9C-101B-9397-08002B2CF9AE}" pid="3" name="TB template version">
    <vt:lpwstr>6</vt:lpwstr>
  </property>
  <property fmtid="{D5CDD505-2E9C-101B-9397-08002B2CF9AE}" pid="4" name="TB template type">
    <vt:lpwstr>Report</vt:lpwstr>
  </property>
  <property fmtid="{D5CDD505-2E9C-101B-9397-08002B2CF9AE}" pid="5" name="Template version">
    <vt:lpwstr>1</vt:lpwstr>
  </property>
  <property fmtid="{D5CDD505-2E9C-101B-9397-08002B2CF9AE}" pid="6" name="Jive_LatestUserAccountName">
    <vt:lpwstr>vbuyevskiy006</vt:lpwstr>
  </property>
  <property fmtid="{D5CDD505-2E9C-101B-9397-08002B2CF9AE}" pid="7" name="Offisync_ProviderInitializationData">
    <vt:lpwstr>https://pwc-spark.com</vt:lpwstr>
  </property>
  <property fmtid="{D5CDD505-2E9C-101B-9397-08002B2CF9AE}" pid="8" name="Offisync_UpdateToken">
    <vt:lpwstr>1</vt:lpwstr>
  </property>
  <property fmtid="{D5CDD505-2E9C-101B-9397-08002B2CF9AE}" pid="9" name="Offisync_ServerID">
    <vt:lpwstr>ae74e162-b6db-4989-85f5-e7c79995e2ac</vt:lpwstr>
  </property>
  <property fmtid="{D5CDD505-2E9C-101B-9397-08002B2CF9AE}" pid="10" name="Offisync_UniqueId">
    <vt:lpwstr>205997</vt:lpwstr>
  </property>
  <property fmtid="{D5CDD505-2E9C-101B-9397-08002B2CF9AE}" pid="11" name="Jive_VersionGuid">
    <vt:lpwstr>e3d26db1-dd08-4610-be08-8adddd55ab11</vt:lpwstr>
  </property>
</Properties>
</file>