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37" r:id="rId2"/>
    <p:sldId id="341" r:id="rId3"/>
    <p:sldId id="340" r:id="rId4"/>
    <p:sldId id="343" r:id="rId5"/>
    <p:sldId id="335" r:id="rId6"/>
    <p:sldId id="333" r:id="rId7"/>
    <p:sldId id="344" r:id="rId8"/>
  </p:sldIdLst>
  <p:sldSz cx="13439775" cy="7559675"/>
  <p:notesSz cx="6797675" cy="9926638"/>
  <p:defaultTextStyle>
    <a:defPPr>
      <a:defRPr lang="ru-RU"/>
    </a:defPPr>
    <a:lvl1pPr marL="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1pPr>
    <a:lvl2pPr marL="4908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2pPr>
    <a:lvl3pPr marL="9817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3pPr>
    <a:lvl4pPr marL="14725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4pPr>
    <a:lvl5pPr marL="19634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5pPr>
    <a:lvl6pPr marL="24542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6pPr>
    <a:lvl7pPr marL="29451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7pPr>
    <a:lvl8pPr marL="343594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8pPr>
    <a:lvl9pPr marL="392679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ровков Павел Сергеевич" initials="БПС" lastIdx="1" clrIdx="0">
    <p:extLst>
      <p:ext uri="{19B8F6BF-5375-455C-9EA6-DF929625EA0E}">
        <p15:presenceInfo xmlns:p15="http://schemas.microsoft.com/office/powerpoint/2012/main" userId="S-1-5-21-3459247-3763285414-3421907777-116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2F"/>
    <a:srgbClr val="2B98D5"/>
    <a:srgbClr val="22A1DA"/>
    <a:srgbClr val="42BEB2"/>
    <a:srgbClr val="563F2F"/>
    <a:srgbClr val="FDC010"/>
    <a:srgbClr val="D9D3D0"/>
    <a:srgbClr val="2279A9"/>
    <a:srgbClr val="44546A"/>
    <a:srgbClr val="497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95" autoAdjust="0"/>
  </p:normalViewPr>
  <p:slideViewPr>
    <p:cSldViewPr snapToGrid="0">
      <p:cViewPr varScale="1">
        <p:scale>
          <a:sx n="96" d="100"/>
          <a:sy n="96" d="100"/>
        </p:scale>
        <p:origin x="7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25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424A0-314E-4C8E-8C61-0C6E9D21F8CA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29816-93D9-435F-9B53-DC3323A4E8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8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986BC-3181-4DC8-8EF0-AA54586A698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125AC-088F-48D9-9199-C78495F93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706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1pPr>
    <a:lvl2pPr marL="49085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2pPr>
    <a:lvl3pPr marL="98170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3pPr>
    <a:lvl4pPr marL="147255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4pPr>
    <a:lvl5pPr marL="196340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5pPr>
    <a:lvl6pPr marL="245425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6pPr>
    <a:lvl7pPr marL="294510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7pPr>
    <a:lvl8pPr marL="3435949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8pPr>
    <a:lvl9pPr marL="3926799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439775" cy="772424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258" y="399478"/>
            <a:ext cx="1295259" cy="69393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164" y="2252796"/>
            <a:ext cx="6386243" cy="1655570"/>
          </a:xfrm>
          <a:prstGeom prst="rect">
            <a:avLst/>
          </a:prstGeom>
        </p:spPr>
      </p:pic>
      <p:sp>
        <p:nvSpPr>
          <p:cNvPr id="14" name="Дата 3"/>
          <p:cNvSpPr txBox="1">
            <a:spLocks/>
          </p:cNvSpPr>
          <p:nvPr userDrawn="1"/>
        </p:nvSpPr>
        <p:spPr>
          <a:xfrm>
            <a:off x="682215" y="7006700"/>
            <a:ext cx="3023949" cy="402483"/>
          </a:xfrm>
          <a:prstGeom prst="rect">
            <a:avLst/>
          </a:prstGeom>
        </p:spPr>
        <p:txBody>
          <a:bodyPr vert="horz" lIns="117721" tIns="58860" rIns="117721" bIns="5886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B4923F-6D85-4D3F-A0DF-B0A90AC0DE05}" type="datetimeFigureOut">
              <a:rPr lang="ru-RU" sz="1545" smtClean="0"/>
              <a:pPr/>
              <a:t>23.12.2020</a:t>
            </a:fld>
            <a:endParaRPr lang="ru-RU" sz="1545" dirty="0"/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0" hasCustomPrompt="1"/>
          </p:nvPr>
        </p:nvSpPr>
        <p:spPr>
          <a:xfrm>
            <a:off x="3581509" y="5067751"/>
            <a:ext cx="7243263" cy="146293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3347" cap="none" baseline="0">
                <a:solidFill>
                  <a:srgbClr val="22A1DA"/>
                </a:solidFill>
                <a:latin typeface="Segoe UI Semibold" panose="020B0702040204020203" pitchFamily="34" charset="0"/>
              </a:defRPr>
            </a:lvl1pPr>
            <a:lvl2pPr marL="588599" indent="0">
              <a:buFontTx/>
              <a:buNone/>
              <a:defRPr sz="2832" cap="all" baseline="0">
                <a:solidFill>
                  <a:srgbClr val="22A1DA"/>
                </a:solidFill>
                <a:latin typeface="Segoe UI Semibold" panose="020B0702040204020203" pitchFamily="34" charset="0"/>
              </a:defRPr>
            </a:lvl2pPr>
            <a:lvl3pPr marL="1177199" indent="0">
              <a:buFontTx/>
              <a:buNone/>
              <a:defRPr sz="2832" cap="all" baseline="0">
                <a:solidFill>
                  <a:srgbClr val="22A1DA"/>
                </a:solidFill>
                <a:latin typeface="Segoe UI "/>
              </a:defRPr>
            </a:lvl3pPr>
            <a:lvl4pPr marL="1765798" indent="0">
              <a:buFontTx/>
              <a:buNone/>
              <a:defRPr sz="2832" cap="all" baseline="0">
                <a:solidFill>
                  <a:srgbClr val="22A1DA"/>
                </a:solidFill>
                <a:latin typeface="Segoe UI "/>
              </a:defRPr>
            </a:lvl4pPr>
            <a:lvl5pPr marL="2354397" indent="0">
              <a:buFontTx/>
              <a:buNone/>
              <a:defRPr sz="2832" cap="all" baseline="0">
                <a:solidFill>
                  <a:srgbClr val="22A1DA"/>
                </a:solidFill>
                <a:latin typeface="Segoe UI "/>
              </a:defRPr>
            </a:lvl5pPr>
          </a:lstStyle>
          <a:p>
            <a:pPr lvl="0"/>
            <a:r>
              <a:rPr lang="ru-RU" dirty="0"/>
              <a:t>Образец текста </a:t>
            </a:r>
            <a:br>
              <a:rPr lang="ru-RU" dirty="0"/>
            </a:br>
            <a:r>
              <a:rPr lang="ru-RU" dirty="0"/>
              <a:t>в несколько строк</a:t>
            </a:r>
          </a:p>
        </p:txBody>
      </p:sp>
    </p:spTree>
    <p:extLst>
      <p:ext uri="{BB962C8B-B14F-4D97-AF65-F5344CB8AC3E}">
        <p14:creationId xmlns:p14="http://schemas.microsoft.com/office/powerpoint/2010/main" val="198960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3186C-48BB-40C9-BCA3-127F0AF18251}" type="datetime1">
              <a:rPr lang="ru-RU" smtClean="0"/>
              <a:t>23.12.2020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10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5584-8A28-4C79-893D-759B39B48282}" type="datetime1">
              <a:rPr lang="ru-RU" smtClean="0"/>
              <a:t>23.12.2020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414" y="-648796"/>
            <a:ext cx="6468127" cy="302605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1231" y="-481196"/>
            <a:ext cx="1889052" cy="7559675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22A1DA"/>
                </a:solidFill>
              </a:defRPr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788892" y="1601788"/>
            <a:ext cx="11810898" cy="4979987"/>
          </a:xfrm>
        </p:spPr>
        <p:txBody>
          <a:bodyPr/>
          <a:lstStyle>
            <a:lvl1pPr marL="0" indent="0">
              <a:buNone/>
              <a:defRPr/>
            </a:lvl1pPr>
            <a:lvl2pPr marL="588599" indent="0">
              <a:buNone/>
              <a:defRPr/>
            </a:lvl2pPr>
            <a:lvl3pPr marL="1177199" indent="0">
              <a:buNone/>
              <a:defRPr/>
            </a:lvl3pPr>
            <a:lvl4pPr marL="1765798" indent="0">
              <a:buNone/>
              <a:defRPr/>
            </a:lvl4pPr>
            <a:lvl5pPr marL="2354397" indent="0"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323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всем 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10162063" y="1"/>
            <a:ext cx="3277712" cy="14657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0300559" y="6188076"/>
            <a:ext cx="3277712" cy="14657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</p:spTree>
    <p:extLst>
      <p:ext uri="{BB962C8B-B14F-4D97-AF65-F5344CB8AC3E}">
        <p14:creationId xmlns:p14="http://schemas.microsoft.com/office/powerpoint/2010/main" val="3573617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656" y="2267902"/>
            <a:ext cx="6803887" cy="4192822"/>
          </a:xfrm>
        </p:spPr>
        <p:txBody>
          <a:bodyPr/>
          <a:lstStyle>
            <a:lvl1pPr>
              <a:defRPr sz="4120"/>
            </a:lvl1pPr>
            <a:lvl2pPr>
              <a:defRPr sz="3605"/>
            </a:lvl2pPr>
            <a:lvl3pPr>
              <a:defRPr sz="3090"/>
            </a:lvl3pPr>
            <a:lvl4pPr>
              <a:defRPr sz="2575"/>
            </a:lvl4pPr>
            <a:lvl5pPr>
              <a:defRPr sz="2575"/>
            </a:lvl5pPr>
            <a:lvl6pPr>
              <a:defRPr sz="2575"/>
            </a:lvl6pPr>
            <a:lvl7pPr>
              <a:defRPr sz="2575"/>
            </a:lvl7pPr>
            <a:lvl8pPr>
              <a:defRPr sz="2575"/>
            </a:lvl8pPr>
            <a:lvl9pPr>
              <a:defRPr sz="257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2060"/>
            </a:lvl1pPr>
            <a:lvl2pPr marL="588599" indent="0">
              <a:buNone/>
              <a:defRPr sz="1802"/>
            </a:lvl2pPr>
            <a:lvl3pPr marL="1177199" indent="0">
              <a:buNone/>
              <a:defRPr sz="1545"/>
            </a:lvl3pPr>
            <a:lvl4pPr marL="1765798" indent="0">
              <a:buNone/>
              <a:defRPr sz="1287"/>
            </a:lvl4pPr>
            <a:lvl5pPr marL="2354397" indent="0">
              <a:buNone/>
              <a:defRPr sz="1287"/>
            </a:lvl5pPr>
            <a:lvl6pPr marL="2942996" indent="0">
              <a:buNone/>
              <a:defRPr sz="1287"/>
            </a:lvl6pPr>
            <a:lvl7pPr marL="3531596" indent="0">
              <a:buNone/>
              <a:defRPr sz="1287"/>
            </a:lvl7pPr>
            <a:lvl8pPr marL="4120195" indent="0">
              <a:buNone/>
              <a:defRPr sz="1287"/>
            </a:lvl8pPr>
            <a:lvl9pPr marL="4708794" indent="0">
              <a:buNone/>
              <a:defRPr sz="128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3C52-DDD9-4805-A455-30AE3A827D5C}" type="datetime1">
              <a:rPr lang="ru-RU" smtClean="0"/>
              <a:t>23.12.2020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684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3656" y="2267902"/>
            <a:ext cx="6803887" cy="4192822"/>
          </a:xfrm>
        </p:spPr>
        <p:txBody>
          <a:bodyPr anchor="t"/>
          <a:lstStyle>
            <a:lvl1pPr marL="0" indent="0">
              <a:buNone/>
              <a:defRPr sz="4120"/>
            </a:lvl1pPr>
            <a:lvl2pPr marL="588599" indent="0">
              <a:buNone/>
              <a:defRPr sz="3605"/>
            </a:lvl2pPr>
            <a:lvl3pPr marL="1177199" indent="0">
              <a:buNone/>
              <a:defRPr sz="3090"/>
            </a:lvl3pPr>
            <a:lvl4pPr marL="1765798" indent="0">
              <a:buNone/>
              <a:defRPr sz="2575"/>
            </a:lvl4pPr>
            <a:lvl5pPr marL="2354397" indent="0">
              <a:buNone/>
              <a:defRPr sz="2575"/>
            </a:lvl5pPr>
            <a:lvl6pPr marL="2942996" indent="0">
              <a:buNone/>
              <a:defRPr sz="2575"/>
            </a:lvl6pPr>
            <a:lvl7pPr marL="3531596" indent="0">
              <a:buNone/>
              <a:defRPr sz="2575"/>
            </a:lvl7pPr>
            <a:lvl8pPr marL="4120195" indent="0">
              <a:buNone/>
              <a:defRPr sz="2575"/>
            </a:lvl8pPr>
            <a:lvl9pPr marL="4708794" indent="0">
              <a:buNone/>
              <a:defRPr sz="257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2060"/>
            </a:lvl1pPr>
            <a:lvl2pPr marL="588599" indent="0">
              <a:buNone/>
              <a:defRPr sz="1802"/>
            </a:lvl2pPr>
            <a:lvl3pPr marL="1177199" indent="0">
              <a:buNone/>
              <a:defRPr sz="1545"/>
            </a:lvl3pPr>
            <a:lvl4pPr marL="1765798" indent="0">
              <a:buNone/>
              <a:defRPr sz="1287"/>
            </a:lvl4pPr>
            <a:lvl5pPr marL="2354397" indent="0">
              <a:buNone/>
              <a:defRPr sz="1287"/>
            </a:lvl5pPr>
            <a:lvl6pPr marL="2942996" indent="0">
              <a:buNone/>
              <a:defRPr sz="1287"/>
            </a:lvl6pPr>
            <a:lvl7pPr marL="3531596" indent="0">
              <a:buNone/>
              <a:defRPr sz="1287"/>
            </a:lvl7pPr>
            <a:lvl8pPr marL="4120195" indent="0">
              <a:buNone/>
              <a:defRPr sz="1287"/>
            </a:lvl8pPr>
            <a:lvl9pPr marL="4708794" indent="0">
              <a:buNone/>
              <a:defRPr sz="128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AF22-B8FC-4B84-BCFF-57F43201E774}" type="datetime1">
              <a:rPr lang="ru-RU" smtClean="0"/>
              <a:t>23.12.2020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563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7C4E-F0C2-4D87-8A3D-049C405B9854}" type="datetime1">
              <a:rPr lang="ru-RU" smtClean="0"/>
              <a:t>23.12.2020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780" y="403225"/>
            <a:ext cx="11592215" cy="14605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10576466" y="128589"/>
            <a:ext cx="2654623" cy="17351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</p:spTree>
    <p:extLst>
      <p:ext uri="{BB962C8B-B14F-4D97-AF65-F5344CB8AC3E}">
        <p14:creationId xmlns:p14="http://schemas.microsoft.com/office/powerpoint/2010/main" val="285208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183" y="-4789"/>
            <a:ext cx="13780242" cy="7571687"/>
          </a:xfrm>
          <a:prstGeom prst="rect">
            <a:avLst/>
          </a:prstGeom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5920-514C-4E62-9EC1-587C54594C69}" type="datetime1">
              <a:rPr lang="ru-RU" smtClean="0"/>
              <a:t>23.12.2020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2384742" y="2172211"/>
            <a:ext cx="9139129" cy="151530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rgbClr val="22A1DA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endParaRPr lang="en-US" sz="3605" b="1" dirty="0">
              <a:latin typeface="+mn-lt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7430" y="386979"/>
            <a:ext cx="1059756" cy="56776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594" y="311430"/>
            <a:ext cx="2811047" cy="728736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sz="quarter" idx="13" hasCustomPrompt="1"/>
          </p:nvPr>
        </p:nvSpPr>
        <p:spPr>
          <a:xfrm>
            <a:off x="2384742" y="2089703"/>
            <a:ext cx="9612378" cy="1680322"/>
          </a:xfrm>
        </p:spPr>
        <p:txBody>
          <a:bodyPr/>
          <a:lstStyle>
            <a:lvl1pPr marL="0" indent="0">
              <a:buNone/>
              <a:defRPr b="0">
                <a:solidFill>
                  <a:srgbClr val="22A1DA"/>
                </a:solidFill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090" b="1" dirty="0">
                <a:latin typeface="+mn-lt"/>
              </a:rPr>
              <a:t>ПРЕДЛОЖЕНИЯ </a:t>
            </a:r>
            <a:r>
              <a:rPr lang="en-US" sz="3090" b="1" dirty="0">
                <a:latin typeface="+mn-lt"/>
              </a:rPr>
              <a:t/>
            </a:r>
            <a:br>
              <a:rPr lang="en-US" sz="3090" b="1" dirty="0">
                <a:latin typeface="+mn-lt"/>
              </a:rPr>
            </a:br>
            <a:r>
              <a:rPr lang="ru-RU" sz="3090" b="1" dirty="0">
                <a:latin typeface="+mn-lt"/>
              </a:rPr>
              <a:t>ПО РАЗВИТИЮ СОТРУДНИЧЕСТВА </a:t>
            </a:r>
            <a:br>
              <a:rPr lang="ru-RU" sz="3090" b="1" dirty="0">
                <a:latin typeface="+mn-lt"/>
              </a:rPr>
            </a:br>
            <a:r>
              <a:rPr lang="ru-RU" sz="3090" b="1" dirty="0">
                <a:latin typeface="+mn-lt"/>
              </a:rPr>
              <a:t>НУ</a:t>
            </a:r>
            <a:r>
              <a:rPr lang="ru-RU" sz="3090" b="1" baseline="0" dirty="0">
                <a:latin typeface="+mn-lt"/>
              </a:rPr>
              <a:t> И ЕЩЁ ОДНА СТРОЧКА, НЕ БОЛЕЕ</a:t>
            </a:r>
            <a:r>
              <a:rPr lang="ru-RU" sz="3090" b="1" dirty="0">
                <a:latin typeface="+mn-lt"/>
              </a:rPr>
              <a:t> </a:t>
            </a:r>
            <a:endParaRPr lang="en-US" sz="3090" b="1" dirty="0">
              <a:latin typeface="+mn-lt"/>
            </a:endParaRPr>
          </a:p>
        </p:txBody>
      </p:sp>
      <p:sp>
        <p:nvSpPr>
          <p:cNvPr id="16" name="Объект 15"/>
          <p:cNvSpPr>
            <a:spLocks noGrp="1"/>
          </p:cNvSpPr>
          <p:nvPr>
            <p:ph sz="quarter" idx="14" hasCustomPrompt="1"/>
          </p:nvPr>
        </p:nvSpPr>
        <p:spPr>
          <a:xfrm>
            <a:off x="2384742" y="3636920"/>
            <a:ext cx="9612378" cy="1921305"/>
          </a:xfrm>
        </p:spPr>
        <p:txBody>
          <a:bodyPr/>
          <a:lstStyle>
            <a:lvl1pPr marL="0" indent="0">
              <a:buNone/>
              <a:defRPr/>
            </a:lvl1pPr>
            <a:lvl2pPr marL="588599" indent="0">
              <a:buNone/>
              <a:defRPr/>
            </a:lvl2pPr>
            <a:lvl3pPr marL="1177199" indent="0">
              <a:buNone/>
              <a:defRPr/>
            </a:lvl3pPr>
            <a:lvl4pPr marL="1765798" indent="0">
              <a:buNone/>
              <a:defRPr/>
            </a:lvl4pPr>
            <a:lvl5pPr marL="2354397" indent="0">
              <a:buNone/>
              <a:defRPr/>
            </a:lvl5pPr>
          </a:lstStyle>
          <a:p>
            <a:pPr>
              <a:lnSpc>
                <a:spcPct val="100000"/>
              </a:lnSpc>
            </a:pPr>
            <a: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Свердловской области и Магаданской области </a:t>
            </a:r>
            <a:b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в сфере реализации инвестиционной политики </a:t>
            </a:r>
            <a:b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и поддержки предпринимательства.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407057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 категории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0" y="1"/>
            <a:ext cx="13439775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6986" y="835801"/>
            <a:ext cx="11591807" cy="3144614"/>
          </a:xfrm>
          <a:prstGeom prst="rect">
            <a:avLst/>
          </a:prstGeom>
        </p:spPr>
        <p:txBody>
          <a:bodyPr anchor="b"/>
          <a:lstStyle>
            <a:lvl1pPr>
              <a:defRPr sz="8515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6986" y="4211871"/>
            <a:ext cx="11591807" cy="1653678"/>
          </a:xfrm>
        </p:spPr>
        <p:txBody>
          <a:bodyPr/>
          <a:lstStyle>
            <a:lvl1pPr marL="0" indent="0">
              <a:buNone/>
              <a:defRPr sz="3406">
                <a:solidFill>
                  <a:schemeClr val="bg1">
                    <a:lumMod val="95000"/>
                  </a:schemeClr>
                </a:solidFill>
              </a:defRPr>
            </a:lvl1pPr>
            <a:lvl2pPr marL="648814" indent="0">
              <a:buNone/>
              <a:defRPr sz="2839">
                <a:solidFill>
                  <a:schemeClr val="tx1">
                    <a:tint val="75000"/>
                  </a:schemeClr>
                </a:solidFill>
              </a:defRPr>
            </a:lvl2pPr>
            <a:lvl3pPr marL="1297626" indent="0">
              <a:buNone/>
              <a:defRPr sz="2554">
                <a:solidFill>
                  <a:schemeClr val="tx1">
                    <a:tint val="75000"/>
                  </a:schemeClr>
                </a:solidFill>
              </a:defRPr>
            </a:lvl3pPr>
            <a:lvl4pPr marL="1946439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4pPr>
            <a:lvl5pPr marL="2595252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5pPr>
            <a:lvl6pPr marL="3244065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6pPr>
            <a:lvl7pPr marL="3892877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7pPr>
            <a:lvl8pPr marL="4541691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8pPr>
            <a:lvl9pPr marL="5190503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23986" y="7006701"/>
            <a:ext cx="3023949" cy="402483"/>
          </a:xfrm>
        </p:spPr>
        <p:txBody>
          <a:bodyPr/>
          <a:lstStyle/>
          <a:p>
            <a:fld id="{31E36DDC-4A08-44C5-9D60-A12B19258A96}" type="datetime1">
              <a:rPr lang="ru-RU" smtClean="0"/>
              <a:t>23.12.2020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51925" y="7006701"/>
            <a:ext cx="4535925" cy="402483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91842" y="7006701"/>
            <a:ext cx="3023949" cy="402483"/>
          </a:xfrm>
        </p:spPr>
        <p:txBody>
          <a:bodyPr/>
          <a:lstStyle/>
          <a:p>
            <a:fld id="{3463CF0B-0AF5-49AC-8D18-C5BD401C4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69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 категории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0" y="1"/>
            <a:ext cx="13439775" cy="7559675"/>
          </a:xfrm>
          <a:prstGeom prst="rect">
            <a:avLst/>
          </a:prstGeom>
          <a:solidFill>
            <a:srgbClr val="42BE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6986" y="835801"/>
            <a:ext cx="11591807" cy="3144614"/>
          </a:xfrm>
          <a:prstGeom prst="rect">
            <a:avLst/>
          </a:prstGeom>
        </p:spPr>
        <p:txBody>
          <a:bodyPr anchor="b"/>
          <a:lstStyle>
            <a:lvl1pPr>
              <a:defRPr sz="8515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6986" y="4211871"/>
            <a:ext cx="11591807" cy="1653678"/>
          </a:xfrm>
        </p:spPr>
        <p:txBody>
          <a:bodyPr/>
          <a:lstStyle>
            <a:lvl1pPr marL="0" indent="0">
              <a:buNone/>
              <a:defRPr sz="3406">
                <a:solidFill>
                  <a:schemeClr val="bg1">
                    <a:lumMod val="95000"/>
                  </a:schemeClr>
                </a:solidFill>
              </a:defRPr>
            </a:lvl1pPr>
            <a:lvl2pPr marL="648814" indent="0">
              <a:buNone/>
              <a:defRPr sz="2839">
                <a:solidFill>
                  <a:schemeClr val="tx1">
                    <a:tint val="75000"/>
                  </a:schemeClr>
                </a:solidFill>
              </a:defRPr>
            </a:lvl2pPr>
            <a:lvl3pPr marL="1297626" indent="0">
              <a:buNone/>
              <a:defRPr sz="2554">
                <a:solidFill>
                  <a:schemeClr val="tx1">
                    <a:tint val="75000"/>
                  </a:schemeClr>
                </a:solidFill>
              </a:defRPr>
            </a:lvl3pPr>
            <a:lvl4pPr marL="1946439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4pPr>
            <a:lvl5pPr marL="2595252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5pPr>
            <a:lvl6pPr marL="3244065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6pPr>
            <a:lvl7pPr marL="3892877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7pPr>
            <a:lvl8pPr marL="4541691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8pPr>
            <a:lvl9pPr marL="5190503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23986" y="7006701"/>
            <a:ext cx="3023949" cy="402483"/>
          </a:xfrm>
        </p:spPr>
        <p:txBody>
          <a:bodyPr/>
          <a:lstStyle/>
          <a:p>
            <a:fld id="{CE6296CE-3B93-4ABF-BA9F-26A2E43FEDF4}" type="datetime1">
              <a:rPr lang="ru-RU" smtClean="0"/>
              <a:t>23.12.2020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51925" y="7006701"/>
            <a:ext cx="4535925" cy="402483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91842" y="7006701"/>
            <a:ext cx="3023949" cy="402483"/>
          </a:xfrm>
        </p:spPr>
        <p:txBody>
          <a:bodyPr/>
          <a:lstStyle/>
          <a:p>
            <a:fld id="{3463CF0B-0AF5-49AC-8D18-C5BD401C4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24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 категории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0" y="1"/>
            <a:ext cx="13439775" cy="75596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6986" y="835801"/>
            <a:ext cx="11591807" cy="3144614"/>
          </a:xfrm>
          <a:prstGeom prst="rect">
            <a:avLst/>
          </a:prstGeom>
        </p:spPr>
        <p:txBody>
          <a:bodyPr anchor="b"/>
          <a:lstStyle>
            <a:lvl1pPr>
              <a:defRPr sz="8515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6986" y="4211871"/>
            <a:ext cx="11591807" cy="1653678"/>
          </a:xfrm>
        </p:spPr>
        <p:txBody>
          <a:bodyPr/>
          <a:lstStyle>
            <a:lvl1pPr marL="0" indent="0">
              <a:buNone/>
              <a:defRPr sz="340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48814" indent="0">
              <a:buNone/>
              <a:defRPr sz="2839">
                <a:solidFill>
                  <a:schemeClr val="tx1">
                    <a:tint val="75000"/>
                  </a:schemeClr>
                </a:solidFill>
              </a:defRPr>
            </a:lvl2pPr>
            <a:lvl3pPr marL="1297626" indent="0">
              <a:buNone/>
              <a:defRPr sz="2554">
                <a:solidFill>
                  <a:schemeClr val="tx1">
                    <a:tint val="75000"/>
                  </a:schemeClr>
                </a:solidFill>
              </a:defRPr>
            </a:lvl3pPr>
            <a:lvl4pPr marL="1946439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4pPr>
            <a:lvl5pPr marL="2595252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5pPr>
            <a:lvl6pPr marL="3244065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6pPr>
            <a:lvl7pPr marL="3892877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7pPr>
            <a:lvl8pPr marL="4541691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8pPr>
            <a:lvl9pPr marL="5190503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23986" y="7006701"/>
            <a:ext cx="3023949" cy="402483"/>
          </a:xfrm>
        </p:spPr>
        <p:txBody>
          <a:bodyPr/>
          <a:lstStyle/>
          <a:p>
            <a:fld id="{45CBCA27-9637-4502-8D04-843C389AB007}" type="datetime1">
              <a:rPr lang="ru-RU" smtClean="0"/>
              <a:t>23.12.2020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51925" y="7006701"/>
            <a:ext cx="4535925" cy="402483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91842" y="7006701"/>
            <a:ext cx="3023949" cy="402483"/>
          </a:xfrm>
        </p:spPr>
        <p:txBody>
          <a:bodyPr/>
          <a:lstStyle/>
          <a:p>
            <a:fld id="{3463CF0B-0AF5-49AC-8D18-C5BD401C4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0FDC-D86C-4374-A8E9-40CB2053C484}" type="datetime1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322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987" y="1884672"/>
            <a:ext cx="11591807" cy="3144614"/>
          </a:xfrm>
          <a:prstGeom prst="rect">
            <a:avLst/>
          </a:prstGeom>
        </p:spPr>
        <p:txBody>
          <a:bodyPr anchor="b"/>
          <a:lstStyle>
            <a:lvl1pPr>
              <a:defRPr sz="772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987" y="5059036"/>
            <a:ext cx="11591807" cy="1653678"/>
          </a:xfrm>
        </p:spPr>
        <p:txBody>
          <a:bodyPr/>
          <a:lstStyle>
            <a:lvl1pPr marL="0" indent="0">
              <a:buNone/>
              <a:defRPr sz="3090">
                <a:solidFill>
                  <a:schemeClr val="tx1"/>
                </a:solidFill>
              </a:defRPr>
            </a:lvl1pPr>
            <a:lvl2pPr marL="588599" indent="0">
              <a:buNone/>
              <a:defRPr sz="2575">
                <a:solidFill>
                  <a:schemeClr val="tx1">
                    <a:tint val="75000"/>
                  </a:schemeClr>
                </a:solidFill>
              </a:defRPr>
            </a:lvl2pPr>
            <a:lvl3pPr marL="1177199" indent="0">
              <a:buNone/>
              <a:defRPr sz="2317">
                <a:solidFill>
                  <a:schemeClr val="tx1">
                    <a:tint val="75000"/>
                  </a:schemeClr>
                </a:solidFill>
              </a:defRPr>
            </a:lvl3pPr>
            <a:lvl4pPr marL="1765798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4pPr>
            <a:lvl5pPr marL="2354397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5pPr>
            <a:lvl6pPr marL="2942996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6pPr>
            <a:lvl7pPr marL="3531596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7pPr>
            <a:lvl8pPr marL="4120195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8pPr>
            <a:lvl9pPr marL="4708794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5EA6-D118-458C-88F4-862D495C49BD}" type="datetime1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11" name="Title Placeholder 1"/>
          <p:cNvSpPr txBox="1">
            <a:spLocks/>
          </p:cNvSpPr>
          <p:nvPr userDrawn="1"/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117721" tIns="58860" rIns="117721" bIns="5886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862"/>
              <a:t>Образец заголовка </a:t>
            </a:r>
            <a:r>
              <a:rPr lang="en-US" sz="3862"/>
              <a:t/>
            </a:r>
            <a:br>
              <a:rPr lang="en-US" sz="3862"/>
            </a:br>
            <a:r>
              <a:rPr lang="ru-RU" sz="3862"/>
              <a:t>и ещё немного</a:t>
            </a:r>
            <a:endParaRPr lang="en-US" sz="3862" dirty="0"/>
          </a:p>
        </p:txBody>
      </p:sp>
    </p:spTree>
    <p:extLst>
      <p:ext uri="{BB962C8B-B14F-4D97-AF65-F5344CB8AC3E}">
        <p14:creationId xmlns:p14="http://schemas.microsoft.com/office/powerpoint/2010/main" val="197386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986" y="2012414"/>
            <a:ext cx="5711904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888" y="2012414"/>
            <a:ext cx="5711904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E574-5432-427E-AC4A-9A5A2EB67F13}" type="datetime1">
              <a:rPr lang="ru-RU" smtClean="0"/>
              <a:t>23.12.2020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43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738" y="1853171"/>
            <a:ext cx="5685654" cy="908210"/>
          </a:xfrm>
        </p:spPr>
        <p:txBody>
          <a:bodyPr anchor="b"/>
          <a:lstStyle>
            <a:lvl1pPr marL="0" indent="0">
              <a:buNone/>
              <a:defRPr sz="3090" b="1"/>
            </a:lvl1pPr>
            <a:lvl2pPr marL="588599" indent="0">
              <a:buNone/>
              <a:defRPr sz="2575" b="1"/>
            </a:lvl2pPr>
            <a:lvl3pPr marL="1177199" indent="0">
              <a:buNone/>
              <a:defRPr sz="2317" b="1"/>
            </a:lvl3pPr>
            <a:lvl4pPr marL="1765798" indent="0">
              <a:buNone/>
              <a:defRPr sz="2060" b="1"/>
            </a:lvl4pPr>
            <a:lvl5pPr marL="2354397" indent="0">
              <a:buNone/>
              <a:defRPr sz="2060" b="1"/>
            </a:lvl5pPr>
            <a:lvl6pPr marL="2942996" indent="0">
              <a:buNone/>
              <a:defRPr sz="2060" b="1"/>
            </a:lvl6pPr>
            <a:lvl7pPr marL="3531596" indent="0">
              <a:buNone/>
              <a:defRPr sz="2060" b="1"/>
            </a:lvl7pPr>
            <a:lvl8pPr marL="4120195" indent="0">
              <a:buNone/>
              <a:defRPr sz="2060" b="1"/>
            </a:lvl8pPr>
            <a:lvl9pPr marL="4708794" indent="0">
              <a:buNone/>
              <a:defRPr sz="206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738" y="2761381"/>
            <a:ext cx="5685654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3887" y="1853171"/>
            <a:ext cx="5713654" cy="908210"/>
          </a:xfrm>
        </p:spPr>
        <p:txBody>
          <a:bodyPr anchor="b"/>
          <a:lstStyle>
            <a:lvl1pPr marL="0" indent="0">
              <a:buNone/>
              <a:defRPr sz="3090" b="1"/>
            </a:lvl1pPr>
            <a:lvl2pPr marL="588599" indent="0">
              <a:buNone/>
              <a:defRPr sz="2575" b="1"/>
            </a:lvl2pPr>
            <a:lvl3pPr marL="1177199" indent="0">
              <a:buNone/>
              <a:defRPr sz="2317" b="1"/>
            </a:lvl3pPr>
            <a:lvl4pPr marL="1765798" indent="0">
              <a:buNone/>
              <a:defRPr sz="2060" b="1"/>
            </a:lvl4pPr>
            <a:lvl5pPr marL="2354397" indent="0">
              <a:buNone/>
              <a:defRPr sz="2060" b="1"/>
            </a:lvl5pPr>
            <a:lvl6pPr marL="2942996" indent="0">
              <a:buNone/>
              <a:defRPr sz="2060" b="1"/>
            </a:lvl6pPr>
            <a:lvl7pPr marL="3531596" indent="0">
              <a:buNone/>
              <a:defRPr sz="2060" b="1"/>
            </a:lvl7pPr>
            <a:lvl8pPr marL="4120195" indent="0">
              <a:buNone/>
              <a:defRPr sz="2060" b="1"/>
            </a:lvl8pPr>
            <a:lvl9pPr marL="4708794" indent="0">
              <a:buNone/>
              <a:defRPr sz="206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3887" y="2761381"/>
            <a:ext cx="5713654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CD69-B88D-4E79-BD21-A9B88731344B}" type="datetime1">
              <a:rPr lang="ru-RU" smtClean="0"/>
              <a:t>23.12.2020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6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987" y="2012414"/>
            <a:ext cx="11591807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3986" y="7006702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4DBCD-3890-4209-968B-2ABCEA81BEB1}" type="datetime1">
              <a:rPr lang="ru-RU" smtClean="0"/>
              <a:t>23.12.2020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51926" y="7006702"/>
            <a:ext cx="453592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07140" y="7006702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0018" y="226738"/>
            <a:ext cx="776857" cy="99060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652" y="226736"/>
            <a:ext cx="1007460" cy="53974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0286" y="6803383"/>
            <a:ext cx="2160461" cy="99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5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1" r:id="rId3"/>
    <p:sldLayoutId id="2147483692" r:id="rId4"/>
    <p:sldLayoutId id="2147483693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73" r:id="rId12"/>
    <p:sldLayoutId id="2147483668" r:id="rId13"/>
    <p:sldLayoutId id="2147483669" r:id="rId14"/>
    <p:sldLayoutId id="2147483677" r:id="rId15"/>
  </p:sldLayoutIdLst>
  <p:hf hdr="0" ftr="0" dt="0"/>
  <p:txStyles>
    <p:titleStyle>
      <a:lvl1pPr algn="l" defTabSz="1177199" rtl="0" eaLnBrk="1" latinLnBrk="0" hangingPunct="1">
        <a:lnSpc>
          <a:spcPct val="90000"/>
        </a:lnSpc>
        <a:spcBef>
          <a:spcPct val="0"/>
        </a:spcBef>
        <a:buNone/>
        <a:defRPr sz="3862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94300" indent="-294300" algn="l" defTabSz="1177199" rtl="0" eaLnBrk="1" latinLnBrk="0" hangingPunct="1">
        <a:lnSpc>
          <a:spcPct val="90000"/>
        </a:lnSpc>
        <a:spcBef>
          <a:spcPts val="1287"/>
        </a:spcBef>
        <a:buClr>
          <a:srgbClr val="22A1DA"/>
        </a:buClr>
        <a:buFont typeface="Segoe UI" panose="020B0502040204020203" pitchFamily="34" charset="0"/>
        <a:buChar char="•"/>
        <a:defRPr sz="3090" kern="1200">
          <a:solidFill>
            <a:schemeClr val="tx1"/>
          </a:solidFill>
          <a:latin typeface="+mn-lt"/>
          <a:ea typeface="+mn-ea"/>
          <a:cs typeface="+mn-cs"/>
        </a:defRPr>
      </a:lvl1pPr>
      <a:lvl2pPr marL="882899" indent="-294300" algn="l" defTabSz="1177199" rtl="0" eaLnBrk="1" latinLnBrk="0" hangingPunct="1">
        <a:lnSpc>
          <a:spcPct val="90000"/>
        </a:lnSpc>
        <a:spcBef>
          <a:spcPts val="644"/>
        </a:spcBef>
        <a:buClr>
          <a:srgbClr val="22A1DA"/>
        </a:buClr>
        <a:buFont typeface="Segoe UI" panose="020B0502040204020203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2pPr>
      <a:lvl3pPr marL="1471498" indent="-294300" algn="l" defTabSz="1177199" rtl="0" eaLnBrk="1" latinLnBrk="0" hangingPunct="1">
        <a:lnSpc>
          <a:spcPct val="90000"/>
        </a:lnSpc>
        <a:spcBef>
          <a:spcPts val="644"/>
        </a:spcBef>
        <a:buClr>
          <a:srgbClr val="22A1DA"/>
        </a:buClr>
        <a:buFont typeface="Segoe UI" panose="020B0502040204020203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3pPr>
      <a:lvl4pPr marL="2060097" indent="-294300" algn="l" defTabSz="1177199" rtl="0" eaLnBrk="1" latinLnBrk="0" hangingPunct="1">
        <a:lnSpc>
          <a:spcPct val="90000"/>
        </a:lnSpc>
        <a:spcBef>
          <a:spcPts val="644"/>
        </a:spcBef>
        <a:buClr>
          <a:srgbClr val="22A1DA"/>
        </a:buClr>
        <a:buFont typeface="Segoe UI" panose="020B0502040204020203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2648697" indent="-294300" algn="l" defTabSz="1177199" rtl="0" eaLnBrk="1" latinLnBrk="0" hangingPunct="1">
        <a:lnSpc>
          <a:spcPct val="90000"/>
        </a:lnSpc>
        <a:spcBef>
          <a:spcPts val="644"/>
        </a:spcBef>
        <a:buClr>
          <a:srgbClr val="22A1DA"/>
        </a:buClr>
        <a:buFont typeface="Segoe UI" panose="020B0502040204020203" pitchFamily="34" charset="0"/>
        <a:buChar char="•"/>
        <a:defRPr sz="1545" kern="1200">
          <a:solidFill>
            <a:schemeClr val="tx1"/>
          </a:solidFill>
          <a:latin typeface="+mn-lt"/>
          <a:ea typeface="+mn-ea"/>
          <a:cs typeface="+mn-cs"/>
        </a:defRPr>
      </a:lvl5pPr>
      <a:lvl6pPr marL="3237296" indent="-294300" algn="l" defTabSz="1177199" rtl="0" eaLnBrk="1" latinLnBrk="0" hangingPunct="1">
        <a:lnSpc>
          <a:spcPct val="90000"/>
        </a:lnSpc>
        <a:spcBef>
          <a:spcPts val="644"/>
        </a:spcBef>
        <a:buFont typeface="Arial" panose="020B0604020202020204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6pPr>
      <a:lvl7pPr marL="3825895" indent="-294300" algn="l" defTabSz="1177199" rtl="0" eaLnBrk="1" latinLnBrk="0" hangingPunct="1">
        <a:lnSpc>
          <a:spcPct val="90000"/>
        </a:lnSpc>
        <a:spcBef>
          <a:spcPts val="644"/>
        </a:spcBef>
        <a:buFont typeface="Arial" panose="020B0604020202020204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7pPr>
      <a:lvl8pPr marL="4414495" indent="-294300" algn="l" defTabSz="1177199" rtl="0" eaLnBrk="1" latinLnBrk="0" hangingPunct="1">
        <a:lnSpc>
          <a:spcPct val="90000"/>
        </a:lnSpc>
        <a:spcBef>
          <a:spcPts val="644"/>
        </a:spcBef>
        <a:buFont typeface="Arial" panose="020B0604020202020204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8pPr>
      <a:lvl9pPr marL="5003094" indent="-294300" algn="l" defTabSz="1177199" rtl="0" eaLnBrk="1" latinLnBrk="0" hangingPunct="1">
        <a:lnSpc>
          <a:spcPct val="90000"/>
        </a:lnSpc>
        <a:spcBef>
          <a:spcPts val="644"/>
        </a:spcBef>
        <a:buFont typeface="Arial" panose="020B0604020202020204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1pPr>
      <a:lvl2pPr marL="588599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2pPr>
      <a:lvl3pPr marL="1177199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3pPr>
      <a:lvl4pPr marL="1765798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4pPr>
      <a:lvl5pPr marL="2354397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5pPr>
      <a:lvl6pPr marL="2942996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6pPr>
      <a:lvl7pPr marL="3531596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7pPr>
      <a:lvl8pPr marL="4120195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8pPr>
      <a:lvl9pPr marL="4708794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335891" y="1781525"/>
            <a:ext cx="11742645" cy="419506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 </a:t>
            </a:r>
            <a: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реализации положений </a:t>
            </a:r>
            <a:r>
              <a:rPr lang="ru-RU" sz="4000" b="1" dirty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Федерального закона </a:t>
            </a:r>
            <a: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от 1 апреля 2020 года № </a:t>
            </a:r>
            <a:r>
              <a:rPr lang="ru-RU" sz="4000" b="1" dirty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69-ФЗ </a:t>
            </a:r>
            <a: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/>
            </a:r>
            <a:b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«</a:t>
            </a:r>
            <a:r>
              <a:rPr lang="ru-RU" sz="4000" b="1" dirty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 защите и поощрении капиталовложений </a:t>
            </a:r>
            <a: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/>
            </a:r>
            <a:b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в </a:t>
            </a:r>
            <a:r>
              <a:rPr lang="ru-RU" sz="4000" b="1" dirty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Российской </a:t>
            </a:r>
            <a: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Федерации» </a:t>
            </a:r>
            <a:b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ru-RU" sz="4000" b="1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в Свердловской области</a:t>
            </a:r>
            <a:endParaRPr lang="ru-RU" sz="4377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0850217" y="6456060"/>
            <a:ext cx="2902307" cy="7288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rgbClr val="22A1DA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г. Екатеринбург</a:t>
            </a:r>
            <a:br>
              <a:rPr lang="ru-RU" sz="1600" dirty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25 декабря </a:t>
            </a:r>
            <a:r>
              <a:rPr lang="ru-RU" sz="1600" dirty="0" smtClean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2020 года</a:t>
            </a:r>
            <a:endParaRPr lang="en-US" sz="1600" dirty="0">
              <a:solidFill>
                <a:schemeClr val="tx1"/>
              </a:solidFill>
              <a:latin typeface="Segoe UI "/>
              <a:cs typeface="Segoe UI Semilight" panose="020B0402040204020203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10607" y="6456060"/>
            <a:ext cx="4216283" cy="7288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rgbClr val="22A1DA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Заместитель Министра </a:t>
            </a:r>
            <a:r>
              <a:rPr lang="ru-RU" sz="1600" dirty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инвестиций </a:t>
            </a:r>
            <a:r>
              <a:rPr lang="ru-RU" sz="1600" dirty="0" smtClean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и </a:t>
            </a:r>
            <a:r>
              <a:rPr lang="ru-RU" sz="1600" dirty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развития Свердловской области</a:t>
            </a:r>
            <a:endParaRPr lang="en-US" sz="1600" dirty="0">
              <a:solidFill>
                <a:schemeClr val="tx1"/>
              </a:solidFill>
              <a:latin typeface="Segoe UI "/>
              <a:cs typeface="Segoe UI Semilight" panose="020B0402040204020203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87400" y="6441746"/>
            <a:ext cx="2902307" cy="7288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rgbClr val="22A1DA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Хлыбова</a:t>
            </a:r>
            <a:endParaRPr lang="ru-RU" sz="1600" dirty="0">
              <a:solidFill>
                <a:schemeClr val="tx1"/>
              </a:solidFill>
              <a:latin typeface="Segoe UI "/>
              <a:cs typeface="Segoe UI Semilight" panose="020B0402040204020203" pitchFamily="34" charset="0"/>
            </a:endParaRP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Segoe UI "/>
                <a:cs typeface="Segoe UI Semilight" panose="020B0402040204020203" pitchFamily="34" charset="0"/>
              </a:rPr>
              <a:t>Елена Александровна</a:t>
            </a:r>
            <a:endParaRPr lang="en-US" sz="1600" dirty="0">
              <a:solidFill>
                <a:schemeClr val="tx1"/>
              </a:solidFill>
              <a:latin typeface="Segoe UI 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06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2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3047" y="-154786"/>
            <a:ext cx="7469587" cy="1473012"/>
          </a:xfrm>
        </p:spPr>
        <p:txBody>
          <a:bodyPr/>
          <a:lstStyle/>
          <a:p>
            <a:r>
              <a:rPr lang="ru-RU" sz="4000" dirty="0" smtClean="0"/>
              <a:t>Параметры закона</a:t>
            </a:r>
            <a:r>
              <a:rPr lang="ru-RU" sz="4000" dirty="0"/>
              <a:t/>
            </a:r>
            <a:br>
              <a:rPr lang="ru-RU" sz="4000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3686" y="3882246"/>
            <a:ext cx="13092401" cy="80021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Порядок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заключения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СЗПК </a:t>
            </a:r>
          </a:p>
          <a:p>
            <a:pPr algn="ctr"/>
            <a:r>
              <a:rPr lang="ru-RU" sz="1800" b="1" dirty="0" smtClean="0">
                <a:latin typeface="+mj-lt"/>
              </a:rPr>
              <a:t>(механизмы осуществления инвестиционной деятельности)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84370">
            <a:off x="2438525" y="4504049"/>
            <a:ext cx="677954" cy="8617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9291" y="5768582"/>
            <a:ext cx="6139776" cy="178510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67875" indent="-367875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200" dirty="0" smtClean="0"/>
              <a:t>инициатива инвестора – российского юридического лица (проектной компании)</a:t>
            </a:r>
          </a:p>
          <a:p>
            <a:pPr marL="367875" indent="-367875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200" dirty="0" smtClean="0"/>
              <a:t>без проведения конкурса</a:t>
            </a:r>
          </a:p>
          <a:p>
            <a:pPr marL="367875" indent="-367875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ru-RU" sz="2200" dirty="0" smtClean="0"/>
          </a:p>
          <a:p>
            <a:pPr marL="367875" indent="-367875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ru-RU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229068" y="5120924"/>
            <a:ext cx="6181430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dirty="0" smtClean="0">
                <a:solidFill>
                  <a:schemeClr val="accent1"/>
                </a:solidFill>
              </a:rPr>
              <a:t>Частная проектная инициатива</a:t>
            </a: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80157" y="5136870"/>
            <a:ext cx="7224863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dirty="0" smtClean="0">
                <a:solidFill>
                  <a:schemeClr val="accent1"/>
                </a:solidFill>
              </a:rPr>
              <a:t>Публичная проектная инициатива</a:t>
            </a: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5730" y="5737804"/>
            <a:ext cx="5677729" cy="181588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588599" indent="-588599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dirty="0" smtClean="0"/>
              <a:t>инициатива исполнительных органов власти (РФ и субъекта РФ)</a:t>
            </a:r>
          </a:p>
          <a:p>
            <a:pPr marL="588599" indent="-588599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д</a:t>
            </a:r>
            <a:r>
              <a:rPr lang="ru-RU" sz="2400" dirty="0" smtClean="0"/>
              <a:t>екларационный конкурсный порядок </a:t>
            </a:r>
          </a:p>
          <a:p>
            <a:pPr marL="588599" indent="-588599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ru-RU" sz="16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36567">
            <a:off x="9831352" y="4523325"/>
            <a:ext cx="746483" cy="86176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94676" y="1691348"/>
            <a:ext cx="12548783" cy="2096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3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2B98D5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СЗПК </a:t>
            </a:r>
            <a:r>
              <a:rPr lang="ru-RU" sz="2800" b="1" i="1" dirty="0">
                <a:solidFill>
                  <a:srgbClr val="2B98D5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– соглашение, заключенное между и</a:t>
            </a:r>
            <a:r>
              <a:rPr lang="ru-RU" sz="2800" b="1" i="1" dirty="0" smtClean="0">
                <a:solidFill>
                  <a:srgbClr val="2B98D5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нвестором </a:t>
            </a:r>
            <a:r>
              <a:rPr lang="ru-RU" sz="2800" b="1" i="1" dirty="0">
                <a:solidFill>
                  <a:srgbClr val="2B98D5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и </a:t>
            </a:r>
            <a:r>
              <a:rPr lang="ru-RU" sz="2800" b="1" i="1" dirty="0" smtClean="0">
                <a:solidFill>
                  <a:srgbClr val="2B98D5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публично-правовым </a:t>
            </a:r>
            <a:r>
              <a:rPr lang="ru-RU" sz="2800" b="1" i="1" dirty="0">
                <a:solidFill>
                  <a:srgbClr val="2B98D5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образованием, по которому последнее обязуется обеспечить </a:t>
            </a:r>
            <a:r>
              <a:rPr lang="ru-RU" sz="2800" b="1" i="1" dirty="0" smtClean="0">
                <a:solidFill>
                  <a:srgbClr val="2B98D5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инвестору </a:t>
            </a:r>
            <a:r>
              <a:rPr lang="ru-RU" sz="2800" b="1" i="1" dirty="0">
                <a:solidFill>
                  <a:srgbClr val="2B98D5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неприменение в отношении него актов (решений) органов власти, ухудшающих его положение или создающих дополнительные барьеры или расходы при реализации Проекта</a:t>
            </a:r>
            <a:endParaRPr lang="ru-RU" sz="2800" dirty="0">
              <a:solidFill>
                <a:srgbClr val="2B98D5"/>
              </a:solidFill>
              <a:effectLst/>
              <a:latin typeface="Liberation Serif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134397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21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3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3047" y="-154786"/>
            <a:ext cx="9604093" cy="14730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Соглашения о защите о поощрении капиталовложений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49508" y="1633927"/>
            <a:ext cx="12357463" cy="95410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chemeClr val="accent6"/>
                </a:solidFill>
              </a:rPr>
              <a:t> Предельные объемы и сроки возмещения затрат за счет бюджетных средств   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895039"/>
              </p:ext>
            </p:extLst>
          </p:nvPr>
        </p:nvGraphicFramePr>
        <p:xfrm>
          <a:off x="1392143" y="2903735"/>
          <a:ext cx="11072191" cy="3971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5287"/>
                <a:gridCol w="3791964"/>
                <a:gridCol w="3244940"/>
              </a:tblGrid>
              <a:tr h="173599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Вид инфраструктуры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Предельный </a:t>
                      </a:r>
                      <a:r>
                        <a:rPr lang="ru-RU" dirty="0" smtClean="0"/>
                        <a:t>объем </a:t>
                      </a:r>
                      <a:r>
                        <a:rPr lang="ru-RU" dirty="0" smtClean="0"/>
                        <a:t>возмещения затрат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771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Предельный </a:t>
                      </a:r>
                      <a:r>
                        <a:rPr lang="ru-RU" dirty="0" smtClean="0"/>
                        <a:t>срок </a:t>
                      </a:r>
                      <a:r>
                        <a:rPr lang="ru-RU" dirty="0" smtClean="0"/>
                        <a:t>возмещаемых затрат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08426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Обеспечивающая инфраструктура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771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50 % фактически понесенных затрат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лет </a:t>
                      </a:r>
                      <a:endParaRPr lang="ru-RU" dirty="0"/>
                    </a:p>
                  </a:txBody>
                  <a:tcPr/>
                </a:tc>
              </a:tr>
              <a:tr h="10692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Сопутствующая инфраструктура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771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100 % фактически понесенных затрат</a:t>
                      </a:r>
                    </a:p>
                    <a:p>
                      <a:pPr marL="0" marR="0" lvl="0" indent="0" algn="ctr" defTabSz="11771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 лет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05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4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3047" y="-154786"/>
            <a:ext cx="9604093" cy="14730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Соглашения о защите о поощрении капиталовложений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49508" y="1873770"/>
            <a:ext cx="12357463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chemeClr val="accent6"/>
                </a:solidFill>
              </a:rPr>
              <a:t>Срок действия стабилизационной оговорки  </a:t>
            </a:r>
            <a:r>
              <a:rPr lang="ru-RU" sz="2800" b="1" dirty="0" smtClean="0">
                <a:solidFill>
                  <a:schemeClr val="accent6"/>
                </a:solidFill>
              </a:rPr>
              <a:t> </a:t>
            </a:r>
            <a:endParaRPr lang="ru-RU" sz="2800" b="1" dirty="0">
              <a:solidFill>
                <a:schemeClr val="accent6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512667"/>
              </p:ext>
            </p:extLst>
          </p:nvPr>
        </p:nvGraphicFramePr>
        <p:xfrm>
          <a:off x="1064300" y="2807414"/>
          <a:ext cx="11317574" cy="3473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8787"/>
                <a:gridCol w="5658787"/>
              </a:tblGrid>
              <a:tr h="7988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Максимально допустимый срок действия оговорки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771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Требуемый объем капиталовложений, руб.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2728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6 лет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До 5 млрд 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4577">
                <a:tc>
                  <a:txBody>
                    <a:bodyPr/>
                    <a:lstStyle/>
                    <a:p>
                      <a:pPr marL="0" marR="0" lvl="0" indent="0" algn="ctr" defTabSz="11771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15 лет</a:t>
                      </a:r>
                    </a:p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771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От 5 до 10 млрд </a:t>
                      </a:r>
                    </a:p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8634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20 лет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771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Не менее 10 млрд </a:t>
                      </a:r>
                    </a:p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25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81880" y="318968"/>
            <a:ext cx="8056101" cy="695070"/>
          </a:xfrm>
        </p:spPr>
        <p:txBody>
          <a:bodyPr>
            <a:noAutofit/>
          </a:bodyPr>
          <a:lstStyle/>
          <a:p>
            <a:r>
              <a:rPr lang="ru-RU" sz="220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646" b="1" dirty="0" smtClean="0">
                <a:latin typeface="Arial" panose="020B0604020202020204" pitchFamily="34" charset="0"/>
                <a:ea typeface="Liberation Serif" panose="02020603050405020304" pitchFamily="18" charset="0"/>
                <a:cs typeface="Arial" panose="020B0604020202020204" pitchFamily="34" charset="0"/>
              </a:rPr>
              <a:t>Региональные и федеральные СЗПК</a:t>
            </a:r>
            <a:r>
              <a:rPr lang="ru-RU" sz="2205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5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690151" y="1916485"/>
            <a:ext cx="7103433" cy="40011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 fontAlgn="base">
              <a:spcAft>
                <a:spcPct val="0"/>
              </a:spcAft>
              <a:buFont typeface="Arial" panose="020B0604020202020204" pitchFamily="34" charset="0"/>
              <a:buNone/>
            </a:pPr>
            <a:endParaRPr lang="ru-RU" altLang="ru-RU" sz="2000" b="1" dirty="0">
              <a:solidFill>
                <a:srgbClr val="08B4A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90870" y="2054985"/>
            <a:ext cx="3747052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 smtClean="0">
                <a:solidFill>
                  <a:schemeClr val="accent1"/>
                </a:solidFill>
                <a:latin typeface="+mn-lt"/>
              </a:rPr>
              <a:t>Региональные СЗПК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93188" y="2054985"/>
            <a:ext cx="3697357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 smtClean="0">
                <a:solidFill>
                  <a:schemeClr val="accent1"/>
                </a:solidFill>
                <a:latin typeface="+mn-lt"/>
              </a:rPr>
              <a:t>Федеральные СЗПК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0870" y="3011557"/>
            <a:ext cx="4224130" cy="267765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/>
              <a:t>Участник – Свердловская область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/>
              <a:t>От 200 млн. до 1 млрд. рублей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+mn-lt"/>
              </a:rPr>
              <a:t>Акты (решения) находящиеся в компетенции субъекта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93188" y="3011557"/>
            <a:ext cx="3766930" cy="34163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+mn-lt"/>
              </a:rPr>
              <a:t>Участники – Свердловская область и Российская Федерация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/>
              <a:t>От 500 млн. рублей (в зависимости от сферы деятельности)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+mn-lt"/>
              </a:rPr>
              <a:t>Федеральные акты (решения)</a:t>
            </a:r>
          </a:p>
        </p:txBody>
      </p:sp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207140" y="7006702"/>
            <a:ext cx="3023949" cy="402483"/>
          </a:xfrm>
        </p:spPr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142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6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3047" y="-154786"/>
            <a:ext cx="8829188" cy="147301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НПА в сфере защиты и поощрения капиталовложений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93304" y="1550504"/>
            <a:ext cx="11211339" cy="569386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1800" u="sng" dirty="0" smtClean="0"/>
              <a:t>Федеральный уровень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800" dirty="0" smtClean="0"/>
              <a:t>Федеральный закон </a:t>
            </a:r>
            <a:r>
              <a:rPr lang="ru-RU" sz="1800" dirty="0"/>
              <a:t>от 1 апреля 2020 года № 69-ФЗ «О защите и поощрении капиталовложений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 </a:t>
            </a:r>
            <a:r>
              <a:rPr lang="ru-RU" sz="1800" dirty="0"/>
              <a:t>Российской Федерации</a:t>
            </a:r>
            <a:r>
              <a:rPr lang="ru-RU" sz="1800" dirty="0" smtClean="0"/>
              <a:t>»;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800" dirty="0" smtClean="0"/>
              <a:t>постановление </a:t>
            </a:r>
            <a:r>
              <a:rPr lang="ru-RU" sz="1800" dirty="0"/>
              <a:t>Правительства Российской Федерации от 01.10.2020 № 1577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«</a:t>
            </a:r>
            <a:r>
              <a:rPr lang="ru-RU" sz="1800" dirty="0"/>
              <a:t>Об утверждении правил заключения, изменения, прекращения действия соглашений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о </a:t>
            </a:r>
            <a:r>
              <a:rPr lang="ru-RU" sz="1800" dirty="0"/>
              <a:t>защите и поощрении капиталовложений, ведения реестра соглашений о защите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и </a:t>
            </a:r>
            <a:r>
              <a:rPr lang="ru-RU" sz="1800" dirty="0"/>
              <a:t>поощрении капиталовложений</a:t>
            </a:r>
            <a:r>
              <a:rPr lang="ru-RU" sz="1800" dirty="0" smtClean="0"/>
              <a:t>»;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1800" u="sng" dirty="0" smtClean="0"/>
              <a:t>Региональный уровень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800" dirty="0"/>
              <a:t>постановление Правительства Свердловской области от 06.08.2020 № 519-ПП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«</a:t>
            </a:r>
            <a:r>
              <a:rPr lang="ru-RU" sz="1800" dirty="0"/>
              <a:t>Об определении органа государственной власти Свердловской области, уполномоченного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на </a:t>
            </a:r>
            <a:r>
              <a:rPr lang="ru-RU" sz="1800" dirty="0"/>
              <a:t>подписание от имени Свердловской области соглашений о защите и поощрении капиталовложений</a:t>
            </a:r>
            <a:r>
              <a:rPr lang="ru-RU" sz="1800" dirty="0" smtClean="0"/>
              <a:t>»;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800" dirty="0"/>
              <a:t>Закон Свердловской </a:t>
            </a:r>
            <a:r>
              <a:rPr lang="ru-RU" sz="1800" dirty="0" smtClean="0"/>
              <a:t>области от 10 декабря 2020 года № 140-ОЗ </a:t>
            </a:r>
            <a:r>
              <a:rPr lang="ru-RU" sz="1800" dirty="0"/>
              <a:t>«О защите и поощрении капиталовложений в Свердловской области</a:t>
            </a:r>
            <a:r>
              <a:rPr lang="ru-RU" sz="1800" dirty="0" smtClean="0"/>
              <a:t>»;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1800" u="sng" dirty="0" smtClean="0"/>
              <a:t>Предстоит</a:t>
            </a:r>
            <a:endParaRPr lang="ru-RU" sz="18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800" dirty="0" smtClean="0"/>
              <a:t>н</a:t>
            </a:r>
            <a:r>
              <a:rPr lang="ru-RU" sz="1800" dirty="0" smtClean="0"/>
              <a:t>ормативные </a:t>
            </a:r>
            <a:r>
              <a:rPr lang="ru-RU" sz="1800" dirty="0" smtClean="0"/>
              <a:t>правовые акты Правительства Свердловской области, регулирующие отдельные вопросы в сфере </a:t>
            </a:r>
            <a:r>
              <a:rPr lang="ru-RU" sz="1800" dirty="0" smtClean="0"/>
              <a:t>СЗПК</a:t>
            </a:r>
            <a:r>
              <a:rPr lang="ru-RU" sz="1800" dirty="0"/>
              <a:t>;</a:t>
            </a:r>
            <a:r>
              <a:rPr lang="ru-RU" sz="1800" dirty="0" smtClean="0"/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800" dirty="0"/>
              <a:t>н</a:t>
            </a:r>
            <a:r>
              <a:rPr lang="ru-RU" sz="1800" dirty="0" smtClean="0"/>
              <a:t>ормативные правовые акты муниципальных образований.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56284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7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Внедрение </a:t>
            </a:r>
            <a:r>
              <a:rPr lang="ru-RU" smtClean="0"/>
              <a:t>СЗПК </a:t>
            </a:r>
            <a:br>
              <a:rPr lang="ru-RU" smtClean="0"/>
            </a:br>
            <a:r>
              <a:rPr lang="ru-RU" smtClean="0"/>
              <a:t>в </a:t>
            </a:r>
            <a:r>
              <a:rPr lang="ru-RU" dirty="0" smtClean="0"/>
              <a:t>муниципалитетах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89864" y="1696499"/>
            <a:ext cx="9198962" cy="224676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solidFill>
                  <a:srgbClr val="ED7D2F"/>
                </a:solidFill>
                <a:latin typeface="+mn-lt"/>
              </a:rPr>
              <a:t>Правовой акт представительного органа муниципального образования, определяющий: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Уполномоченный орган;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Порядок рассмотрения, заключения, изменения и расторжения СЗПК;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63278" y="4201230"/>
            <a:ext cx="8867811" cy="255454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sz="1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</a:t>
            </a:r>
            <a:r>
              <a:rPr lang="ru-RU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8</a:t>
            </a:r>
            <a:r>
              <a:rPr lang="ru-RU" sz="1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ст. 4 69-ФЗ от 01.04.2020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Органы местного самоуправления принимают нормативные правовые акты, регулирующие условия и порядок заключения соглашений о защите и поощрении капиталовложений со стороны муниципальных образований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п.1</a:t>
            </a:r>
            <a:r>
              <a:rPr lang="ru-RU" sz="1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ст. 16 </a:t>
            </a:r>
            <a:r>
              <a:rPr lang="ru-RU" sz="1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69-ФЗ от </a:t>
            </a:r>
            <a:r>
              <a:rPr lang="ru-RU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01.04.2020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Не ранее чем по истечении одного года со дня вступления в силу настоящего Федерального закона может быть заключено соглашение о защите и поощрении капиталовложений, стороной которого не является Российская Федерация или стороной которого является муниципальное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образование (</a:t>
            </a:r>
            <a:r>
              <a:rPr lang="ru-RU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02.04.2020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).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94313" y="4124739"/>
            <a:ext cx="8766313" cy="2703443"/>
          </a:xfrm>
          <a:prstGeom prst="roundRect">
            <a:avLst/>
          </a:prstGeom>
          <a:noFill/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426765" y="5367130"/>
            <a:ext cx="6271591" cy="0"/>
          </a:xfrm>
          <a:prstGeom prst="line">
            <a:avLst/>
          </a:prstGeom>
          <a:ln w="19050">
            <a:solidFill>
              <a:srgbClr val="ED7D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420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89ED7"/>
      </a:accent1>
      <a:accent2>
        <a:srgbClr val="32BCAD"/>
      </a:accent2>
      <a:accent3>
        <a:srgbClr val="AEABAB"/>
      </a:accent3>
      <a:accent4>
        <a:srgbClr val="FFC000"/>
      </a:accent4>
      <a:accent5>
        <a:srgbClr val="4472C4"/>
      </a:accent5>
      <a:accent6>
        <a:srgbClr val="32BCAD"/>
      </a:accent6>
      <a:hlink>
        <a:srgbClr val="389ED7"/>
      </a:hlink>
      <a:folHlink>
        <a:srgbClr val="ED7D31"/>
      </a:folHlink>
    </a:clrScheme>
    <a:fontScheme name="Свердловская область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lnSpc>
            <a:spcPct val="100000"/>
          </a:lnSpc>
          <a:defRPr sz="2800" b="1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@Чистый шаблон презентации_Свердловской области_А4_24-12-18_Dikiyfilin.potx" id="{ECB3918E-1C3B-44DE-A316-72BDDAECAB7D}" vid="{15C0883D-23D4-45F8-9F74-60BAF7CC2DB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3281</TotalTime>
  <Words>373</Words>
  <Application>Microsoft Office PowerPoint</Application>
  <PresentationFormat>Произвольный</PresentationFormat>
  <Paragraphs>68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Calibri</vt:lpstr>
      <vt:lpstr>Liberation Serif</vt:lpstr>
      <vt:lpstr>Segoe UI</vt:lpstr>
      <vt:lpstr>Segoe UI </vt:lpstr>
      <vt:lpstr>Segoe UI Semibold</vt:lpstr>
      <vt:lpstr>Segoe UI Semilight</vt:lpstr>
      <vt:lpstr>Times New Roman</vt:lpstr>
      <vt:lpstr>Тема Office</vt:lpstr>
      <vt:lpstr>Презентация PowerPoint</vt:lpstr>
      <vt:lpstr>Параметры закона </vt:lpstr>
      <vt:lpstr>Соглашения о защите о поощрении капиталовложений</vt:lpstr>
      <vt:lpstr>Соглашения о защите о поощрении капиталовложений</vt:lpstr>
      <vt:lpstr>  Региональные и федеральные СЗПК </vt:lpstr>
      <vt:lpstr>НПА в сфере защиты и поощрения капиталовложений</vt:lpstr>
      <vt:lpstr>Внедрение СЗПК  в муниципалитетах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Пелевин Иван Алексеевич</dc:creator>
  <cp:lastModifiedBy>Пелевин Иван Алексеевич</cp:lastModifiedBy>
  <cp:revision>418</cp:revision>
  <cp:lastPrinted>2020-10-16T10:38:18Z</cp:lastPrinted>
  <dcterms:created xsi:type="dcterms:W3CDTF">2018-12-25T07:26:08Z</dcterms:created>
  <dcterms:modified xsi:type="dcterms:W3CDTF">2020-12-23T10:58:41Z</dcterms:modified>
</cp:coreProperties>
</file>