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06" autoAdjust="0"/>
    <p:restoredTop sz="94660"/>
  </p:normalViewPr>
  <p:slideViewPr>
    <p:cSldViewPr>
      <p:cViewPr>
        <p:scale>
          <a:sx n="100" d="100"/>
          <a:sy n="100" d="100"/>
        </p:scale>
        <p:origin x="-1986" y="-3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33FEDF-294D-4045-B417-A87FAE7D5397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7A68B1-E7BC-4320-8AE3-D911C24622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3073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68B1-E7BC-4320-8AE3-D911C246225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65434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2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2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2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2.wav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700808"/>
            <a:ext cx="9144000" cy="1368153"/>
          </a:xfrm>
        </p:spPr>
        <p:txBody>
          <a:bodyPr/>
          <a:lstStyle/>
          <a:p>
            <a:r>
              <a:rPr lang="ru-RU" dirty="0"/>
              <a:t>Что ты знаешь о Бюджете?</a:t>
            </a:r>
          </a:p>
        </p:txBody>
      </p:sp>
      <p:sp>
        <p:nvSpPr>
          <p:cNvPr id="4" name="Прямоугольник 3">
            <a:hlinkClick r:id="" action="ppaction://hlinkshowjump?jump=nextslide"/>
          </p:cNvPr>
          <p:cNvSpPr/>
          <p:nvPr/>
        </p:nvSpPr>
        <p:spPr>
          <a:xfrm>
            <a:off x="2627784" y="3090664"/>
            <a:ext cx="396044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Начать игру</a:t>
            </a:r>
          </a:p>
        </p:txBody>
      </p:sp>
    </p:spTree>
    <p:extLst>
      <p:ext uri="{BB962C8B-B14F-4D97-AF65-F5344CB8AC3E}">
        <p14:creationId xmlns:p14="http://schemas.microsoft.com/office/powerpoint/2010/main" val="948428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24163" y="375047"/>
            <a:ext cx="59676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/>
              <a:t>Что такое Бюджет ? </a:t>
            </a:r>
          </a:p>
        </p:txBody>
      </p:sp>
      <p:sp>
        <p:nvSpPr>
          <p:cNvPr id="5" name="Овал 4"/>
          <p:cNvSpPr/>
          <p:nvPr/>
        </p:nvSpPr>
        <p:spPr>
          <a:xfrm>
            <a:off x="908575" y="2636912"/>
            <a:ext cx="2304256" cy="17784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План доходов и расходов </a:t>
            </a:r>
          </a:p>
        </p:txBody>
      </p:sp>
      <p:sp>
        <p:nvSpPr>
          <p:cNvPr id="6" name="Овал 5"/>
          <p:cNvSpPr/>
          <p:nvPr/>
        </p:nvSpPr>
        <p:spPr>
          <a:xfrm>
            <a:off x="3491880" y="2636912"/>
            <a:ext cx="2232248" cy="17784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средства</a:t>
            </a:r>
          </a:p>
        </p:txBody>
      </p:sp>
      <p:sp>
        <p:nvSpPr>
          <p:cNvPr id="8" name="Овал 7"/>
          <p:cNvSpPr/>
          <p:nvPr/>
        </p:nvSpPr>
        <p:spPr>
          <a:xfrm>
            <a:off x="6084168" y="2636912"/>
            <a:ext cx="2426568" cy="17784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Превращение части </a:t>
            </a:r>
          </a:p>
        </p:txBody>
      </p:sp>
      <p:pic>
        <p:nvPicPr>
          <p:cNvPr id="2" name="Рисунок 1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1197352"/>
            <a:ext cx="8640000" cy="5400000"/>
          </a:xfrm>
          <a:prstGeom prst="rect">
            <a:avLst/>
          </a:prstGeom>
        </p:spPr>
      </p:pic>
      <p:sp>
        <p:nvSpPr>
          <p:cNvPr id="4" name="Овал 3">
            <a:hlinkClick r:id="" action="ppaction://noaction">
              <a:snd r:embed="rId3" name="type.wav"/>
            </a:hlinkClick>
          </p:cNvPr>
          <p:cNvSpPr/>
          <p:nvPr/>
        </p:nvSpPr>
        <p:spPr>
          <a:xfrm>
            <a:off x="3288019" y="2564904"/>
            <a:ext cx="2520000" cy="252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1200" dirty="0"/>
              <a:t>Средства, находящиеся в распоряжении организаций и учреждений, выделяемые не из федерального (местного) бюджета, </a:t>
            </a:r>
            <a:r>
              <a:rPr lang="ru-RU" sz="1200" dirty="0" smtClean="0"/>
              <a:t>а формируемые </a:t>
            </a:r>
            <a:r>
              <a:rPr lang="ru-RU" sz="1200" dirty="0"/>
              <a:t>за счёт других источников</a:t>
            </a:r>
          </a:p>
        </p:txBody>
      </p:sp>
      <p:sp>
        <p:nvSpPr>
          <p:cNvPr id="7" name="Овал 6">
            <a:hlinkClick r:id="" action="ppaction://noaction">
              <a:snd r:embed="rId4" name="chimes.wav"/>
            </a:hlinkClick>
          </p:cNvPr>
          <p:cNvSpPr/>
          <p:nvPr/>
        </p:nvSpPr>
        <p:spPr>
          <a:xfrm>
            <a:off x="467544" y="2562622"/>
            <a:ext cx="2520000" cy="252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1200" dirty="0"/>
              <a:t> </a:t>
            </a:r>
            <a:r>
              <a:rPr lang="ru-RU" sz="1200" dirty="0" smtClean="0"/>
              <a:t>Финансовый </a:t>
            </a:r>
            <a:r>
              <a:rPr lang="ru-RU" sz="1200" dirty="0"/>
              <a:t>план определённого субъекта (семьи, бизнеса, организации, государства и т. д.), устанавливаемый на определённый период времени</a:t>
            </a:r>
          </a:p>
        </p:txBody>
      </p:sp>
      <p:sp>
        <p:nvSpPr>
          <p:cNvPr id="9" name="Овал 8">
            <a:hlinkClick r:id="" action="ppaction://noaction">
              <a:snd r:embed="rId3" name="type.wav"/>
            </a:hlinkClick>
          </p:cNvPr>
          <p:cNvSpPr/>
          <p:nvPr/>
        </p:nvSpPr>
        <p:spPr>
          <a:xfrm>
            <a:off x="6084448" y="2564904"/>
            <a:ext cx="2520000" cy="252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1200" dirty="0"/>
              <a:t>П</a:t>
            </a:r>
            <a:r>
              <a:rPr lang="ru-RU" sz="1200" dirty="0" smtClean="0"/>
              <a:t>ревращение </a:t>
            </a:r>
            <a:r>
              <a:rPr lang="ru-RU" sz="1200" dirty="0"/>
              <a:t>части прибыли в капитал, увеличение запасов материалов, имущества, денежных средств, наращивание капитала, основных </a:t>
            </a:r>
            <a:r>
              <a:rPr lang="ru-RU" sz="1200" dirty="0" smtClean="0"/>
              <a:t>средств государством, предприятиями, предпринимателями</a:t>
            </a:r>
            <a:r>
              <a:rPr lang="ru-RU" sz="1200" dirty="0"/>
              <a:t>, </a:t>
            </a:r>
            <a:r>
              <a:rPr lang="ru-RU" sz="1200" dirty="0" smtClean="0"/>
              <a:t>домашними</a:t>
            </a:r>
          </a:p>
          <a:p>
            <a:pPr algn="ctr"/>
            <a:r>
              <a:rPr lang="ru-RU" sz="1200" dirty="0" smtClean="0"/>
              <a:t>хозяйствами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742736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1" y="88756"/>
            <a:ext cx="864095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За счет каких источников формируется доходная </a:t>
            </a:r>
            <a:r>
              <a:rPr lang="ru-RU" sz="2400" dirty="0" smtClean="0"/>
              <a:t>часть</a:t>
            </a:r>
          </a:p>
          <a:p>
            <a:pPr algn="ctr"/>
            <a:r>
              <a:rPr lang="ru-RU" sz="2400" dirty="0" smtClean="0"/>
              <a:t>бюджета города?</a:t>
            </a:r>
          </a:p>
          <a:p>
            <a:pPr algn="ctr"/>
            <a:r>
              <a:rPr lang="ru-RU" dirty="0" smtClean="0"/>
              <a:t>(</a:t>
            </a:r>
            <a:r>
              <a:rPr lang="ru-RU" dirty="0"/>
              <a:t>возможно несколько вариантов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" name="Прямоугольник с одним скругленным углом 2"/>
          <p:cNvSpPr/>
          <p:nvPr/>
        </p:nvSpPr>
        <p:spPr>
          <a:xfrm>
            <a:off x="827584" y="2708920"/>
            <a:ext cx="1440160" cy="1584176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dirty="0"/>
              <a:t>Налоговые доходы</a:t>
            </a:r>
          </a:p>
        </p:txBody>
      </p:sp>
      <p:sp>
        <p:nvSpPr>
          <p:cNvPr id="4" name="Прямоугольник с одним скругленным углом 3"/>
          <p:cNvSpPr/>
          <p:nvPr/>
        </p:nvSpPr>
        <p:spPr>
          <a:xfrm>
            <a:off x="3563888" y="2708920"/>
            <a:ext cx="1512168" cy="1584176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dirty="0"/>
              <a:t>Безвозмездные поступления </a:t>
            </a:r>
          </a:p>
        </p:txBody>
      </p:sp>
      <p:sp>
        <p:nvSpPr>
          <p:cNvPr id="5" name="Прямоугольник с одним скругленным углом 4"/>
          <p:cNvSpPr/>
          <p:nvPr/>
        </p:nvSpPr>
        <p:spPr>
          <a:xfrm>
            <a:off x="6242312" y="2780928"/>
            <a:ext cx="1642055" cy="1512168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dirty="0"/>
              <a:t>Средства, являющиеся источниками финансирования</a:t>
            </a:r>
          </a:p>
        </p:txBody>
      </p:sp>
      <p:pic>
        <p:nvPicPr>
          <p:cNvPr id="6" name="Рисунок 5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97352"/>
            <a:ext cx="8640000" cy="5400000"/>
          </a:xfrm>
          <a:prstGeom prst="rect">
            <a:avLst/>
          </a:prstGeom>
        </p:spPr>
      </p:pic>
      <p:sp>
        <p:nvSpPr>
          <p:cNvPr id="7" name="Прямоугольник 6">
            <a:hlinkClick r:id="" action="ppaction://noaction">
              <a:snd r:embed="rId3" name="chimes.wav"/>
            </a:hlinkClick>
          </p:cNvPr>
          <p:cNvSpPr/>
          <p:nvPr/>
        </p:nvSpPr>
        <p:spPr>
          <a:xfrm>
            <a:off x="640135" y="3140968"/>
            <a:ext cx="2160000" cy="126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dirty="0"/>
              <a:t>Налоговые доходы</a:t>
            </a:r>
          </a:p>
        </p:txBody>
      </p:sp>
      <p:sp>
        <p:nvSpPr>
          <p:cNvPr id="8" name="Прямоугольник 7">
            <a:hlinkClick r:id="" action="ppaction://noaction">
              <a:snd r:embed="rId3" name="chimes.wav"/>
            </a:hlinkClick>
          </p:cNvPr>
          <p:cNvSpPr/>
          <p:nvPr/>
        </p:nvSpPr>
        <p:spPr>
          <a:xfrm>
            <a:off x="3459298" y="3140968"/>
            <a:ext cx="2160000" cy="126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dirty="0"/>
              <a:t>Безвозмездные поступления </a:t>
            </a:r>
          </a:p>
        </p:txBody>
      </p:sp>
      <p:sp>
        <p:nvSpPr>
          <p:cNvPr id="9" name="Прямоугольник 8">
            <a:hlinkClick r:id="" action="ppaction://noaction">
              <a:snd r:embed="rId4" name="type.wav"/>
            </a:hlinkClick>
          </p:cNvPr>
          <p:cNvSpPr/>
          <p:nvPr/>
        </p:nvSpPr>
        <p:spPr>
          <a:xfrm>
            <a:off x="6328767" y="3140968"/>
            <a:ext cx="2160000" cy="126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dirty="0"/>
              <a:t>Средства, являющиеся источниками финансирования дефицита бюджета</a:t>
            </a:r>
          </a:p>
        </p:txBody>
      </p:sp>
    </p:spTree>
    <p:extLst>
      <p:ext uri="{BB962C8B-B14F-4D97-AF65-F5344CB8AC3E}">
        <p14:creationId xmlns:p14="http://schemas.microsoft.com/office/powerpoint/2010/main" val="2222883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9032" y="88756"/>
            <a:ext cx="862344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/>
              <a:t>Какие налоги зачисляются в бюджет городского </a:t>
            </a:r>
            <a:r>
              <a:rPr lang="ru-RU" sz="2400" dirty="0" smtClean="0"/>
              <a:t>округа</a:t>
            </a:r>
          </a:p>
          <a:p>
            <a:pPr lvl="0" algn="ctr"/>
            <a:r>
              <a:rPr lang="ru-RU" sz="2400" dirty="0" smtClean="0"/>
              <a:t>Верхняя </a:t>
            </a:r>
            <a:r>
              <a:rPr lang="ru-RU" sz="2400" dirty="0"/>
              <a:t>Пышма в размере 100</a:t>
            </a:r>
            <a:r>
              <a:rPr lang="ru-RU" sz="2400" dirty="0" smtClean="0"/>
              <a:t>%?</a:t>
            </a:r>
          </a:p>
          <a:p>
            <a:pPr lvl="0" algn="ctr"/>
            <a:r>
              <a:rPr lang="ru-RU" dirty="0" smtClean="0"/>
              <a:t>(</a:t>
            </a:r>
            <a:r>
              <a:rPr lang="ru-RU" dirty="0"/>
              <a:t>возможно несколько вариантов)</a:t>
            </a:r>
          </a:p>
        </p:txBody>
      </p:sp>
      <p:pic>
        <p:nvPicPr>
          <p:cNvPr id="3" name="Рисунок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1197352"/>
            <a:ext cx="8640000" cy="5400000"/>
          </a:xfrm>
          <a:prstGeom prst="rect">
            <a:avLst/>
          </a:prstGeom>
        </p:spPr>
      </p:pic>
      <p:sp>
        <p:nvSpPr>
          <p:cNvPr id="9" name="Правильный пятиугольник 8">
            <a:hlinkClick r:id="" action="ppaction://noaction">
              <a:snd r:embed="rId3" name="type.wav"/>
            </a:hlinkClick>
          </p:cNvPr>
          <p:cNvSpPr/>
          <p:nvPr/>
        </p:nvSpPr>
        <p:spPr>
          <a:xfrm>
            <a:off x="755576" y="3501232"/>
            <a:ext cx="2016000" cy="2016000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r>
              <a:rPr lang="ru-RU" sz="1600" dirty="0"/>
              <a:t>Налог на доходы физических лиц (НДФЛ)</a:t>
            </a:r>
          </a:p>
        </p:txBody>
      </p:sp>
      <p:sp>
        <p:nvSpPr>
          <p:cNvPr id="10" name="Правильный пятиугольник 9">
            <a:hlinkClick r:id="" action="ppaction://noaction">
              <a:snd r:embed="rId4" name="chimes.wav"/>
            </a:hlinkClick>
          </p:cNvPr>
          <p:cNvSpPr/>
          <p:nvPr/>
        </p:nvSpPr>
        <p:spPr>
          <a:xfrm>
            <a:off x="4545600" y="3573240"/>
            <a:ext cx="2016000" cy="2016000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r>
              <a:rPr lang="ru-RU" sz="1600" dirty="0"/>
              <a:t>Земельный налог</a:t>
            </a:r>
          </a:p>
        </p:txBody>
      </p:sp>
      <p:sp>
        <p:nvSpPr>
          <p:cNvPr id="11" name="Правильный пятиугольник 10">
            <a:hlinkClick r:id="" action="ppaction://noaction">
              <a:snd r:embed="rId3" name="type.wav"/>
            </a:hlinkClick>
          </p:cNvPr>
          <p:cNvSpPr/>
          <p:nvPr/>
        </p:nvSpPr>
        <p:spPr>
          <a:xfrm>
            <a:off x="2628008" y="2123302"/>
            <a:ext cx="2016000" cy="2016000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dirty="0"/>
              <a:t>Транспортный налог</a:t>
            </a:r>
          </a:p>
        </p:txBody>
      </p:sp>
      <p:sp>
        <p:nvSpPr>
          <p:cNvPr id="12" name="Правильный пятиугольник 11">
            <a:hlinkClick r:id="" action="ppaction://noaction">
              <a:snd r:embed="rId4" name="chimes.wav"/>
            </a:hlinkClick>
          </p:cNvPr>
          <p:cNvSpPr/>
          <p:nvPr/>
        </p:nvSpPr>
        <p:spPr>
          <a:xfrm>
            <a:off x="6422678" y="2123302"/>
            <a:ext cx="2016000" cy="2016000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r>
              <a:rPr lang="ru-RU" sz="1600" dirty="0"/>
              <a:t>Налог на имущество физических лиц</a:t>
            </a:r>
          </a:p>
        </p:txBody>
      </p:sp>
    </p:spTree>
    <p:extLst>
      <p:ext uri="{BB962C8B-B14F-4D97-AF65-F5344CB8AC3E}">
        <p14:creationId xmlns:p14="http://schemas.microsoft.com/office/powerpoint/2010/main" val="2873726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97352"/>
            <a:ext cx="8640960" cy="5400000"/>
          </a:xfrm>
          <a:prstGeom prst="rect">
            <a:avLst/>
          </a:prstGeom>
        </p:spPr>
      </p:pic>
      <p:sp>
        <p:nvSpPr>
          <p:cNvPr id="4" name="Равнобедренный треугольник 3">
            <a:hlinkClick r:id="" action="ppaction://noaction">
              <a:snd r:embed="rId3" name="type.wav"/>
            </a:hlinkClick>
          </p:cNvPr>
          <p:cNvSpPr/>
          <p:nvPr/>
        </p:nvSpPr>
        <p:spPr>
          <a:xfrm>
            <a:off x="971600" y="3861048"/>
            <a:ext cx="2268000" cy="1944000"/>
          </a:xfrm>
          <a:prstGeom prst="triangle">
            <a:avLst>
              <a:gd name="adj" fmla="val 4916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400" dirty="0" smtClean="0"/>
              <a:t>Жилищно-коммунальное хозяйство</a:t>
            </a:r>
            <a:endParaRPr lang="ru-RU" sz="1400" dirty="0"/>
          </a:p>
        </p:txBody>
      </p:sp>
      <p:sp>
        <p:nvSpPr>
          <p:cNvPr id="5" name="Равнобедренный треугольник 4">
            <a:hlinkClick r:id="" action="ppaction://noaction">
              <a:snd r:embed="rId3" name="type.wav"/>
            </a:hlinkClick>
          </p:cNvPr>
          <p:cNvSpPr/>
          <p:nvPr/>
        </p:nvSpPr>
        <p:spPr>
          <a:xfrm>
            <a:off x="2195736" y="1700808"/>
            <a:ext cx="2268000" cy="1944000"/>
          </a:xfrm>
          <a:prstGeom prst="triangle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400" dirty="0"/>
              <a:t>Охрана окружающей среды</a:t>
            </a:r>
          </a:p>
        </p:txBody>
      </p:sp>
      <p:sp>
        <p:nvSpPr>
          <p:cNvPr id="6" name="Равнобедренный треугольник 5">
            <a:hlinkClick r:id="" action="ppaction://noaction">
              <a:snd r:embed="rId4" name="chimes.wav"/>
            </a:hlinkClick>
          </p:cNvPr>
          <p:cNvSpPr/>
          <p:nvPr/>
        </p:nvSpPr>
        <p:spPr>
          <a:xfrm>
            <a:off x="4644008" y="1701024"/>
            <a:ext cx="2268000" cy="1944000"/>
          </a:xfrm>
          <a:prstGeom prst="triangle">
            <a:avLst>
              <a:gd name="adj" fmla="val 454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400" dirty="0"/>
              <a:t>Образование</a:t>
            </a:r>
          </a:p>
        </p:txBody>
      </p:sp>
      <p:sp>
        <p:nvSpPr>
          <p:cNvPr id="7" name="Равнобедренный треугольник 6">
            <a:hlinkClick r:id="" action="ppaction://noaction">
              <a:snd r:embed="rId3" name="type.wav"/>
            </a:hlinkClick>
          </p:cNvPr>
          <p:cNvSpPr/>
          <p:nvPr/>
        </p:nvSpPr>
        <p:spPr>
          <a:xfrm>
            <a:off x="5940152" y="3861048"/>
            <a:ext cx="2268000" cy="1944000"/>
          </a:xfrm>
          <a:prstGeom prst="triangle">
            <a:avLst>
              <a:gd name="adj" fmla="val 4870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400" dirty="0" smtClean="0"/>
              <a:t>Культура</a:t>
            </a:r>
            <a:r>
              <a:rPr lang="ru-RU" sz="1400" dirty="0"/>
              <a:t>, </a:t>
            </a:r>
            <a:r>
              <a:rPr lang="ru-RU" sz="1400" dirty="0" err="1" smtClean="0"/>
              <a:t>кинематогра</a:t>
            </a:r>
            <a:r>
              <a:rPr lang="en-US" sz="1400" dirty="0" smtClean="0"/>
              <a:t>-</a:t>
            </a:r>
            <a:r>
              <a:rPr lang="ru-RU" sz="1400" dirty="0" err="1" smtClean="0"/>
              <a:t>фия</a:t>
            </a:r>
            <a:endParaRPr lang="ru-RU" sz="1400" dirty="0"/>
          </a:p>
        </p:txBody>
      </p:sp>
      <p:sp>
        <p:nvSpPr>
          <p:cNvPr id="8" name="Равнобедренный треугольник 7">
            <a:hlinkClick r:id="" action="ppaction://noaction">
              <a:snd r:embed="rId3" name="type.wav"/>
            </a:hlinkClick>
          </p:cNvPr>
          <p:cNvSpPr/>
          <p:nvPr/>
        </p:nvSpPr>
        <p:spPr>
          <a:xfrm>
            <a:off x="3491880" y="3861048"/>
            <a:ext cx="2268000" cy="1944000"/>
          </a:xfrm>
          <a:prstGeom prst="triangle">
            <a:avLst>
              <a:gd name="adj" fmla="val 4638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400" dirty="0"/>
              <a:t>Физическая культура и спорт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BE728835-5D3A-DD14-DC69-075CDCDC5203}"/>
              </a:ext>
            </a:extLst>
          </p:cNvPr>
          <p:cNvSpPr/>
          <p:nvPr/>
        </p:nvSpPr>
        <p:spPr>
          <a:xfrm>
            <a:off x="251520" y="221739"/>
            <a:ext cx="86242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/>
              <a:t>На какую отрасль деятельности приходится наибольший процент расходов </a:t>
            </a:r>
            <a:r>
              <a:rPr lang="ru-RU" sz="2400" dirty="0" smtClean="0"/>
              <a:t>бюджета городского </a:t>
            </a:r>
            <a:r>
              <a:rPr lang="ru-RU" sz="2400" dirty="0"/>
              <a:t>округа Верхняя Пышма</a:t>
            </a:r>
          </a:p>
        </p:txBody>
      </p:sp>
    </p:spTree>
    <p:extLst>
      <p:ext uri="{BB962C8B-B14F-4D97-AF65-F5344CB8AC3E}">
        <p14:creationId xmlns:p14="http://schemas.microsoft.com/office/powerpoint/2010/main" val="369141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72222E-6 0.07222 L -4.72222E-6 4.07407E-6 " pathEditMode="relative" rAng="0" ptsTypes="AA">
                                      <p:cBhvr>
                                        <p:cTn id="1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6" grpId="1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1197352"/>
            <a:ext cx="8640000" cy="5400000"/>
          </a:xfrm>
          <a:prstGeom prst="rect">
            <a:avLst/>
          </a:prstGeom>
        </p:spPr>
      </p:pic>
      <p:sp>
        <p:nvSpPr>
          <p:cNvPr id="3" name="Полилиния 2"/>
          <p:cNvSpPr/>
          <p:nvPr/>
        </p:nvSpPr>
        <p:spPr>
          <a:xfrm>
            <a:off x="1698171" y="2253343"/>
            <a:ext cx="57150" cy="48986"/>
          </a:xfrm>
          <a:custGeom>
            <a:avLst/>
            <a:gdLst>
              <a:gd name="connsiteX0" fmla="*/ 0 w 57150"/>
              <a:gd name="connsiteY0" fmla="*/ 0 h 48986"/>
              <a:gd name="connsiteX1" fmla="*/ 57150 w 57150"/>
              <a:gd name="connsiteY1" fmla="*/ 48986 h 48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7150" h="48986">
                <a:moveTo>
                  <a:pt x="0" y="0"/>
                </a:moveTo>
                <a:lnTo>
                  <a:pt x="57150" y="48986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Цилиндр 3">
            <a:hlinkClick r:id="" action="ppaction://noaction">
              <a:snd r:embed="rId3" name="type.wav"/>
            </a:hlinkClick>
          </p:cNvPr>
          <p:cNvSpPr/>
          <p:nvPr/>
        </p:nvSpPr>
        <p:spPr>
          <a:xfrm>
            <a:off x="1043608" y="2253343"/>
            <a:ext cx="2160000" cy="162000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36000" bIns="0" rtlCol="0" anchor="ctr"/>
          <a:lstStyle/>
          <a:p>
            <a:pPr lvl="0" algn="ctr"/>
            <a:r>
              <a:rPr lang="ru-RU" sz="1200" dirty="0"/>
              <a:t>Ф</a:t>
            </a:r>
            <a:r>
              <a:rPr lang="ru-RU" sz="1200" dirty="0" smtClean="0"/>
              <a:t>ункционирование </a:t>
            </a:r>
            <a:r>
              <a:rPr lang="ru-RU" sz="1200" dirty="0"/>
              <a:t>судебной системы</a:t>
            </a:r>
          </a:p>
        </p:txBody>
      </p:sp>
      <p:sp>
        <p:nvSpPr>
          <p:cNvPr id="5" name="Цилиндр 4">
            <a:hlinkClick r:id="" action="ppaction://noaction">
              <a:snd r:embed="rId4" name="chimes.wav"/>
            </a:hlinkClick>
          </p:cNvPr>
          <p:cNvSpPr/>
          <p:nvPr/>
        </p:nvSpPr>
        <p:spPr>
          <a:xfrm>
            <a:off x="2627784" y="3969240"/>
            <a:ext cx="2160000" cy="162000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36000" bIns="0" rtlCol="0" anchor="ctr"/>
          <a:lstStyle/>
          <a:p>
            <a:pPr lvl="0" algn="ctr"/>
            <a:r>
              <a:rPr lang="ru-RU" sz="1200" dirty="0"/>
              <a:t>У</a:t>
            </a:r>
            <a:r>
              <a:rPr lang="ru-RU" sz="1200" dirty="0" smtClean="0"/>
              <a:t>становление</a:t>
            </a:r>
            <a:r>
              <a:rPr lang="ru-RU" sz="1200" dirty="0"/>
              <a:t>, </a:t>
            </a:r>
            <a:r>
              <a:rPr lang="ru-RU" sz="1200" dirty="0" smtClean="0"/>
              <a:t>изменение</a:t>
            </a:r>
            <a:endParaRPr lang="en-US" sz="1200" dirty="0" smtClean="0"/>
          </a:p>
          <a:p>
            <a:pPr lvl="0" algn="ctr"/>
            <a:r>
              <a:rPr lang="ru-RU" sz="1200" dirty="0" smtClean="0"/>
              <a:t>и</a:t>
            </a:r>
            <a:r>
              <a:rPr lang="ru-RU" sz="1200" dirty="0"/>
              <a:t> отмена местных налогов и сборов городского округа</a:t>
            </a:r>
          </a:p>
        </p:txBody>
      </p:sp>
      <p:sp>
        <p:nvSpPr>
          <p:cNvPr id="6" name="Цилиндр 5">
            <a:hlinkClick r:id="" action="ppaction://noaction">
              <a:snd r:embed="rId4" name="chimes.wav"/>
            </a:hlinkClick>
          </p:cNvPr>
          <p:cNvSpPr/>
          <p:nvPr/>
        </p:nvSpPr>
        <p:spPr>
          <a:xfrm>
            <a:off x="4211960" y="2253343"/>
            <a:ext cx="2160000" cy="162000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36000" bIns="0" rtlCol="0" anchor="ctr"/>
          <a:lstStyle/>
          <a:p>
            <a:pPr lvl="0" algn="ctr"/>
            <a:r>
              <a:rPr lang="ru-RU" sz="1200" dirty="0"/>
              <a:t>В</a:t>
            </a:r>
            <a:r>
              <a:rPr lang="ru-RU" sz="1200" dirty="0" smtClean="0"/>
              <a:t>ладение</a:t>
            </a:r>
            <a:r>
              <a:rPr lang="ru-RU" sz="1200" dirty="0"/>
              <a:t>, </a:t>
            </a:r>
            <a:r>
              <a:rPr lang="ru-RU" sz="1200" dirty="0" smtClean="0"/>
              <a:t>пользование</a:t>
            </a:r>
            <a:endParaRPr lang="en-US" sz="1200" dirty="0" smtClean="0"/>
          </a:p>
          <a:p>
            <a:pPr lvl="0" algn="ctr"/>
            <a:r>
              <a:rPr lang="ru-RU" sz="1200" dirty="0" smtClean="0"/>
              <a:t>и</a:t>
            </a:r>
            <a:r>
              <a:rPr lang="ru-RU" sz="1200" dirty="0"/>
              <a:t> распоряжение имуществом, </a:t>
            </a:r>
            <a:r>
              <a:rPr lang="ru-RU" sz="1200" dirty="0" smtClean="0"/>
              <a:t>находящимся</a:t>
            </a:r>
            <a:r>
              <a:rPr lang="en-US" sz="1200" dirty="0"/>
              <a:t> </a:t>
            </a:r>
            <a:r>
              <a:rPr lang="ru-RU" sz="1200" dirty="0" smtClean="0"/>
              <a:t>в</a:t>
            </a:r>
            <a:r>
              <a:rPr lang="ru-RU" sz="1200" dirty="0"/>
              <a:t> </a:t>
            </a:r>
            <a:r>
              <a:rPr lang="ru-RU" sz="1200" dirty="0" smtClean="0"/>
              <a:t>муниципальной</a:t>
            </a:r>
            <a:endParaRPr lang="en-US" sz="1200" dirty="0" smtClean="0"/>
          </a:p>
          <a:p>
            <a:pPr lvl="0" algn="ctr"/>
            <a:r>
              <a:rPr lang="ru-RU" sz="1200" dirty="0" smtClean="0"/>
              <a:t>собственности </a:t>
            </a:r>
            <a:r>
              <a:rPr lang="ru-RU" sz="1200" dirty="0"/>
              <a:t>городского округа</a:t>
            </a:r>
          </a:p>
        </p:txBody>
      </p:sp>
      <p:sp>
        <p:nvSpPr>
          <p:cNvPr id="7" name="Цилиндр 6">
            <a:hlinkClick r:id="" action="ppaction://noaction">
              <a:snd r:embed="rId3" name="type.wav"/>
            </a:hlinkClick>
          </p:cNvPr>
          <p:cNvSpPr/>
          <p:nvPr/>
        </p:nvSpPr>
        <p:spPr>
          <a:xfrm>
            <a:off x="5940392" y="3969240"/>
            <a:ext cx="2160000" cy="162000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36000" bIns="0" rtlCol="0" anchor="ctr"/>
          <a:lstStyle/>
          <a:p>
            <a:pPr lvl="0" algn="ctr"/>
            <a:r>
              <a:rPr lang="ru-RU" sz="1200" dirty="0" smtClean="0"/>
              <a:t>Международная</a:t>
            </a:r>
            <a:endParaRPr lang="en-US" sz="1200" dirty="0" smtClean="0"/>
          </a:p>
          <a:p>
            <a:pPr lvl="0" algn="ctr"/>
            <a:r>
              <a:rPr lang="ru-RU" sz="1200" dirty="0" smtClean="0"/>
              <a:t>деятельность </a:t>
            </a:r>
            <a:r>
              <a:rPr lang="ru-RU" sz="1200" dirty="0"/>
              <a:t>(реализация межгосударственных договоров)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F5B72F29-365C-DDD1-F004-8C142747FADB}"/>
              </a:ext>
            </a:extLst>
          </p:cNvPr>
          <p:cNvSpPr/>
          <p:nvPr/>
        </p:nvSpPr>
        <p:spPr>
          <a:xfrm>
            <a:off x="251520" y="260648"/>
            <a:ext cx="86404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/>
              <a:t>К вопросам местного значения городского округа </a:t>
            </a:r>
            <a:r>
              <a:rPr lang="ru-RU" sz="2400" dirty="0" smtClean="0"/>
              <a:t>относятся </a:t>
            </a:r>
          </a:p>
          <a:p>
            <a:pPr lvl="0" algn="ctr"/>
            <a:r>
              <a:rPr lang="ru-RU" dirty="0" smtClean="0"/>
              <a:t>(</a:t>
            </a:r>
            <a:r>
              <a:rPr lang="ru-RU" dirty="0"/>
              <a:t>возможно несколько вариантов</a:t>
            </a:r>
            <a:r>
              <a:rPr lang="ru-RU" dirty="0" smtClean="0"/>
              <a:t>):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3133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80" y="1196752"/>
            <a:ext cx="8640000" cy="5400000"/>
          </a:xfrm>
          <a:prstGeom prst="rect">
            <a:avLst/>
          </a:prstGeom>
        </p:spPr>
      </p:pic>
      <p:sp>
        <p:nvSpPr>
          <p:cNvPr id="3" name="Куб 2">
            <a:hlinkClick r:id="" action="ppaction://noaction">
              <a:snd r:embed="rId3" name="type.wav"/>
            </a:hlinkClick>
          </p:cNvPr>
          <p:cNvSpPr/>
          <p:nvPr/>
        </p:nvSpPr>
        <p:spPr>
          <a:xfrm>
            <a:off x="899592" y="2997152"/>
            <a:ext cx="1800000" cy="18000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dirty="0"/>
              <a:t>Колобок</a:t>
            </a:r>
          </a:p>
        </p:txBody>
      </p:sp>
      <p:sp>
        <p:nvSpPr>
          <p:cNvPr id="4" name="Куб 3">
            <a:hlinkClick r:id="" action="ppaction://noaction">
              <a:snd r:embed="rId4" name="chimes.wav"/>
            </a:hlinkClick>
          </p:cNvPr>
          <p:cNvSpPr/>
          <p:nvPr/>
        </p:nvSpPr>
        <p:spPr>
          <a:xfrm>
            <a:off x="3672480" y="2997152"/>
            <a:ext cx="1800000" cy="18000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dirty="0"/>
              <a:t>Буратино</a:t>
            </a:r>
          </a:p>
        </p:txBody>
      </p:sp>
      <p:sp>
        <p:nvSpPr>
          <p:cNvPr id="5" name="Куб 4">
            <a:hlinkClick r:id="" action="ppaction://noaction">
              <a:snd r:embed="rId3" name="type.wav"/>
            </a:hlinkClick>
          </p:cNvPr>
          <p:cNvSpPr/>
          <p:nvPr/>
        </p:nvSpPr>
        <p:spPr>
          <a:xfrm>
            <a:off x="6588224" y="2997152"/>
            <a:ext cx="1800000" cy="18000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dirty="0"/>
              <a:t>Красная шапочка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AD19BF34-5752-BB5A-90ED-3952A8109133}"/>
              </a:ext>
            </a:extLst>
          </p:cNvPr>
          <p:cNvSpPr/>
          <p:nvPr/>
        </p:nvSpPr>
        <p:spPr>
          <a:xfrm>
            <a:off x="252480" y="188640"/>
            <a:ext cx="8640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/>
              <a:t>Какая сказка демонстрирует неверное </a:t>
            </a:r>
            <a:r>
              <a:rPr lang="ru-RU" sz="2400" dirty="0" smtClean="0"/>
              <a:t>распределение</a:t>
            </a:r>
            <a:endParaRPr lang="en-US" sz="2400" dirty="0" smtClean="0"/>
          </a:p>
          <a:p>
            <a:pPr lvl="0" algn="ctr"/>
            <a:r>
              <a:rPr lang="ru-RU" sz="2400" dirty="0" smtClean="0"/>
              <a:t>личного </a:t>
            </a:r>
            <a:r>
              <a:rPr lang="ru-RU" sz="2400" dirty="0"/>
              <a:t>бюджета</a:t>
            </a:r>
          </a:p>
        </p:txBody>
      </p:sp>
    </p:spTree>
    <p:extLst>
      <p:ext uri="{BB962C8B-B14F-4D97-AF65-F5344CB8AC3E}">
        <p14:creationId xmlns:p14="http://schemas.microsoft.com/office/powerpoint/2010/main" val="2673043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955E4B0C-3ED8-D1EE-1158-46F99A99BA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395" r="15242"/>
          <a:stretch/>
        </p:blipFill>
        <p:spPr>
          <a:xfrm>
            <a:off x="0" y="-58604"/>
            <a:ext cx="9144000" cy="6916603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CE54F711-C048-3965-2A33-4C0D3D385461}"/>
              </a:ext>
            </a:extLst>
          </p:cNvPr>
          <p:cNvSpPr/>
          <p:nvPr/>
        </p:nvSpPr>
        <p:spPr>
          <a:xfrm>
            <a:off x="1433159" y="2586633"/>
            <a:ext cx="62776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Спасибо за участие!</a:t>
            </a:r>
          </a:p>
        </p:txBody>
      </p:sp>
    </p:spTree>
    <p:extLst>
      <p:ext uri="{BB962C8B-B14F-4D97-AF65-F5344CB8AC3E}">
        <p14:creationId xmlns:p14="http://schemas.microsoft.com/office/powerpoint/2010/main" val="220823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202</Words>
  <Application>Microsoft Office PowerPoint</Application>
  <PresentationFormat>Экран (4:3)</PresentationFormat>
  <Paragraphs>49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Что ты знаешь о Бюджете?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</dc:title>
  <dc:creator>Макарова Надежда Аркадьевна</dc:creator>
  <cp:lastModifiedBy>Никонов Александр Леонидович</cp:lastModifiedBy>
  <cp:revision>74</cp:revision>
  <dcterms:created xsi:type="dcterms:W3CDTF">2024-10-08T11:29:14Z</dcterms:created>
  <dcterms:modified xsi:type="dcterms:W3CDTF">2024-12-28T04:52:33Z</dcterms:modified>
</cp:coreProperties>
</file>