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9" r:id="rId2"/>
  </p:sldMasterIdLst>
  <p:notesMasterIdLst>
    <p:notesMasterId r:id="rId9"/>
  </p:notesMasterIdLst>
  <p:handoutMasterIdLst>
    <p:handoutMasterId r:id="rId10"/>
  </p:handoutMasterIdLst>
  <p:sldIdLst>
    <p:sldId id="308" r:id="rId3"/>
    <p:sldId id="310" r:id="rId4"/>
    <p:sldId id="311" r:id="rId5"/>
    <p:sldId id="314" r:id="rId6"/>
    <p:sldId id="313" r:id="rId7"/>
    <p:sldId id="312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8CC84C7-191F-4593-8226-5E491698B531}">
          <p14:sldIdLst>
            <p14:sldId id="308"/>
            <p14:sldId id="310"/>
            <p14:sldId id="311"/>
            <p14:sldId id="314"/>
            <p14:sldId id="313"/>
            <p14:sldId id="312"/>
          </p14:sldIdLst>
        </p14:section>
        <p14:section name="Раздел без заголовка" id="{698AC591-5DDC-4DD7-98A1-D2D6209C9870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4598"/>
    <a:srgbClr val="3140F6"/>
    <a:srgbClr val="00CC00"/>
    <a:srgbClr val="422AF6"/>
    <a:srgbClr val="4340AC"/>
    <a:srgbClr val="98CDFE"/>
    <a:srgbClr val="E09AFC"/>
    <a:srgbClr val="A1C1FB"/>
    <a:srgbClr val="6FA0F9"/>
    <a:srgbClr val="8FD4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2AD19B-0589-4DF2-BD28-AB250DA54BF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A57BF0-3DA8-4E89-AB7B-FF051C32E3E3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Century Gothic" panose="020B0502020202020204" pitchFamily="34" charset="0"/>
            </a:rPr>
            <a:t>Муниципальные общественные палаты (советы)</a:t>
          </a:r>
          <a:endParaRPr lang="ru-RU" sz="2000" dirty="0">
            <a:solidFill>
              <a:schemeClr val="tx1"/>
            </a:solidFill>
          </a:endParaRPr>
        </a:p>
      </dgm:t>
    </dgm:pt>
    <dgm:pt modelId="{9610A2BD-482D-4538-92F8-3CB7566994CC}" type="parTrans" cxnId="{35202250-E1AC-4B2F-BF59-7E1E6E65AD95}">
      <dgm:prSet/>
      <dgm:spPr/>
      <dgm:t>
        <a:bodyPr/>
        <a:lstStyle/>
        <a:p>
          <a:endParaRPr lang="ru-RU"/>
        </a:p>
      </dgm:t>
    </dgm:pt>
    <dgm:pt modelId="{9F31CE6D-A08D-4631-81E9-D2CB983EFE13}" type="sibTrans" cxnId="{35202250-E1AC-4B2F-BF59-7E1E6E65AD95}">
      <dgm:prSet/>
      <dgm:spPr/>
      <dgm:t>
        <a:bodyPr/>
        <a:lstStyle/>
        <a:p>
          <a:endParaRPr lang="ru-RU"/>
        </a:p>
      </dgm:t>
    </dgm:pt>
    <dgm:pt modelId="{F313ECA1-4AFE-453B-A637-B0D43C4EC9E2}">
      <dgm:prSet phldrT="[Текст]" custT="1"/>
      <dgm:spPr/>
      <dgm:t>
        <a:bodyPr/>
        <a:lstStyle/>
        <a:p>
          <a:r>
            <a:rPr lang="ru-RU" sz="13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Организация сбора и первичной </a:t>
          </a:r>
          <a:r>
            <a:rPr lang="ru-RU" sz="1300" b="1" dirty="0" err="1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модерации</a:t>
          </a:r>
          <a:r>
            <a:rPr lang="ru-RU" sz="13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 заявок от </a:t>
          </a:r>
          <a:r>
            <a:rPr lang="ru-RU" sz="1300" b="1" dirty="0" smtClean="0">
              <a:solidFill>
                <a:srgbClr val="002060"/>
              </a:solidFill>
              <a:latin typeface="Century Gothic" panose="020B0502020202020204" pitchFamily="34" charset="0"/>
            </a:rPr>
            <a:t>ОМСУ, НКО.</a:t>
          </a:r>
          <a:endParaRPr lang="ru-RU" sz="1300" dirty="0">
            <a:solidFill>
              <a:srgbClr val="002060"/>
            </a:solidFill>
          </a:endParaRPr>
        </a:p>
      </dgm:t>
    </dgm:pt>
    <dgm:pt modelId="{875B9C1C-EBE8-46C5-AD5B-D2E932AC8B0F}" type="parTrans" cxnId="{EA6DAF34-936E-433F-ADE3-EC3780290FB5}">
      <dgm:prSet/>
      <dgm:spPr/>
      <dgm:t>
        <a:bodyPr/>
        <a:lstStyle/>
        <a:p>
          <a:endParaRPr lang="ru-RU"/>
        </a:p>
      </dgm:t>
    </dgm:pt>
    <dgm:pt modelId="{A7B67997-275A-4243-AE5E-5CA318EAAEEE}" type="sibTrans" cxnId="{EA6DAF34-936E-433F-ADE3-EC3780290FB5}">
      <dgm:prSet/>
      <dgm:spPr/>
      <dgm:t>
        <a:bodyPr/>
        <a:lstStyle/>
        <a:p>
          <a:endParaRPr lang="ru-RU"/>
        </a:p>
      </dgm:t>
    </dgm:pt>
    <dgm:pt modelId="{0FAA3031-704E-4AE7-A26C-E2C83EDEDA6E}">
      <dgm:prSet phldrT="[Текст]" custT="1"/>
      <dgm:spPr/>
      <dgm:t>
        <a:bodyPr/>
        <a:lstStyle/>
        <a:p>
          <a:r>
            <a:rPr lang="ru-RU" sz="13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Направление прошедших </a:t>
          </a:r>
          <a:r>
            <a:rPr lang="ru-RU" sz="1300" b="1" dirty="0" err="1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модерацию</a:t>
          </a:r>
          <a:r>
            <a:rPr lang="ru-RU" sz="13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rPr>
            <a:t> заявок в </a:t>
          </a:r>
          <a:r>
            <a:rPr lang="ru-RU" sz="1300" b="1" dirty="0" smtClean="0">
              <a:solidFill>
                <a:srgbClr val="002060"/>
              </a:solidFill>
              <a:latin typeface="Century Gothic" panose="020B0502020202020204" pitchFamily="34" charset="0"/>
            </a:rPr>
            <a:t>Общественную палату Свердловской области.</a:t>
          </a:r>
          <a:endParaRPr lang="ru-RU" sz="1300" dirty="0"/>
        </a:p>
      </dgm:t>
    </dgm:pt>
    <dgm:pt modelId="{F9113387-0465-4F0D-94ED-7914D060D599}" type="parTrans" cxnId="{81D5A755-F1CD-4E1B-BD7F-CF117009B173}">
      <dgm:prSet/>
      <dgm:spPr/>
      <dgm:t>
        <a:bodyPr/>
        <a:lstStyle/>
        <a:p>
          <a:endParaRPr lang="ru-RU"/>
        </a:p>
      </dgm:t>
    </dgm:pt>
    <dgm:pt modelId="{6D51DC18-11C5-4986-9EEF-A9695E70D9B0}" type="sibTrans" cxnId="{81D5A755-F1CD-4E1B-BD7F-CF117009B173}">
      <dgm:prSet/>
      <dgm:spPr/>
      <dgm:t>
        <a:bodyPr/>
        <a:lstStyle/>
        <a:p>
          <a:endParaRPr lang="ru-RU"/>
        </a:p>
      </dgm:t>
    </dgm:pt>
    <dgm:pt modelId="{CFCBB03D-89D5-4D05-A64C-12E92FFF12FD}" type="pres">
      <dgm:prSet presAssocID="{8B2AD19B-0589-4DF2-BD28-AB250DA54BF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01CFCDD-37D4-4329-89A7-29520C06B766}" type="pres">
      <dgm:prSet presAssocID="{24A57BF0-3DA8-4E89-AB7B-FF051C32E3E3}" presName="linNode" presStyleCnt="0"/>
      <dgm:spPr/>
    </dgm:pt>
    <dgm:pt modelId="{1F80242B-5EF2-4A72-8E96-65A99E84D26E}" type="pres">
      <dgm:prSet presAssocID="{24A57BF0-3DA8-4E89-AB7B-FF051C32E3E3}" presName="parentShp" presStyleLbl="node1" presStyleIdx="0" presStyleCnt="1" custLinFactX="32051" custLinFactNeighborX="100000" custLinFactNeighborY="9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6D8D0F-2F8C-46BD-9A01-7F29C7C440C7}" type="pres">
      <dgm:prSet presAssocID="{24A57BF0-3DA8-4E89-AB7B-FF051C32E3E3}" presName="childShp" presStyleLbl="bgAccFollowNode1" presStyleIdx="0" presStyleCnt="1" custScaleX="88611" custScaleY="100098" custLinFactNeighborX="-90378" custLinFactNeighborY="-12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6DAF34-936E-433F-ADE3-EC3780290FB5}" srcId="{24A57BF0-3DA8-4E89-AB7B-FF051C32E3E3}" destId="{F313ECA1-4AFE-453B-A637-B0D43C4EC9E2}" srcOrd="0" destOrd="0" parTransId="{875B9C1C-EBE8-46C5-AD5B-D2E932AC8B0F}" sibTransId="{A7B67997-275A-4243-AE5E-5CA318EAAEEE}"/>
    <dgm:cxn modelId="{BAA5C450-E36B-4065-9E0B-743C4C2F84EE}" type="presOf" srcId="{8B2AD19B-0589-4DF2-BD28-AB250DA54BFC}" destId="{CFCBB03D-89D5-4D05-A64C-12E92FFF12FD}" srcOrd="0" destOrd="0" presId="urn:microsoft.com/office/officeart/2005/8/layout/vList6"/>
    <dgm:cxn modelId="{158FB652-7534-4DDD-AF45-F7A85D78D7DB}" type="presOf" srcId="{24A57BF0-3DA8-4E89-AB7B-FF051C32E3E3}" destId="{1F80242B-5EF2-4A72-8E96-65A99E84D26E}" srcOrd="0" destOrd="0" presId="urn:microsoft.com/office/officeart/2005/8/layout/vList6"/>
    <dgm:cxn modelId="{35202250-E1AC-4B2F-BF59-7E1E6E65AD95}" srcId="{8B2AD19B-0589-4DF2-BD28-AB250DA54BFC}" destId="{24A57BF0-3DA8-4E89-AB7B-FF051C32E3E3}" srcOrd="0" destOrd="0" parTransId="{9610A2BD-482D-4538-92F8-3CB7566994CC}" sibTransId="{9F31CE6D-A08D-4631-81E9-D2CB983EFE13}"/>
    <dgm:cxn modelId="{0FE93575-6D38-43CC-B46A-0B50047A4410}" type="presOf" srcId="{F313ECA1-4AFE-453B-A637-B0D43C4EC9E2}" destId="{B96D8D0F-2F8C-46BD-9A01-7F29C7C440C7}" srcOrd="0" destOrd="0" presId="urn:microsoft.com/office/officeart/2005/8/layout/vList6"/>
    <dgm:cxn modelId="{81D5A755-F1CD-4E1B-BD7F-CF117009B173}" srcId="{24A57BF0-3DA8-4E89-AB7B-FF051C32E3E3}" destId="{0FAA3031-704E-4AE7-A26C-E2C83EDEDA6E}" srcOrd="1" destOrd="0" parTransId="{F9113387-0465-4F0D-94ED-7914D060D599}" sibTransId="{6D51DC18-11C5-4986-9EEF-A9695E70D9B0}"/>
    <dgm:cxn modelId="{8DD98353-12C7-4593-9E1A-54A20BEF559C}" type="presOf" srcId="{0FAA3031-704E-4AE7-A26C-E2C83EDEDA6E}" destId="{B96D8D0F-2F8C-46BD-9A01-7F29C7C440C7}" srcOrd="0" destOrd="1" presId="urn:microsoft.com/office/officeart/2005/8/layout/vList6"/>
    <dgm:cxn modelId="{197E64E4-390D-4D6F-B703-F05A75FC6163}" type="presParOf" srcId="{CFCBB03D-89D5-4D05-A64C-12E92FFF12FD}" destId="{C01CFCDD-37D4-4329-89A7-29520C06B766}" srcOrd="0" destOrd="0" presId="urn:microsoft.com/office/officeart/2005/8/layout/vList6"/>
    <dgm:cxn modelId="{3543ABE9-C6F1-47C7-BEBC-A2944B62533E}" type="presParOf" srcId="{C01CFCDD-37D4-4329-89A7-29520C06B766}" destId="{1F80242B-5EF2-4A72-8E96-65A99E84D26E}" srcOrd="0" destOrd="0" presId="urn:microsoft.com/office/officeart/2005/8/layout/vList6"/>
    <dgm:cxn modelId="{18B848C6-CE5B-44F2-A7C9-1CA0BEF3BD4C}" type="presParOf" srcId="{C01CFCDD-37D4-4329-89A7-29520C06B766}" destId="{B96D8D0F-2F8C-46BD-9A01-7F29C7C440C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25892-6223-4CDA-8CB9-905F5583EDF6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139FD-3D0F-411C-A098-D821E29367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400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D81D5-9EC0-401A-B65D-35E6E09602B1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DBA3B-593F-4E9D-B372-B34DC88C66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06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8A2B20-B383-4A3C-8119-1D44254FBB7C}" type="slidenum">
              <a:rPr lang="ru-RU" altLang="ru-RU" b="0" smtClean="0"/>
              <a:pPr/>
              <a:t>1</a:t>
            </a:fld>
            <a:endParaRPr lang="ru-RU" altLang="ru-RU" b="0" smtClean="0"/>
          </a:p>
        </p:txBody>
      </p:sp>
    </p:spTree>
    <p:extLst>
      <p:ext uri="{BB962C8B-B14F-4D97-AF65-F5344CB8AC3E}">
        <p14:creationId xmlns:p14="http://schemas.microsoft.com/office/powerpoint/2010/main" val="4205930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8E32C-8B91-4CDF-8D1D-83EC73296610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484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9680-87B1-4111-9ADD-0F40A12EB18F}" type="datetime1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43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74F6-63BA-44C1-A037-8EA8A0104ED1}" type="datetime1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757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1E48-84CF-4259-A61F-AC537FFE9C36}" type="datetime1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180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6C673-1762-4CEC-B027-A2138ADC60E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92C07-AA22-4A31-8B06-A318302A431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935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AF8D-2F61-4747-8116-5175810502E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02CB3-3C5A-49CF-BFE3-37568D97B4F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534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7512C-3F33-4E36-BC63-B6CBD904333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1F6A8-DF11-4732-BFD1-9DCC899275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990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D0861-3A5E-4C7E-BA3D-DE558723833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23A63-517A-4721-BCC6-22EAEB92512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21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31FE6-4871-4403-BAC8-39EDDEFE7B4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6354C-8419-447F-A995-FB4254B4694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020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D721C-8068-47CE-A8C4-DCE1F04F51D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57A63-6B31-4F00-A4D3-6999685EB7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3565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7B9E3-491D-43FD-9979-FB3BB9FCBB3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CD056-C8F1-4EC8-90C7-C3920FB549D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94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CC09-5B3B-4021-80AF-E8E303D64D9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35591-2D60-4AF3-8804-2A2B9466CEE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14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7003A-0153-454E-B476-AE4DE683DEE0}" type="datetime1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0131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2540E-FB15-4851-9B39-CE317B26978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FE07-7FA4-49A0-AFDC-8BEBA2DBB96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0040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C8F18-A9D9-4104-B220-0E6F26BDF5BE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0B276-50AD-4E53-BEE5-A30B6CBB0E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9398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7DD1D-1447-4BAA-A3E7-9EA79D05B75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45AB0-6E13-4564-8F8C-CCE95AC7608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60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delanounas.ru/images/img/cdn.endata.cx/data_teams_flags_6327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38" y="404813"/>
            <a:ext cx="240030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/>
          <p:cNvSpPr txBox="1">
            <a:spLocks noGrp="1"/>
          </p:cNvSpPr>
          <p:nvPr>
            <p:ph type="subTitle" idx="4294967295"/>
          </p:nvPr>
        </p:nvSpPr>
        <p:spPr>
          <a:xfrm>
            <a:off x="1727205" y="4653134"/>
            <a:ext cx="8737604" cy="533396"/>
          </a:xfrm>
        </p:spPr>
        <p:txBody>
          <a:bodyPr anchorCtr="1"/>
          <a:lstStyle>
            <a:lvl1pPr marL="0" indent="0" algn="ctr">
              <a:buNone/>
              <a:defRPr sz="1800" b="1">
                <a:latin typeface="Times New Roman" pitchFamily="18"/>
                <a:cs typeface="Times New Roman" pitchFamily="18"/>
              </a:defRPr>
            </a:lvl1pPr>
          </a:lstStyle>
          <a:p>
            <a:pPr lvl="0"/>
            <a:r>
              <a:rPr lang="ru-RU"/>
              <a:t>Образец подзаголовка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94551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9F66-2524-4699-87F0-F86DE8415855}" type="datetime1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6B84-B969-48EF-8E76-9736BF1C0392}" type="datetime1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823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CE07-B276-44E8-832B-26D8F54A7D27}" type="datetime1">
              <a:rPr lang="ru-RU" smtClean="0"/>
              <a:t>24.01.2022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86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D5C2-AC1D-4703-A020-662FD598AC19}" type="datetime1">
              <a:rPr lang="ru-RU" smtClean="0"/>
              <a:t>24.01.2022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12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89F7-3896-4F82-8321-47F00C3D8CB7}" type="datetime1">
              <a:rPr lang="ru-RU" smtClean="0"/>
              <a:t>24.01.2022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27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19FF-9F17-4B38-8426-263454F8B39B}" type="datetime1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80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B0D3-8658-4DDF-8654-6AF7B8DEA32F}" type="datetime1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17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5AA20-4C9E-4AB3-92BF-31EEE73CBDD2}" type="datetime1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9827C-99F6-410F-8184-DDA7CDDE78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65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0B1129-C371-4266-86F2-4205338A493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BFFC01-C23B-4AA3-92CB-76E327FFAE7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48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5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6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1029573" y="1420216"/>
            <a:ext cx="10354491" cy="3024336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Концепция электронной </a:t>
            </a:r>
            <a:r>
              <a:rPr lang="ru-RU" sz="4000" b="1" spc="-300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библиотеки лучших практик работы некоммерческого сектора в Свердловской области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32" y="3930180"/>
            <a:ext cx="2018392" cy="1939549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722811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73763"/>
            <a:ext cx="158432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4710995" y="5934671"/>
            <a:ext cx="30093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en-US" dirty="0" smtClean="0">
                <a:latin typeface="Century Gothic" panose="020B0502020202020204" pitchFamily="34" charset="0"/>
                <a:cs typeface="Times New Roman" pitchFamily="18" charset="0"/>
              </a:rPr>
              <a:t>0</a:t>
            </a:r>
            <a:r>
              <a:rPr lang="ru-RU" dirty="0" smtClean="0">
                <a:latin typeface="Century Gothic" panose="020B0502020202020204" pitchFamily="34" charset="0"/>
                <a:cs typeface="Times New Roman" pitchFamily="18" charset="0"/>
              </a:rPr>
              <a:t>8</a:t>
            </a:r>
            <a:r>
              <a:rPr lang="en-US" dirty="0" smtClean="0">
                <a:latin typeface="Century Gothic" panose="020B0502020202020204" pitchFamily="34" charset="0"/>
                <a:cs typeface="Times New Roman" pitchFamily="18" charset="0"/>
              </a:rPr>
              <a:t> </a:t>
            </a:r>
            <a:r>
              <a:rPr lang="ru-RU" dirty="0" smtClean="0">
                <a:latin typeface="Century Gothic" panose="020B0502020202020204" pitchFamily="34" charset="0"/>
                <a:cs typeface="Times New Roman" pitchFamily="18" charset="0"/>
              </a:rPr>
              <a:t>декабря 2021 года</a:t>
            </a:r>
            <a:r>
              <a:rPr lang="ru-RU" dirty="0"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dirty="0">
                <a:latin typeface="Century Gothic" panose="020B0502020202020204" pitchFamily="34" charset="0"/>
                <a:cs typeface="Times New Roman" pitchFamily="18" charset="0"/>
              </a:rPr>
            </a:br>
            <a:endParaRPr lang="ru-RU" dirty="0">
              <a:latin typeface="Century Gothic" panose="020B0502020202020204" pitchFamily="34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5978768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90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>
            <a:off x="0" y="739115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1535182" y="41651"/>
            <a:ext cx="9753601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ВЗАИМОДЕЙСТВИЕ УЧАСТНИКОВ</a:t>
            </a:r>
            <a:endParaRPr lang="ru-RU" dirty="0"/>
          </a:p>
        </p:txBody>
      </p:sp>
      <p:pic>
        <p:nvPicPr>
          <p:cNvPr id="25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73" y="6330111"/>
            <a:ext cx="612377" cy="453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-1" y="6183254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49" y="10841"/>
            <a:ext cx="1062162" cy="757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Заголовок 1"/>
          <p:cNvSpPr txBox="1">
            <a:spLocks/>
          </p:cNvSpPr>
          <p:nvPr/>
        </p:nvSpPr>
        <p:spPr>
          <a:xfrm>
            <a:off x="329150" y="1820514"/>
            <a:ext cx="3475188" cy="43627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Ø"/>
            </a:pPr>
            <a:endParaRPr lang="ru-RU" sz="15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1) Взаимодействие с ИОГВ СО, ОМСУ, Общественной палатой Свердловской области по формированию сборника лучших практик</a:t>
            </a:r>
          </a:p>
          <a:p>
            <a:endParaRPr lang="ru-RU" sz="15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2) Информационная поддержка</a:t>
            </a:r>
          </a:p>
          <a:p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3) Направление заявок, поступивших от ИОГВ СО в Общественную палату </a:t>
            </a:r>
            <a:r>
              <a:rPr lang="ru-RU" sz="15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Свердловской области </a:t>
            </a:r>
            <a:endParaRPr lang="ru-RU" sz="15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4) Формирование электронного сборника лучших практик, отобранных экспертами</a:t>
            </a:r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5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5) Публикация и тиражирование электронного </a:t>
            </a:r>
            <a:r>
              <a:rPr lang="ru-RU" sz="15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сборника лучших практик </a:t>
            </a:r>
            <a:r>
              <a:rPr lang="ru-RU" sz="1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</a:t>
            </a:r>
            <a:r>
              <a:rPr lang="ru-RU" sz="15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сети «Интернет»</a:t>
            </a:r>
          </a:p>
          <a:p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62864" y="851018"/>
            <a:ext cx="4578926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Министерство экономики и территориального развития Свердловской </a:t>
            </a:r>
            <a:r>
              <a:rPr lang="ru-RU" sz="19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области</a:t>
            </a:r>
            <a:endParaRPr lang="ru-RU" sz="19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165224" y="793600"/>
            <a:ext cx="3861549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Общественная палата Свердловской области</a:t>
            </a:r>
            <a:endParaRPr lang="ru-RU" sz="2500" dirty="0">
              <a:solidFill>
                <a:srgbClr val="FF0000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4117521" y="2030227"/>
            <a:ext cx="4258693" cy="301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1) Взаимодействие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муниципальными общественными палатами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(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советами)</a:t>
            </a:r>
          </a:p>
          <a:p>
            <a:endParaRPr lang="ru-RU" sz="16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2) Информационная поддержка</a:t>
            </a:r>
          </a:p>
          <a:p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3) Организация экспертизы заявок  широким кругом экспертов</a:t>
            </a:r>
          </a:p>
          <a:p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4)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Организация 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народного голосования за практики на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сайте Общественной палаты Свердловской области </a:t>
            </a:r>
          </a:p>
          <a:p>
            <a:endParaRPr lang="ru-RU" sz="1600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574596" y="715400"/>
            <a:ext cx="237961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ИОГВ СО</a:t>
            </a:r>
            <a:endParaRPr lang="ru-RU" sz="2500" dirty="0">
              <a:solidFill>
                <a:srgbClr val="7030A0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9002581" y="1000140"/>
            <a:ext cx="3178814" cy="16800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500" b="1" dirty="0" smtClean="0">
                <a:latin typeface="Century Gothic" panose="020B0502020202020204" pitchFamily="34" charset="0"/>
              </a:rPr>
              <a:t>1) Информационная поддержка</a:t>
            </a:r>
          </a:p>
          <a:p>
            <a:endParaRPr lang="ru-RU" sz="1000" b="1" dirty="0" smtClean="0">
              <a:latin typeface="Century Gothic" panose="020B0502020202020204" pitchFamily="34" charset="0"/>
            </a:endParaRPr>
          </a:p>
          <a:p>
            <a:r>
              <a:rPr lang="ru-RU" sz="1500" b="1" dirty="0" smtClean="0">
                <a:latin typeface="Century Gothic" panose="020B0502020202020204" pitchFamily="34" charset="0"/>
              </a:rPr>
              <a:t>2) Подготовка / сбор, </a:t>
            </a:r>
            <a:r>
              <a:rPr lang="ru-RU" sz="1500" b="1" dirty="0" err="1" smtClean="0">
                <a:latin typeface="Century Gothic" panose="020B0502020202020204" pitchFamily="34" charset="0"/>
              </a:rPr>
              <a:t>модерация</a:t>
            </a:r>
            <a:r>
              <a:rPr lang="ru-RU" sz="1500" b="1" dirty="0" smtClean="0">
                <a:latin typeface="Century Gothic" panose="020B0502020202020204" pitchFamily="34" charset="0"/>
              </a:rPr>
              <a:t> заявок от НКО и направление их в </a:t>
            </a:r>
            <a:r>
              <a:rPr lang="ru-RU" sz="1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Министерство экономики</a:t>
            </a:r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366921" y="2631698"/>
            <a:ext cx="237961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ОМСУ</a:t>
            </a:r>
            <a:endParaRPr lang="ru-RU" sz="2500" dirty="0">
              <a:solidFill>
                <a:srgbClr val="7030A0"/>
              </a:solidFill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9002581" y="2787982"/>
            <a:ext cx="3285025" cy="21506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500" b="1" dirty="0" smtClean="0">
                <a:latin typeface="Century Gothic" panose="020B0502020202020204" pitchFamily="34" charset="0"/>
              </a:rPr>
              <a:t>1) Информационная поддержка</a:t>
            </a:r>
          </a:p>
          <a:p>
            <a:endParaRPr lang="ru-RU" sz="1500" b="1" dirty="0" smtClean="0">
              <a:latin typeface="Century Gothic" panose="020B0502020202020204" pitchFamily="34" charset="0"/>
            </a:endParaRPr>
          </a:p>
          <a:p>
            <a:r>
              <a:rPr lang="ru-RU" sz="1500" b="1" dirty="0" smtClean="0">
                <a:latin typeface="Century Gothic" panose="020B0502020202020204" pitchFamily="34" charset="0"/>
              </a:rPr>
              <a:t>2) Подготовка / сбор заявок</a:t>
            </a:r>
            <a:br>
              <a:rPr lang="ru-RU" sz="1500" b="1" dirty="0" smtClean="0">
                <a:latin typeface="Century Gothic" panose="020B0502020202020204" pitchFamily="34" charset="0"/>
              </a:rPr>
            </a:br>
            <a:r>
              <a:rPr lang="ru-RU" sz="1500" b="1" dirty="0" smtClean="0">
                <a:latin typeface="Century Gothic" panose="020B0502020202020204" pitchFamily="34" charset="0"/>
              </a:rPr>
              <a:t>от НКО и </a:t>
            </a:r>
            <a:r>
              <a:rPr lang="ru-RU" sz="1500" b="1" dirty="0">
                <a:latin typeface="Century Gothic" panose="020B0502020202020204" pitchFamily="34" charset="0"/>
              </a:rPr>
              <a:t>направление их в </a:t>
            </a:r>
            <a:r>
              <a:rPr lang="ru-RU" sz="1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муниципальные общественные палаты </a:t>
            </a:r>
            <a:r>
              <a:rPr lang="ru-RU" sz="15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(</a:t>
            </a:r>
            <a:r>
              <a:rPr lang="ru-RU" sz="15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советы)</a:t>
            </a:r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638830008"/>
              </p:ext>
            </p:extLst>
          </p:nvPr>
        </p:nvGraphicFramePr>
        <p:xfrm>
          <a:off x="3556373" y="4741334"/>
          <a:ext cx="8379974" cy="1344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757017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786169" y="321051"/>
            <a:ext cx="7196031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ФОРМА ЗАЯВКИ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111480"/>
              </p:ext>
            </p:extLst>
          </p:nvPr>
        </p:nvGraphicFramePr>
        <p:xfrm>
          <a:off x="744297" y="1537036"/>
          <a:ext cx="10710334" cy="481931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60618"/>
                <a:gridCol w="4880249"/>
                <a:gridCol w="5469467"/>
              </a:tblGrid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Наименование некоммерческой организации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Название социально значимого проекта (далее – практика)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8274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Тематическое направление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44475" algn="r"/>
                        </a:tabLs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Целевая аудитория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Задачи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Описание практики</a:t>
                      </a:r>
                      <a:endParaRPr lang="ru-RU" sz="1600" b="1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Сроки реализации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24864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Результаты практики </a:t>
                      </a:r>
                      <a:endParaRPr lang="ru-RU" sz="1600" b="1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8822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Стоимость реализации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24864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География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24864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Команда практики</a:t>
                      </a:r>
                      <a:endParaRPr lang="ru-RU" sz="1600" b="1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24864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Информационные ресурсы практики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906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269702" y="357507"/>
            <a:ext cx="9922298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ПОЯСНЕНИЯ ПО РАЗДЕЛАМ ФОРМЫ ЗАЯВКИ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093251"/>
              </p:ext>
            </p:extLst>
          </p:nvPr>
        </p:nvGraphicFramePr>
        <p:xfrm>
          <a:off x="228601" y="1330944"/>
          <a:ext cx="11811001" cy="520796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93833"/>
                <a:gridCol w="2074461"/>
                <a:gridCol w="9342707"/>
              </a:tblGrid>
              <a:tr h="353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Наименование некоммерческой организации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Указывается согласно учредительным документам полное и краткое (при наличии) наименование организации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5777" marR="15777" marT="11044" marB="11044" anchor="ctr"/>
                </a:tc>
              </a:tr>
              <a:tr h="353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Название социально значимого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проекта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Указывается название проекта</a:t>
                      </a:r>
                      <a:r>
                        <a:rPr lang="ru-RU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(например, «Десант добрых дел», областной конкурс детского творчества «Созвездие», «Диспетчерские центры связи для граждан с нарушением слуха»)</a:t>
                      </a:r>
                      <a:endParaRPr lang="ru-RU" sz="10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5777" marR="15777" marT="11044" marB="11044" anchor="ctr"/>
                </a:tc>
              </a:tr>
              <a:tr h="101604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Тематическое направление практики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44475" algn="r"/>
                        </a:tabLst>
                      </a:pPr>
                      <a:r>
                        <a:rPr lang="ru-RU" sz="1000" b="1" dirty="0">
                          <a:effectLst/>
                          <a:latin typeface="Century Gothic" panose="020B0502020202020204" pitchFamily="34" charset="0"/>
                        </a:rPr>
                        <a:t>Указывается одно из следующих направлений: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поддержка семьи, материнства, отцовства и детства;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социальная поддержка детей, инвалидов;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образование и наука;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военно-патриотическое воспитание молодежи;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охрана здоровья граждан, популяризация здорового образа жизни;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развитие культуры и искусства;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охрана окружающей среды.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44475" algn="r"/>
                        </a:tabLst>
                      </a:pPr>
                      <a:r>
                        <a:rPr lang="ru-RU" sz="1000" b="1" dirty="0">
                          <a:effectLst/>
                          <a:latin typeface="Century Gothic" panose="020B0502020202020204" pitchFamily="34" charset="0"/>
                        </a:rPr>
                        <a:t>Либо указывается иное направление</a:t>
                      </a:r>
                      <a:endParaRPr lang="ru-RU" sz="1000" b="1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Целевая аудитория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baseline="0" dirty="0" smtClean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Указываются особенности аудитории (например, дети с ограниченными возможностями здоровья; пенсионеры; женщины, воспитывающие детей в возрасте до 3-х лет и так далее)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429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Задачи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Описание задач, которые решаются в результате внедрения практики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353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Описание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Описание сути, механизма запуска и реализации практики, описание решаемой проблемы, механизм реализации (описание конкретных задач, мероприятий, сроков, участников, например, описание основных процессов и видов работ), партнеров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353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Сроки реализации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От идеи до запуска (в </a:t>
                      </a:r>
                      <a:r>
                        <a:rPr lang="ru-RU" sz="1000" dirty="0" smtClean="0">
                          <a:effectLst/>
                          <a:latin typeface="Century Gothic" panose="020B0502020202020204" pitchFamily="34" charset="0"/>
                        </a:rPr>
                        <a:t>месяцах, годах), 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указывается год старта практики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429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Результаты практики 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Например, указывается количество </a:t>
                      </a:r>
                      <a:r>
                        <a:rPr lang="ru-RU" sz="1000" dirty="0" err="1">
                          <a:effectLst/>
                          <a:latin typeface="Century Gothic" panose="020B0502020202020204" pitchFamily="34" charset="0"/>
                        </a:rPr>
                        <a:t>благополучателей</a:t>
                      </a: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, мероприятий, издание сборников, разработка обучающих программ, повышение качества социальных услуг и другие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46384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Стоимость реализации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Указываются (в рублях): 1) бюджетные средства, полученные в виде субсидий или грантов (наименование ИОГВ СО и ОМСУ, предоставившего субсидию или грант); 2) средства Фонда президентских грантов; 3) средства из иных источников (наименование источника); 4) пожертвования юридических или физических лиц; 5) собственные средства НКО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429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География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Указывается место реализации практики, включая перечень субъектов Российской Федерации, муниципальных образований, в которых она ре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429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11.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Команда практики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Ф.И.О. полностью, место работы (с указанием должности и подразделения/организации), телефон рабочий /мобильный, адрес электронной почты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35340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12.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Century Gothic" panose="020B0502020202020204" pitchFamily="34" charset="0"/>
                        </a:rPr>
                        <a:t>Информационные ресурсы практики </a:t>
                      </a:r>
                      <a:endParaRPr lang="ru-RU" sz="10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Century Gothic" panose="020B0502020202020204" pitchFamily="34" charset="0"/>
                        </a:rPr>
                        <a:t>Адрес официальной страницы практики в сети Интернет и/или ссылки на страницы практики в социальных сетях (при наличии)</a:t>
                      </a:r>
                      <a:endParaRPr lang="ru-RU" sz="10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1164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801813"/>
              </p:ext>
            </p:extLst>
          </p:nvPr>
        </p:nvGraphicFramePr>
        <p:xfrm>
          <a:off x="447963" y="1452369"/>
          <a:ext cx="11396903" cy="496701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72518"/>
                <a:gridCol w="3056730"/>
                <a:gridCol w="7967655"/>
              </a:tblGrid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510540" algn="l"/>
                          <a:tab pos="4544695" algn="l"/>
                        </a:tabLs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Срок</a:t>
                      </a:r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реализации практики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реализуется</a:t>
                      </a:r>
                      <a:r>
                        <a:rPr lang="ru-RU" sz="16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более 3-х лет, что свидетельствует о её востребованности</a:t>
                      </a:r>
                      <a:endParaRPr lang="ru-RU" sz="16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510540" algn="l"/>
                          <a:tab pos="4544695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Соответствие задаче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Решение соответствует заявленной задаче и основным принципам</a:t>
                      </a:r>
                    </a:p>
                  </a:txBody>
                  <a:tcPr marL="36195" marR="36195" marT="36195" marB="36195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338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Эффективность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Соотношение между достигнутым эффектом и используемыми ресурсами</a:t>
                      </a:r>
                    </a:p>
                  </a:txBody>
                  <a:tcPr marL="36195" marR="36195" marT="36195" marB="36195"/>
                </a:tc>
              </a:tr>
              <a:tr h="38274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6050" algn="l"/>
                          <a:tab pos="418211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Актуальность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является новой, нестандартной, отвечает текущим вызовам и задачам</a:t>
                      </a:r>
                    </a:p>
                  </a:txBody>
                  <a:tcPr marL="36195" marR="36195" marT="36195" marB="36195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51130" algn="l"/>
                          <a:tab pos="4186555" algn="l"/>
                        </a:tabLst>
                      </a:pPr>
                      <a:r>
                        <a:rPr lang="ru-RU" sz="1600" b="1" kern="12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Тиражируемость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/ проект может применяться в других субъектах Российской Федерации</a:t>
                      </a:r>
                    </a:p>
                  </a:txBody>
                  <a:tcPr marL="36195" marR="36195" marT="36195" marB="36195"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Охват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От - незначительное количество </a:t>
                      </a:r>
                      <a:r>
                        <a:rPr lang="ru-RU" sz="1600" kern="12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благополучателей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; до - практика / проект охватывает большую часть заявленной целевой аудитории на территории ее реализации</a:t>
                      </a:r>
                    </a:p>
                  </a:txBody>
                  <a:tcPr marL="36195" marR="36195" marT="36195" marB="36195"/>
                </a:tc>
              </a:tr>
              <a:tr h="46446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Масштаб деятельности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 оценке учитывается</a:t>
                      </a:r>
                      <a:r>
                        <a:rPr lang="ru-RU" sz="16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какая организация реализует проект, крупная общественная организация либо небольшая  некоммерческая организация</a:t>
                      </a:r>
                    </a:p>
                  </a:txBody>
                  <a:tcPr marL="36195" marR="36195" marT="36195" marB="36195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9225" algn="l"/>
                          <a:tab pos="418338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Качество описания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Ясность, однозначность и понятность описания</a:t>
                      </a:r>
                    </a:p>
                  </a:txBody>
                  <a:tcPr marL="36195" marR="36195" marT="36195" marB="36195"/>
                </a:tc>
              </a:tr>
              <a:tr h="37297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418338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Общественная значимость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повышает уровень и качество жизни населения</a:t>
                      </a:r>
                    </a:p>
                  </a:txBody>
                  <a:tcPr marL="36195" marR="36195" marT="36195" marB="36195"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2483427" y="163993"/>
            <a:ext cx="8312727" cy="94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Предлагаемые критерии </a:t>
            </a:r>
            <a:r>
              <a:rPr lang="ru-RU" dirty="0"/>
              <a:t>оценки </a:t>
            </a:r>
            <a:r>
              <a:rPr lang="ru-RU" dirty="0" smtClean="0"/>
              <a:t>заявок экспертами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72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18250"/>
            <a:ext cx="2743200" cy="365125"/>
          </a:xfrm>
        </p:spPr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716260" y="86192"/>
            <a:ext cx="8312727" cy="94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Сроки формирования электронной библиотеки лучших практик</a:t>
            </a:r>
            <a:endParaRPr lang="ru-RU" dirty="0"/>
          </a:p>
        </p:txBody>
      </p:sp>
      <p:sp>
        <p:nvSpPr>
          <p:cNvPr id="6" name="Текст 3"/>
          <p:cNvSpPr txBox="1">
            <a:spLocks/>
          </p:cNvSpPr>
          <p:nvPr/>
        </p:nvSpPr>
        <p:spPr bwMode="auto">
          <a:xfrm>
            <a:off x="4176003" y="1225690"/>
            <a:ext cx="7791583" cy="1138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</a:t>
            </a:r>
            <a:r>
              <a:rPr lang="ru-RU" sz="1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аправление </a:t>
            </a:r>
            <a:r>
              <a:rPr lang="ru-RU" sz="18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доработанной </a:t>
            </a:r>
            <a:r>
              <a:rPr lang="ru-RU" sz="1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концепции </a:t>
            </a:r>
            <a:r>
              <a:rPr lang="ru-RU" sz="1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формирования электронной библиотеки лучших практик </a:t>
            </a:r>
            <a:r>
              <a:rPr lang="ru-RU" sz="1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ИОГВ СО, в ОМСУ, Общественную палату Свердловской области</a:t>
            </a:r>
          </a:p>
          <a:p>
            <a:pPr marL="342900" indent="-342900">
              <a:buFont typeface="+mj-lt"/>
              <a:buAutoNum type="arabicPeriod"/>
            </a:pPr>
            <a:endParaRPr lang="ru-RU" sz="18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743043" y="1236301"/>
            <a:ext cx="2783928" cy="871640"/>
          </a:xfrm>
        </p:spPr>
        <p:txBody>
          <a:bodyPr/>
          <a:lstStyle/>
          <a:p>
            <a:r>
              <a:rPr lang="ru-RU" sz="27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Д</a:t>
            </a:r>
            <a:r>
              <a:rPr lang="ru-RU" sz="27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о 10 декабря 2021 года</a:t>
            </a:r>
            <a:endParaRPr lang="ru-RU" sz="30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3071241" y="1564814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798277" y="2032867"/>
            <a:ext cx="8169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Сбор и </a:t>
            </a:r>
            <a:r>
              <a:rPr lang="ru-RU" b="1" dirty="0" err="1" smtClean="0">
                <a:solidFill>
                  <a:srgbClr val="FF0000"/>
                </a:solidFill>
                <a:latin typeface="Century Gothic" panose="020B0502020202020204" pitchFamily="34" charset="0"/>
              </a:rPr>
              <a:t>модерация</a:t>
            </a:r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 заявок согласно концепции</a:t>
            </a:r>
            <a:r>
              <a:rPr lang="ru-RU" b="1" dirty="0" smtClean="0">
                <a:latin typeface="Century Gothic" panose="020B0502020202020204" pitchFamily="34" charset="0"/>
              </a:rPr>
              <a:t>: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- ИОГВ СО, в том числе с участием непосредственно самих НКО; 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- </a:t>
            </a:r>
            <a:r>
              <a:rPr lang="ru-RU" b="1" dirty="0">
                <a:latin typeface="Century Gothic" panose="020B0502020202020204" pitchFamily="34" charset="0"/>
              </a:rPr>
              <a:t>м</a:t>
            </a:r>
            <a:r>
              <a:rPr lang="ru-RU" b="1" dirty="0" smtClean="0">
                <a:latin typeface="Century Gothic" panose="020B0502020202020204" pitchFamily="34" charset="0"/>
              </a:rPr>
              <a:t>униципальными общественными палатами </a:t>
            </a:r>
            <a:r>
              <a:rPr lang="ru-RU" b="1" dirty="0">
                <a:latin typeface="Century Gothic" panose="020B0502020202020204" pitchFamily="34" charset="0"/>
              </a:rPr>
              <a:t>(</a:t>
            </a:r>
            <a:r>
              <a:rPr lang="ru-RU" b="1" dirty="0" smtClean="0">
                <a:latin typeface="Century Gothic" panose="020B0502020202020204" pitchFamily="34" charset="0"/>
              </a:rPr>
              <a:t>советами) с </a:t>
            </a:r>
            <a:r>
              <a:rPr lang="ru-RU" b="1" dirty="0">
                <a:latin typeface="Century Gothic" panose="020B0502020202020204" pitchFamily="34" charset="0"/>
              </a:rPr>
              <a:t>участием </a:t>
            </a:r>
            <a:r>
              <a:rPr lang="ru-RU" b="1" dirty="0" smtClean="0">
                <a:latin typeface="Century Gothic" panose="020B0502020202020204" pitchFamily="34" charset="0"/>
              </a:rPr>
              <a:t>НКО, ОМСУ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8114" y="2199645"/>
            <a:ext cx="27622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Декабрь 2021 года – январь, март</a:t>
            </a: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 2022 года </a:t>
            </a:r>
            <a:endParaRPr lang="ru-RU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2616338" y="2602273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326062" y="3335349"/>
            <a:ext cx="81693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Направление ИОГВ СО </a:t>
            </a:r>
            <a:r>
              <a:rPr lang="ru-RU" b="1" dirty="0" smtClean="0">
                <a:latin typeface="Century Gothic" panose="020B0502020202020204" pitchFamily="34" charset="0"/>
              </a:rPr>
              <a:t>заявок в Министерство </a:t>
            </a:r>
            <a:r>
              <a:rPr lang="ru-RU" b="1" dirty="0">
                <a:latin typeface="Century Gothic" panose="020B0502020202020204" pitchFamily="34" charset="0"/>
              </a:rPr>
              <a:t>экономики, </a:t>
            </a:r>
            <a:r>
              <a:rPr lang="ru-RU" b="1" dirty="0" smtClean="0">
                <a:latin typeface="Century Gothic" panose="020B0502020202020204" pitchFamily="34" charset="0"/>
              </a:rPr>
              <a:t>муниципальными общественными палатами - в </a:t>
            </a:r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Общественную палату </a:t>
            </a:r>
            <a:r>
              <a:rPr lang="ru-RU" b="1" dirty="0">
                <a:latin typeface="Century Gothic" panose="020B0502020202020204" pitchFamily="34" charset="0"/>
              </a:rPr>
              <a:t>Свердловской области</a:t>
            </a:r>
            <a:endParaRPr lang="ru-RU" b="1" dirty="0" smtClean="0">
              <a:latin typeface="Century Gothic" panose="020B0502020202020204" pitchFamily="34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407297" y="3223027"/>
            <a:ext cx="2783928" cy="1353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9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Д</a:t>
            </a:r>
            <a:r>
              <a:rPr lang="ru-RU" sz="29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о 20 марта 2022 года</a:t>
            </a:r>
            <a:r>
              <a:rPr lang="ru-RU" sz="3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/>
            </a:r>
            <a:br>
              <a:rPr lang="ru-RU" sz="30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endParaRPr lang="ru-RU" sz="30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3146275" y="3443848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682548" y="4259311"/>
            <a:ext cx="65094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Направление </a:t>
            </a:r>
            <a:r>
              <a:rPr lang="ru-RU" b="1" dirty="0" smtClean="0">
                <a:latin typeface="Century Gothic" panose="020B0502020202020204" pitchFamily="34" charset="0"/>
              </a:rPr>
              <a:t>Министерством </a:t>
            </a:r>
            <a:r>
              <a:rPr lang="ru-RU" b="1" dirty="0">
                <a:latin typeface="Century Gothic" panose="020B0502020202020204" pitchFamily="34" charset="0"/>
              </a:rPr>
              <a:t>экономики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полученных от ИОГВ СО заявок в 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Общественную 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палату Свердловской 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области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 bwMode="auto">
          <a:xfrm>
            <a:off x="640792" y="4340563"/>
            <a:ext cx="3685270" cy="81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Д</a:t>
            </a:r>
            <a:r>
              <a:rPr lang="ru-RU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о 01 апреля 2022 года</a:t>
            </a:r>
            <a: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/>
            </a:r>
            <a:b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endParaRPr lang="ru-RU" sz="22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4326062" y="4461089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4990152" y="6237233"/>
            <a:ext cx="1059873" cy="519775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Текст 3"/>
          <p:cNvSpPr txBox="1">
            <a:spLocks/>
          </p:cNvSpPr>
          <p:nvPr/>
        </p:nvSpPr>
        <p:spPr bwMode="auto">
          <a:xfrm>
            <a:off x="6233588" y="6177769"/>
            <a:ext cx="4977591" cy="6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Формирование</a:t>
            </a:r>
            <a:r>
              <a:rPr lang="ru-RU" sz="1800" b="1" dirty="0" smtClean="0">
                <a:latin typeface="Century Gothic" panose="020B0502020202020204" pitchFamily="34" charset="0"/>
              </a:rPr>
              <a:t> </a:t>
            </a:r>
            <a:r>
              <a:rPr lang="ru-RU" sz="1800" b="1" dirty="0">
                <a:latin typeface="Century Gothic" panose="020B0502020202020204" pitchFamily="34" charset="0"/>
              </a:rPr>
              <a:t>электронной библиотеки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latin typeface="Century Gothic" panose="020B0502020202020204" pitchFamily="34" charset="0"/>
              </a:rPr>
              <a:t>лучших </a:t>
            </a:r>
            <a:r>
              <a:rPr lang="ru-RU" sz="1800" b="1" dirty="0" smtClean="0">
                <a:latin typeface="Century Gothic" panose="020B0502020202020204" pitchFamily="34" charset="0"/>
              </a:rPr>
              <a:t>практик и ее презентация</a:t>
            </a:r>
            <a:endParaRPr lang="ru-RU" sz="1800" b="1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18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113007" y="5144692"/>
            <a:ext cx="3685270" cy="111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Апрель-май</a:t>
            </a:r>
          </a:p>
          <a:p>
            <a: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2022 года</a:t>
            </a:r>
            <a:b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endParaRPr lang="ru-RU" sz="22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2058807" y="5388773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62155" y="6190881"/>
            <a:ext cx="41303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II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квартал 2022 года 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191225" y="5229188"/>
            <a:ext cx="90007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Организация </a:t>
            </a:r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Общественной палатой </a:t>
            </a:r>
            <a:r>
              <a:rPr lang="ru-RU" b="1" dirty="0">
                <a:latin typeface="Century Gothic" panose="020B0502020202020204" pitchFamily="34" charset="0"/>
              </a:rPr>
              <a:t>Свердловской области </a:t>
            </a:r>
            <a:r>
              <a:rPr lang="ru-RU" b="1" dirty="0" smtClean="0">
                <a:latin typeface="Century Gothic" panose="020B0502020202020204" pitchFamily="34" charset="0"/>
              </a:rPr>
              <a:t>экспертизы заявок </a:t>
            </a:r>
            <a:r>
              <a:rPr lang="ru-RU" b="1" dirty="0">
                <a:latin typeface="Century Gothic" panose="020B0502020202020204" pitchFamily="34" charset="0"/>
              </a:rPr>
              <a:t>широким кругом </a:t>
            </a:r>
            <a:r>
              <a:rPr lang="ru-RU" b="1" dirty="0" smtClean="0">
                <a:latin typeface="Century Gothic" panose="020B0502020202020204" pitchFamily="34" charset="0"/>
              </a:rPr>
              <a:t>экспертов и народного </a:t>
            </a:r>
            <a:r>
              <a:rPr lang="ru-RU" b="1" dirty="0">
                <a:latin typeface="Century Gothic" panose="020B0502020202020204" pitchFamily="34" charset="0"/>
              </a:rPr>
              <a:t>голосования за практики на сайте Общественной палаты Свердловской </a:t>
            </a:r>
            <a:r>
              <a:rPr lang="ru-RU" b="1" dirty="0" smtClean="0">
                <a:latin typeface="Century Gothic" panose="020B0502020202020204" pitchFamily="34" charset="0"/>
              </a:rPr>
              <a:t>области</a:t>
            </a:r>
            <a:endParaRPr 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6734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3230</TotalTime>
  <Words>796</Words>
  <Application>Microsoft Office PowerPoint</Application>
  <PresentationFormat>Широкоэкранный</PresentationFormat>
  <Paragraphs>157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Times New Roman</vt:lpstr>
      <vt:lpstr>Wingdings</vt:lpstr>
      <vt:lpstr>Тема Office</vt:lpstr>
      <vt:lpstr>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 10 декабря 2021 года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Якерсберг Анна Андреевна</dc:creator>
  <cp:lastModifiedBy>Суманеева Татьяна Викторовна</cp:lastModifiedBy>
  <cp:revision>354</cp:revision>
  <cp:lastPrinted>2021-09-14T06:27:16Z</cp:lastPrinted>
  <dcterms:created xsi:type="dcterms:W3CDTF">2019-12-28T09:50:38Z</dcterms:created>
  <dcterms:modified xsi:type="dcterms:W3CDTF">2022-01-24T05:53:53Z</dcterms:modified>
</cp:coreProperties>
</file>