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3" r:id="rId6"/>
    <p:sldId id="267" r:id="rId7"/>
    <p:sldId id="268" r:id="rId8"/>
    <p:sldId id="269" r:id="rId9"/>
    <p:sldId id="270" r:id="rId10"/>
    <p:sldId id="264" r:id="rId11"/>
    <p:sldId id="265" r:id="rId12"/>
    <p:sldId id="271" r:id="rId13"/>
    <p:sldId id="272" r:id="rId14"/>
    <p:sldId id="26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  <p15:guide id="6" orient="horz" pos="41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FF"/>
    <a:srgbClr val="76B531"/>
    <a:srgbClr val="B5D5A7"/>
    <a:srgbClr val="9CCA86"/>
    <a:srgbClr val="D1D8EA"/>
    <a:srgbClr val="EB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  <p:guide pos="347"/>
        <p:guide pos="7287"/>
        <p:guide orient="horz" pos="1139"/>
        <p:guide orient="horz" pos="41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706825430326464E-2"/>
          <c:y val="3.538853201808298E-2"/>
          <c:w val="0.54398372516202187"/>
          <c:h val="0.74824421277843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Лист1!$J$9</c:f>
              <c:strCache>
                <c:ptCount val="1"/>
                <c:pt idx="0">
                  <c:v>Администрация ГО Верхняя Пышма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rgbClr val="0070C0"/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306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502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515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504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Лист1!$I$10:$I$13</c:f>
              <c:strCache>
                <c:ptCount val="4"/>
                <c:pt idx="0">
                  <c:v>1 квартал </c:v>
                </c:pt>
                <c:pt idx="1">
                  <c:v>2 квартал </c:v>
                </c:pt>
                <c:pt idx="2">
                  <c:v>3 квартал </c:v>
                </c:pt>
                <c:pt idx="3">
                  <c:v>4 квартал </c:v>
                </c:pt>
              </c:strCache>
            </c:strRef>
          </c:cat>
          <c:val>
            <c:numRef>
              <c:f>Лист1!$J$10:$J$13</c:f>
              <c:numCache>
                <c:formatCode>General</c:formatCode>
                <c:ptCount val="4"/>
                <c:pt idx="0">
                  <c:v>306</c:v>
                </c:pt>
                <c:pt idx="1">
                  <c:v>502</c:v>
                </c:pt>
                <c:pt idx="2">
                  <c:v>515</c:v>
                </c:pt>
                <c:pt idx="3">
                  <c:v>504</c:v>
                </c:pt>
              </c:numCache>
            </c:numRef>
          </c:val>
        </c:ser>
        <c:ser>
          <c:idx val="1"/>
          <c:order val="1"/>
          <c:tx>
            <c:strRef>
              <c:f>Лист1!$K$9</c:f>
              <c:strCache>
                <c:ptCount val="1"/>
                <c:pt idx="0">
                  <c:v>Дума ГО Верхняя Пышма</c:v>
                </c:pt>
              </c:strCache>
            </c:strRef>
          </c:tx>
          <c:spPr>
            <a:gradFill rotWithShape="1">
              <a:gsLst>
                <a:gs pos="50000">
                  <a:srgbClr val="A8CF96"/>
                </a:gs>
                <a:gs pos="0">
                  <a:srgbClr val="B5D5A7"/>
                </a:gs>
                <a:gs pos="100000">
                  <a:srgbClr val="92D050"/>
                </a:gs>
              </a:gsLst>
              <a:lin ang="5400000" scaled="0"/>
            </a:gradFill>
            <a:ln w="9525" cap="flat" cmpd="sng" algn="ctr">
              <a:solidFill>
                <a:srgbClr val="76B531"/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Лист1!$I$10:$I$13</c:f>
              <c:strCache>
                <c:ptCount val="4"/>
                <c:pt idx="0">
                  <c:v>1 квартал </c:v>
                </c:pt>
                <c:pt idx="1">
                  <c:v>2 квартал </c:v>
                </c:pt>
                <c:pt idx="2">
                  <c:v>3 квартал </c:v>
                </c:pt>
                <c:pt idx="3">
                  <c:v>4 квартал </c:v>
                </c:pt>
              </c:strCache>
            </c:strRef>
          </c:cat>
          <c:val>
            <c:numRef>
              <c:f>Лист1!$K$10:$K$13</c:f>
              <c:numCache>
                <c:formatCode>General</c:formatCode>
                <c:ptCount val="4"/>
                <c:pt idx="0">
                  <c:v>4</c:v>
                </c:pt>
                <c:pt idx="1">
                  <c:v>17</c:v>
                </c:pt>
                <c:pt idx="2">
                  <c:v>9</c:v>
                </c:pt>
                <c:pt idx="3">
                  <c:v>11</c:v>
                </c:pt>
              </c:numCache>
            </c:numRef>
          </c:val>
        </c:ser>
        <c:ser>
          <c:idx val="2"/>
          <c:order val="2"/>
          <c:tx>
            <c:strRef>
              <c:f>Лист1!$L$9</c:f>
              <c:strCache>
                <c:ptCount val="1"/>
                <c:pt idx="0">
                  <c:v>Счетная палата ГО Верхняя Пышма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Лист1!$I$10:$I$13</c:f>
              <c:strCache>
                <c:ptCount val="4"/>
                <c:pt idx="0">
                  <c:v>1 квартал </c:v>
                </c:pt>
                <c:pt idx="1">
                  <c:v>2 квартал </c:v>
                </c:pt>
                <c:pt idx="2">
                  <c:v>3 квартал </c:v>
                </c:pt>
                <c:pt idx="3">
                  <c:v>4 квартал </c:v>
                </c:pt>
              </c:strCache>
            </c:strRef>
          </c:cat>
          <c:val>
            <c:numRef>
              <c:f>Лист1!$L$10:$L$13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24204888"/>
        <c:axId val="124209984"/>
      </c:barChart>
      <c:catAx>
        <c:axId val="124204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209984"/>
        <c:crosses val="autoZero"/>
        <c:auto val="1"/>
        <c:lblAlgn val="ctr"/>
        <c:lblOffset val="100"/>
        <c:noMultiLvlLbl val="0"/>
      </c:catAx>
      <c:valAx>
        <c:axId val="124209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204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11255581180822"/>
          <c:y val="0.74830058065080207"/>
          <c:w val="0.35672403238153899"/>
          <c:h val="0.251699419349197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85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728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866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73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72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01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2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24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028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773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C825-4A9C-4C7B-8402-3316A2864745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64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110000"/>
                <a:satMod val="105000"/>
                <a:tint val="67000"/>
                <a:alpha val="5000"/>
              </a:schemeClr>
            </a:gs>
            <a:gs pos="50000">
              <a:schemeClr val="accent5">
                <a:lumMod val="105000"/>
                <a:satMod val="103000"/>
                <a:tint val="73000"/>
                <a:alpha val="30000"/>
              </a:schemeClr>
            </a:gs>
            <a:gs pos="100000">
              <a:schemeClr val="accent5">
                <a:lumMod val="105000"/>
                <a:satMod val="109000"/>
                <a:tint val="81000"/>
                <a:alpha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CC825-4A9C-4C7B-8402-3316A2864745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6C6DF-A1A6-49FC-9F5E-789599DC0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5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ovp.ru/site/section?id=58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umavp.ru/corrupt/19" TargetMode="External"/><Relationship Id="rId2" Type="http://schemas.openxmlformats.org/officeDocument/2006/relationships/hyperlink" Target="https://movp.ru/site/section?id=68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/>
            <a:srcRect t="10397" b="494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  <a:alpha val="30000"/>
                  </a:schemeClr>
                </a:gs>
                <a:gs pos="100000">
                  <a:schemeClr val="accent1">
                    <a:lumMod val="20000"/>
                    <a:lumOff val="80000"/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600" y="893763"/>
            <a:ext cx="11017250" cy="2387600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ОТЧЕТ об исполнении 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Плана противодействия коррупции 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в городском округе Верхняя Пышма 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в 2022 году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836150" y="4762500"/>
            <a:ext cx="2355850" cy="1870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2022 ГОД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044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2239703"/>
              </p:ext>
            </p:extLst>
          </p:nvPr>
        </p:nvGraphicFramePr>
        <p:xfrm>
          <a:off x="550863" y="1814514"/>
          <a:ext cx="8631238" cy="486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3" y="365125"/>
            <a:ext cx="11017250" cy="13255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В 2022 году в органы местного самоуправления поступило </a:t>
            </a:r>
            <a:r>
              <a:rPr lang="ru-RU" sz="4000" b="1" dirty="0" smtClean="0"/>
              <a:t>1563</a:t>
            </a:r>
            <a:r>
              <a:rPr lang="ru-RU" sz="4000" dirty="0" smtClean="0"/>
              <a:t> обращения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017628"/>
              </p:ext>
            </p:extLst>
          </p:nvPr>
        </p:nvGraphicFramePr>
        <p:xfrm>
          <a:off x="6457950" y="1808163"/>
          <a:ext cx="5100640" cy="1674495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3305177"/>
                <a:gridCol w="1795463"/>
              </a:tblGrid>
              <a:tr h="49572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В администрацию городского округа Верхняя Пышма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 smtClean="0">
                          <a:effectLst/>
                        </a:rPr>
                        <a:t>1827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72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В Думу городского округа Верхняя Пышма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 smtClean="0">
                          <a:effectLst/>
                        </a:rPr>
                        <a:t>41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72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В Счетную палату городского округа Верхняя Пышма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</a:rPr>
                        <a:t>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7" name="Объект 2"/>
          <p:cNvSpPr txBox="1">
            <a:spLocks/>
          </p:cNvSpPr>
          <p:nvPr/>
        </p:nvSpPr>
        <p:spPr>
          <a:xfrm>
            <a:off x="6362700" y="3940176"/>
            <a:ext cx="5286375" cy="1317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dirty="0" smtClean="0"/>
              <a:t>Обращения граждан, содержащие информацию о противоправных действиях муниципальных служащих  органов местного самоуправления коррупционного характера при исполнении ими служебных обязанностей </a:t>
            </a:r>
            <a:r>
              <a:rPr lang="ru-RU" sz="1800" b="1" u="sng" dirty="0" smtClean="0"/>
              <a:t>НЕ ПОСТУПАЛИ. </a:t>
            </a:r>
          </a:p>
        </p:txBody>
      </p:sp>
    </p:spTree>
    <p:extLst>
      <p:ext uri="{BB962C8B-B14F-4D97-AF65-F5344CB8AC3E}">
        <p14:creationId xmlns:p14="http://schemas.microsoft.com/office/powerpoint/2010/main" val="10822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42" name="Picture 2" descr="https://ik.arhano.ru/wp-content/uploads/2018/07/home-bg-alf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Антикоррупционное просвещение и информационная деятельность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270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/>
              <a:t>В целях формированию в обществе неприятия всех форм коррупции в городском округе Верхняя Пышма ведется информационная кампания.</a:t>
            </a:r>
            <a:endParaRPr lang="ru-RU" sz="20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38200" y="2687637"/>
            <a:ext cx="10515600" cy="1755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dirty="0" smtClean="0"/>
              <a:t>В </a:t>
            </a:r>
            <a:r>
              <a:rPr lang="ru-RU" sz="2000" dirty="0" smtClean="0"/>
              <a:t>2022 </a:t>
            </a:r>
            <a:r>
              <a:rPr lang="ru-RU" sz="2000" dirty="0" smtClean="0"/>
              <a:t>году на ресурсах администрации городского округа было опубликовано </a:t>
            </a:r>
            <a:r>
              <a:rPr lang="ru-RU" sz="2000" b="1" u="sng" dirty="0" smtClean="0"/>
              <a:t>46 </a:t>
            </a:r>
            <a:r>
              <a:rPr lang="ru-RU" sz="2000" b="1" u="sng" dirty="0" smtClean="0"/>
              <a:t>материала</a:t>
            </a:r>
            <a:endParaRPr lang="ru-RU" sz="2000" b="1" u="sng" dirty="0"/>
          </a:p>
        </p:txBody>
      </p:sp>
      <p:pic>
        <p:nvPicPr>
          <p:cNvPr id="10244" name="Picture 4" descr="https://pixy.org/src/476/47669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3433761"/>
            <a:ext cx="2016125" cy="19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063624" y="5592575"/>
            <a:ext cx="4103687" cy="533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14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материалов</a:t>
            </a:r>
            <a:endParaRPr lang="ru-RU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6993824" y="5592575"/>
            <a:ext cx="4103687" cy="533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32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материалов</a:t>
            </a:r>
            <a:endParaRPr lang="ru-RU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12" y="3253946"/>
            <a:ext cx="4731138" cy="297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4" y="222423"/>
            <a:ext cx="11017250" cy="947350"/>
          </a:xfrm>
        </p:spPr>
        <p:txBody>
          <a:bodyPr>
            <a:noAutofit/>
          </a:bodyPr>
          <a:lstStyle/>
          <a:p>
            <a:r>
              <a:rPr lang="ru-RU" sz="2600" b="1" dirty="0" smtClean="0"/>
              <a:t>Целевые </a:t>
            </a:r>
            <a:r>
              <a:rPr lang="ru-RU" sz="2600" b="1" dirty="0"/>
              <a:t> </a:t>
            </a:r>
            <a:r>
              <a:rPr lang="ru-RU" sz="2600" b="1" dirty="0" smtClean="0"/>
              <a:t>показатели </a:t>
            </a:r>
            <a:r>
              <a:rPr lang="ru-RU" sz="2600" b="1" dirty="0"/>
              <a:t>реализации Плана мероприятий по противодействию </a:t>
            </a:r>
            <a:r>
              <a:rPr lang="ru-RU" sz="2600" b="1" dirty="0" smtClean="0"/>
              <a:t>коррупции</a:t>
            </a:r>
            <a:r>
              <a:rPr lang="ru-RU" sz="2600" b="1" dirty="0"/>
              <a:t> </a:t>
            </a:r>
            <a:r>
              <a:rPr lang="ru-RU" sz="2600" b="1" dirty="0" smtClean="0"/>
              <a:t>в </a:t>
            </a:r>
            <a:r>
              <a:rPr lang="ru-RU" sz="2600" b="1" dirty="0"/>
              <a:t>городском округе Верхняя Пышма на </a:t>
            </a:r>
            <a:r>
              <a:rPr lang="ru-RU" sz="2600" b="1" dirty="0" smtClean="0"/>
              <a:t>2022 год </a:t>
            </a:r>
            <a:endParaRPr lang="ru-RU" sz="2600" b="1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854088"/>
              </p:ext>
            </p:extLst>
          </p:nvPr>
        </p:nvGraphicFramePr>
        <p:xfrm>
          <a:off x="700215" y="1825625"/>
          <a:ext cx="10404390" cy="4351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9611"/>
                <a:gridCol w="5883082"/>
                <a:gridCol w="955643"/>
                <a:gridCol w="1318027"/>
                <a:gridCol w="1318027"/>
              </a:tblGrid>
              <a:tr h="621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Номер строки </a:t>
                      </a:r>
                      <a:endParaRPr lang="ru-RU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Наименование целевого показателя 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Единица измерения 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Значение целевого показателя </a:t>
                      </a:r>
                      <a:r>
                        <a:rPr lang="ru-RU" sz="1000" dirty="0" smtClean="0">
                          <a:effectLst/>
                        </a:rPr>
                        <a:t>                   на 2022 </a:t>
                      </a:r>
                      <a:r>
                        <a:rPr lang="ru-RU" sz="1000" dirty="0">
                          <a:effectLst/>
                        </a:rPr>
                        <a:t>год </a:t>
                      </a:r>
                      <a:endParaRPr lang="ru-RU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Достигнутое</a:t>
                      </a:r>
                      <a:r>
                        <a:rPr lang="ru-RU" sz="1000" baseline="0" dirty="0" smtClean="0">
                          <a:effectLst/>
                        </a:rPr>
                        <a:t> значение целевого показателя </a:t>
                      </a:r>
                      <a:endParaRPr lang="ru-RU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12432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заседаний Комиссии по соблюдению требований к служебному поведению муниципальных служащих, и урегулированию конфликта интересов в администрации городского округа Верхняя Пышма, Думы городского округа Верхняя Пышма и Счетной палаты городского округа Верхняя Пышма, информация в отношении которых размещена на официальном сайте городского округа Верхняя Пышма, от общего количества проведенных заседаний комиссии</a:t>
                      </a:r>
                      <a:endParaRPr lang="ru-RU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1554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муниципальных служащих органов местного самоуправления городского округа Верхняя Пышма, замещающих должности муниципальной службы, при замещении которых муниципальные служащие органов местного самоуправления обязаны представлять сведения о доходах, расходах, об имуществе и обязательствах имущественного характера, представивших сведения о доходах, расходах, об имуществе и обязательствах имущественного характера не позднее 30 апреля года, следующего за отчетным годом, от общего количества муниципальных служащих 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9324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руководителей муниципальных учреждений городского округа Верхняя Пышма, представивших сведения о доходах, об имуществе и обязательствах имущественного характер не позднее 30 апреля года, следующего за отчетным годом, от общего количества руководителей муниципальных учреждений городского округа Верхняя Пышма 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15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4" y="222423"/>
            <a:ext cx="11017250" cy="947350"/>
          </a:xfrm>
        </p:spPr>
        <p:txBody>
          <a:bodyPr>
            <a:noAutofit/>
          </a:bodyPr>
          <a:lstStyle/>
          <a:p>
            <a:r>
              <a:rPr lang="ru-RU" sz="2600" b="1" dirty="0" smtClean="0"/>
              <a:t>Целевые </a:t>
            </a:r>
            <a:r>
              <a:rPr lang="ru-RU" sz="2600" b="1" dirty="0"/>
              <a:t> </a:t>
            </a:r>
            <a:r>
              <a:rPr lang="ru-RU" sz="2600" b="1" dirty="0" smtClean="0"/>
              <a:t>показатели </a:t>
            </a:r>
            <a:r>
              <a:rPr lang="ru-RU" sz="2600" b="1" dirty="0"/>
              <a:t>реализации Плана мероприятий по противодействию </a:t>
            </a:r>
            <a:r>
              <a:rPr lang="ru-RU" sz="2600" b="1" dirty="0" smtClean="0"/>
              <a:t>коррупции</a:t>
            </a:r>
            <a:r>
              <a:rPr lang="ru-RU" sz="2600" b="1" dirty="0"/>
              <a:t> </a:t>
            </a:r>
            <a:r>
              <a:rPr lang="ru-RU" sz="2600" b="1" dirty="0" smtClean="0"/>
              <a:t>в </a:t>
            </a:r>
            <a:r>
              <a:rPr lang="ru-RU" sz="2600" b="1" dirty="0"/>
              <a:t>городском округе Верхняя Пышма на </a:t>
            </a:r>
            <a:r>
              <a:rPr lang="ru-RU" sz="2600" b="1" dirty="0" smtClean="0"/>
              <a:t>2022 год </a:t>
            </a:r>
            <a:endParaRPr lang="ru-RU" sz="2600" b="1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357470"/>
              </p:ext>
            </p:extLst>
          </p:nvPr>
        </p:nvGraphicFramePr>
        <p:xfrm>
          <a:off x="700215" y="1825625"/>
          <a:ext cx="10330250" cy="6216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7627"/>
                <a:gridCol w="5455466"/>
                <a:gridCol w="1186249"/>
                <a:gridCol w="1598140"/>
                <a:gridCol w="1342768"/>
              </a:tblGrid>
              <a:tr h="621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Номер строки </a:t>
                      </a:r>
                      <a:endParaRPr lang="ru-RU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целевого показателя </a:t>
                      </a:r>
                      <a:endParaRPr lang="ru-RU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Единица измерения </a:t>
                      </a:r>
                      <a:endParaRPr lang="ru-RU" sz="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Значение целевого показателя </a:t>
                      </a:r>
                      <a:r>
                        <a:rPr lang="ru-RU" sz="1000" dirty="0" smtClean="0">
                          <a:effectLst/>
                        </a:rPr>
                        <a:t>                             на 2022 </a:t>
                      </a:r>
                      <a:r>
                        <a:rPr lang="ru-RU" sz="1000" dirty="0">
                          <a:effectLst/>
                        </a:rPr>
                        <a:t>год </a:t>
                      </a:r>
                      <a:endParaRPr lang="ru-RU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Достигнутое значение целевого показателя </a:t>
                      </a:r>
                      <a:endParaRPr lang="ru-RU" sz="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063555"/>
              </p:ext>
            </p:extLst>
          </p:nvPr>
        </p:nvGraphicFramePr>
        <p:xfrm>
          <a:off x="716690" y="2445989"/>
          <a:ext cx="10305537" cy="27026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5852"/>
                <a:gridCol w="5432528"/>
                <a:gridCol w="1202725"/>
                <a:gridCol w="1573427"/>
                <a:gridCol w="1351005"/>
              </a:tblGrid>
              <a:tr h="900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4.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Доля лиц, в отношении которых опубликованы представленные ими сведения о доходах, расходах, об имуществе и обязательствах имущественного характера, от общего количества лиц, обязанных представить сведения о доходах, расходах, об имуществе и обязательствах имущественного характера, подлежащие опубликованию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81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</a:t>
                      </a:r>
                      <a:endParaRPr lang="ru-RU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Доля руководителей муниципальных учреждений городского округа Верхняя Пышма, в отношении которых опубликованы сведения о доходах, об имуществе и обязательствах имущественного характера, от общего количества руководителей муниципальных учреждений городского округа Верхняя Пышма, представивших сведения о доходах, об имуществе и обязательствах имущественного характера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207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6.</a:t>
                      </a:r>
                      <a:endParaRPr lang="ru-RU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Доля проектов нормативных правовых актов городского округа Верхняя Пышма, в отношении которых проводилась антикоррупционная экспертиза, в общем количестве подготовленных нормативных правовых актов городского округа Верхняя Пышма 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%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47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/>
            <a:srcRect t="10397" b="494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  <a:alpha val="30000"/>
                  </a:schemeClr>
                </a:gs>
                <a:gs pos="100000">
                  <a:schemeClr val="accent1">
                    <a:lumMod val="20000"/>
                    <a:lumOff val="80000"/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600" y="893763"/>
            <a:ext cx="11017250" cy="2387600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ОТЧЕТ об исполнении 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Плана противодействия коррупции 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в городском округе Верхняя Пышма 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в 2022 году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836150" y="4762500"/>
            <a:ext cx="2355850" cy="1870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2022 ГОД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787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124" name="Picture 4" descr="https://im0-tub-ru.yandex.net/i?id=e8e711ae07582d1a9a8896309e1094b1-l&amp;n=1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14" b="2500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3" y="365125"/>
            <a:ext cx="11017250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Вымогают деньги или намекают на взятку? </a:t>
            </a:r>
            <a:br>
              <a:rPr lang="ru-RU" dirty="0" smtClean="0"/>
            </a:br>
            <a:r>
              <a:rPr lang="ru-RU" dirty="0" smtClean="0"/>
              <a:t>Звоните по телефону доверия.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677989"/>
              </p:ext>
            </p:extLst>
          </p:nvPr>
        </p:nvGraphicFramePr>
        <p:xfrm>
          <a:off x="550863" y="1808161"/>
          <a:ext cx="11017250" cy="486092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714323"/>
                <a:gridCol w="2302927"/>
              </a:tblGrid>
              <a:tr h="65073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Администрация городского округа Верхняя </a:t>
                      </a:r>
                      <a:r>
                        <a:rPr lang="ru-RU" sz="2000" u="none" strike="noStrike" dirty="0" smtClean="0">
                          <a:effectLst/>
                        </a:rPr>
                        <a:t>Пышма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+7(34368) 4-04-80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23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Прокуратура города Верхняя Пышма: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+7(34368) 5-37-11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922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smtClean="0">
                          <a:effectLst/>
                        </a:rPr>
                        <a:t>Администрация </a:t>
                      </a:r>
                      <a:r>
                        <a:rPr lang="ru-RU" sz="2000" u="none" strike="noStrike" dirty="0">
                          <a:effectLst/>
                        </a:rPr>
                        <a:t>Губернатора Свердловской области и Аппарат Правительства Свердловской области: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 smtClean="0">
                          <a:effectLst/>
                        </a:rPr>
                        <a:t>+</a:t>
                      </a:r>
                      <a:r>
                        <a:rPr lang="ru-RU" sz="2000" u="none" strike="noStrike" dirty="0">
                          <a:effectLst/>
                        </a:rPr>
                        <a:t>7(343) 370-72-02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55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 Прокуратура Свердловской области: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 +7(343) 377-54-41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1843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 Главное управление Министерства внутренних дел Российской Федерации по Свердловской области: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 +7(343) 358-71-61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81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 Следственное управление Следственного комитета Российской Федерации по Свердловской области: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 +7(343) 297-71-79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81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 Управление Федеральной службы безопасности Российской Федерации по Свердловской области: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 +7(343) 371-37-51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3463" marR="3463" marT="34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4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espanarusa.com/files/autoupload/90/72/25/pnnwdt0r3472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lumMod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Нормативно-правовая база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44" y="1825624"/>
            <a:ext cx="11027884" cy="485059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1600" b="1" dirty="0"/>
              <a:t>Федеральный закон от 25 декабря 2008 года № </a:t>
            </a:r>
            <a:r>
              <a:rPr lang="ru-RU" sz="1600" b="1" dirty="0" smtClean="0"/>
              <a:t>273-ФЗ «О </a:t>
            </a:r>
            <a:r>
              <a:rPr lang="ru-RU" sz="1600" b="1" dirty="0"/>
              <a:t>противодействии </a:t>
            </a:r>
            <a:r>
              <a:rPr lang="ru-RU" sz="1600" b="1" dirty="0" smtClean="0"/>
              <a:t>коррупции»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b="1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/>
              <a:t>Указ Президента РФ от 16.08.2021 № 478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/>
              <a:t>«О Национальном плане противодействия коррупции на 2021 - 2024 годы»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/>
              <a:t>Распоряжение Губернатора Свердловской области от 07.05.2021 № 75-РГ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/>
              <a:t>«Об утверждении Комплексного плана мероприятий органов государственной власти Свердловской области по противодействию коррупции на 2021–2024 годы и перечня целевых показателей реализации Комплексного плана мероприятий органов государственной власти Свердловской области по противодействию коррупции на 2021–2024 годы»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600" b="1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/>
              <a:t>Постановление Главы городского округа Верхняя Пышма от 15.01.2021 № 4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/>
              <a:t>«Об утверждении Плана мероприятий по противодействию коррупции в городском округе Верхняя Пышма на 2021-2024 годы и Перечня целевых показателей реализации Плана мероприятий по противодействию коррупции в городском округе Верхняя Пышма на 2021-2023 годы»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/>
          </a:p>
          <a:p>
            <a:pPr marL="0" indent="0" algn="ctr">
              <a:lnSpc>
                <a:spcPct val="100000"/>
              </a:lnSpc>
              <a:spcAft>
                <a:spcPts val="1000"/>
              </a:spcAft>
              <a:buNone/>
            </a:pPr>
            <a:r>
              <a:rPr lang="ru-RU" sz="1600" i="1" dirty="0" smtClean="0"/>
              <a:t>Полный перечень нормативно-правовых актов в сфере противодействия коррупции, действующих в том числе на территории городского округа Верхняя Пышма: </a:t>
            </a:r>
            <a:r>
              <a:rPr lang="en-US" sz="1600" i="1" dirty="0" smtClean="0">
                <a:hlinkClick r:id="rId3"/>
              </a:rPr>
              <a:t>https://movp.ru/site/section?id=58</a:t>
            </a:r>
            <a:r>
              <a:rPr lang="ru-RU" sz="1600" i="1" dirty="0" smtClean="0"/>
              <a:t> 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613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3" y="365125"/>
            <a:ext cx="11017249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Правовое обеспечение противодействия коррупции и повышению результативности антикоррупционной экспертизы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0862" y="2279047"/>
            <a:ext cx="9524013" cy="1808219"/>
          </a:xfrm>
          <a:prstGeom prst="roundRect">
            <a:avLst>
              <a:gd name="adj" fmla="val 3354"/>
            </a:avLst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5">
                  <a:lumMod val="105000"/>
                  <a:satMod val="103000"/>
                  <a:tint val="73000"/>
                  <a:alpha val="50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  <a:alpha val="70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В целях обеспечения участия независимых экспертов в проведении независимой антикоррупционной экспертизы проектов нормативных правовых актов городского округа Верхняя  Пышма данные проекты размещаются на официальном сайте городского округа:</a:t>
            </a:r>
          </a:p>
          <a:p>
            <a:pPr algn="ctr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movp.ru/site/section?id=68</a:t>
            </a:r>
            <a:endParaRPr lang="ru-RU" dirty="0" smtClean="0"/>
          </a:p>
          <a:p>
            <a:pPr algn="ctr"/>
            <a:r>
              <a:rPr lang="ru-RU" dirty="0">
                <a:hlinkClick r:id="rId3"/>
              </a:rPr>
              <a:t>http://</a:t>
            </a:r>
            <a:r>
              <a:rPr lang="ru-RU" dirty="0" smtClean="0">
                <a:hlinkClick r:id="rId3"/>
              </a:rPr>
              <a:t>dumavp.ru/corrupt/19</a:t>
            </a:r>
            <a:r>
              <a:rPr lang="ru-RU" dirty="0" smtClean="0"/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0863" y="4468624"/>
            <a:ext cx="9524012" cy="986852"/>
          </a:xfrm>
          <a:prstGeom prst="roundRect">
            <a:avLst>
              <a:gd name="adj" fmla="val 14454"/>
            </a:avLst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30000"/>
                </a:schemeClr>
              </a:gs>
              <a:gs pos="50000">
                <a:schemeClr val="accent4">
                  <a:lumMod val="105000"/>
                  <a:satMod val="103000"/>
                  <a:tint val="73000"/>
                  <a:alpha val="50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  <a:alpha val="70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В 2022 году проведена экспертиза 294 проектов нормативных правовых актов.</a:t>
            </a:r>
            <a:r>
              <a:rPr lang="ru-RU" dirty="0"/>
              <a:t> </a:t>
            </a:r>
            <a:r>
              <a:rPr lang="ru-RU" u="sng" dirty="0" err="1"/>
              <a:t>Коррупциогенные</a:t>
            </a:r>
            <a:r>
              <a:rPr lang="ru-RU" u="sng" dirty="0"/>
              <a:t> факторы </a:t>
            </a:r>
            <a:r>
              <a:rPr lang="ru-RU" u="sng" dirty="0" smtClean="0"/>
              <a:t>не выявлены  </a:t>
            </a:r>
            <a:endParaRPr lang="ru-RU" u="sng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550863" y="5820229"/>
            <a:ext cx="11017250" cy="84886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Ежеквартально осуществляется анализ вступивших в законную силу решений судов о признании недействительными ненормативных правовых актов в органе местного самоуправления, незаконными решений и действий (бездействий) должностных лиц органа местного самоуправления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33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586161"/>
              </p:ext>
            </p:extLst>
          </p:nvPr>
        </p:nvGraphicFramePr>
        <p:xfrm>
          <a:off x="0" y="-1"/>
          <a:ext cx="12191999" cy="686122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841775"/>
                <a:gridCol w="2851587"/>
                <a:gridCol w="2955989"/>
                <a:gridCol w="5542648"/>
              </a:tblGrid>
              <a:tr h="249053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Выполнение мероприятий Плана противодействия коррупции в 2021 году</a:t>
                      </a:r>
                      <a:endParaRPr lang="ru-RU" sz="11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№ п/п</a:t>
                      </a:r>
                      <a:endParaRPr lang="ru-RU" sz="11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Количество запланированных мероприятий</a:t>
                      </a:r>
                      <a:endParaRPr lang="ru-RU" sz="11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Количество выполненных мероприятий</a:t>
                      </a:r>
                      <a:endParaRPr lang="ru-RU" sz="11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Выводы</a:t>
                      </a:r>
                      <a:endParaRPr lang="ru-RU" sz="11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2516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I. Совершенствование нормативного правового обеспечения деятельности по противодействию коррупции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229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II. Повышение результативности антикоррупционной экспертизы нормативных правовых актов городского округа Верхняя Пышма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229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III. Совершенствование в системе кадровой работы по профилактике коррупционных и иных правонарушений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229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IV. Реализация антикоррупционных механизмов в сфере управления муниципальной собственностью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194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V.  Реализация антикоррупционных механизмов в бюджетной сфере</a:t>
                      </a:r>
                      <a:endParaRPr lang="ru-RU" sz="1200" b="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229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VI. Реализация антикоррупционных механизмов в сфере закупок товаров, работ, услуг для муниципальных нужд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229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VII. Повышение результативности и эффективности работы с обращениями граждан по фактам коррупции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4654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VIII. Обеспечение открытости деятельности органов местного самоуправления городского округа Верхняя Пышма, обеспечение прав граждан на доступ к информации о деятельности органов местного самоуправления городского округа Верхняя Пышма в сфере противодействия коррупции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192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IX. Антикоррупционное просвещение граждан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7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7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229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X. Обеспечение участия институтов гражданского общества в противодействии коррупции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4654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XI. Исполнение мероприятий национального плана противодействия коррупции на 2021–2024 годы, утвержденного Указом Президента Российской Федерации от 16 августа 2021 года № 478 «О национальном плане противодействия коррупции на 2021–2024 годы»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229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XII. Мониторинг состояния и эффективности противодействия коррупции в городском округе Верхняя Пышма (антикоррупционный мониторинг)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817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  <a:tr h="192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XIII. Организационное обеспечение деятельности по противодействию коррупции</a:t>
                      </a:r>
                      <a:endParaRPr lang="ru-RU" sz="110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4095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Мероприятия выполнены в полном объеме в установленные сроки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66" marR="2916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3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4" y="222423"/>
            <a:ext cx="11017250" cy="947350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/>
              <a:t>Обеспечение деятельности Комиссии по координации работы по противодействию коррупции в городском округе Верхняя Пышма 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622" y="2895599"/>
            <a:ext cx="3971708" cy="757881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/>
              <a:t>Заседание – 31.03.2022 </a:t>
            </a:r>
          </a:p>
          <a:p>
            <a:pPr marL="0" indent="0" algn="ctr">
              <a:buNone/>
            </a:pPr>
            <a:r>
              <a:rPr lang="ru-RU" sz="1800" dirty="0" smtClean="0"/>
              <a:t>Рассмотрено 7 вопросов 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5346357" y="1169773"/>
            <a:ext cx="1079156" cy="683741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059489" y="2858528"/>
            <a:ext cx="3756455" cy="8320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Заседание – 21.06.2022 </a:t>
            </a:r>
          </a:p>
          <a:p>
            <a:pPr algn="ctr"/>
            <a:r>
              <a:rPr lang="ru-RU" dirty="0" smtClean="0"/>
              <a:t>Рассмотрено 5 вопросов </a:t>
            </a:r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15622" y="4077729"/>
            <a:ext cx="3971708" cy="7578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 smtClean="0"/>
              <a:t>Заседание – 16.09.2022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 smtClean="0"/>
              <a:t>Рассмотрено 5 вопросов 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059489" y="4077729"/>
            <a:ext cx="3971708" cy="8402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 smtClean="0"/>
              <a:t>Заседание – 19.12.2022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 smtClean="0"/>
              <a:t>Рассмотрено 7 вопросов 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459892" y="2026508"/>
            <a:ext cx="5025081" cy="6507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 smtClean="0"/>
              <a:t>План заседаний Комиссии на 2022 год утвержден Главой городского округа Верхняя Пышма                           17 декабря 2021 года 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891481" y="5416375"/>
            <a:ext cx="6318422" cy="8443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6400" dirty="0" smtClean="0"/>
              <a:t>Информация о деятельности Комиссии размещена на официальном сайте городского округа Верхняя Пышма</a:t>
            </a:r>
          </a:p>
          <a:p>
            <a:pPr marL="0" indent="0" algn="ctr">
              <a:buNone/>
            </a:pPr>
            <a:r>
              <a:rPr lang="en-US" sz="4500" dirty="0" smtClean="0"/>
              <a:t>https</a:t>
            </a:r>
            <a:r>
              <a:rPr lang="en-US" sz="4500" dirty="0"/>
              <a:t>://</a:t>
            </a:r>
            <a:r>
              <a:rPr lang="en-US" sz="4500" dirty="0" smtClean="0"/>
              <a:t>movp.ru/site/section?id=64</a:t>
            </a:r>
            <a:r>
              <a:rPr lang="ru-RU" sz="4500" dirty="0" smtClean="0"/>
              <a:t> </a:t>
            </a:r>
          </a:p>
          <a:p>
            <a:pPr marL="0" indent="0" algn="ctr">
              <a:buNone/>
            </a:pPr>
            <a:r>
              <a:rPr lang="ru-RU" sz="1800" dirty="0" smtClean="0"/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115962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4" y="222423"/>
            <a:ext cx="11017250" cy="947350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/>
              <a:t>Совершенствование в системе кадровой работы по профилактике коррупционных и иных правонарушений 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5221" y="2471347"/>
            <a:ext cx="3971708" cy="757881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/>
              <a:t>Муниципальные служащие,                    доходы – 93 служащих   </a:t>
            </a:r>
          </a:p>
          <a:p>
            <a:pPr marL="0" indent="0" algn="ctr">
              <a:buNone/>
            </a:pPr>
            <a:endParaRPr lang="ru-RU" sz="18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6050692" y="2436339"/>
            <a:ext cx="3756455" cy="8320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Руководители подведомственных учреждений, доходы- 70 руководителей</a:t>
            </a:r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3690547"/>
            <a:ext cx="3971708" cy="7578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 smtClean="0"/>
              <a:t>Муниципальные служащие, расходы – 7 служащих 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31770" y="3502107"/>
            <a:ext cx="3971708" cy="8402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 smtClean="0"/>
              <a:t>Руководители подведомственных учреждений, расходы – 0 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112108" y="1367482"/>
            <a:ext cx="10033687" cy="6837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 smtClean="0"/>
              <a:t>Организация представления сведений о доходах, расходах, об имуществе и обязательствах имущественного характера (за отчетный период 2021) 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900278" y="4571996"/>
            <a:ext cx="6318422" cy="8443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/>
              <a:t>Нарушения, связанные с предоставлением сведений о доходах, об имуществе и обязательствах имущественного характера 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800" dirty="0" smtClean="0"/>
          </a:p>
        </p:txBody>
      </p:sp>
      <p:sp>
        <p:nvSpPr>
          <p:cNvPr id="5" name="Стрелка вниз 4"/>
          <p:cNvSpPr/>
          <p:nvPr/>
        </p:nvSpPr>
        <p:spPr>
          <a:xfrm>
            <a:off x="5881816" y="5496691"/>
            <a:ext cx="484632" cy="478830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064838" y="6001265"/>
            <a:ext cx="3971708" cy="7578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 smtClean="0"/>
              <a:t>Привлечены к дисциплинарной ответственности 2 муниципальных служащих </a:t>
            </a:r>
          </a:p>
        </p:txBody>
      </p:sp>
    </p:spTree>
    <p:extLst>
      <p:ext uri="{BB962C8B-B14F-4D97-AF65-F5344CB8AC3E}">
        <p14:creationId xmlns:p14="http://schemas.microsoft.com/office/powerpoint/2010/main" val="264237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4" y="222423"/>
            <a:ext cx="11017250" cy="947350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/>
              <a:t>Совершенствование в системе кадровой работы по профилактике коррупционных и иных правонарушений 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3373" y="2467231"/>
            <a:ext cx="3971708" cy="757881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/>
              <a:t>Администрация городского округа Верхняя Пышма </a:t>
            </a:r>
          </a:p>
          <a:p>
            <a:pPr marL="0" indent="0" algn="ctr">
              <a:buNone/>
            </a:pPr>
            <a:endParaRPr lang="ru-RU" sz="18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7331675" y="2434276"/>
            <a:ext cx="3756455" cy="8320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Дума городского округа Верхняя Пышма </a:t>
            </a:r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053373" y="3656049"/>
            <a:ext cx="3971708" cy="6111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 smtClean="0"/>
              <a:t>Количество проведенных                   заседаний – 4 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331675" y="3666860"/>
            <a:ext cx="3971708" cy="6332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 smtClean="0"/>
              <a:t>Количество проведенных                     заседаний - 0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112108" y="1367482"/>
            <a:ext cx="10033687" cy="6837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 smtClean="0"/>
              <a:t>Деятельность комиссии по соблюдению требований к служебному поведению муниципальных служащих, и урегулированию конфликта интересов  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891481" y="4840750"/>
            <a:ext cx="6318422" cy="15651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dirty="0" smtClean="0"/>
              <a:t>Рассмотрены вопросы: </a:t>
            </a:r>
          </a:p>
          <a:p>
            <a:pPr marL="0" indent="0">
              <a:buNone/>
            </a:pPr>
            <a:r>
              <a:rPr lang="ru-RU" sz="1500" dirty="0" smtClean="0"/>
              <a:t>1) О даче согласия на замещение должности в подведомственной организации администрации;</a:t>
            </a:r>
          </a:p>
          <a:p>
            <a:pPr marL="0" indent="0">
              <a:buNone/>
            </a:pPr>
            <a:r>
              <a:rPr lang="ru-RU" sz="1500" dirty="0" smtClean="0"/>
              <a:t>2) Уведомления муниципального служащего о возможном конфликте интересов; </a:t>
            </a:r>
          </a:p>
          <a:p>
            <a:pPr marL="0" indent="0">
              <a:buNone/>
            </a:pPr>
            <a:r>
              <a:rPr lang="ru-RU" sz="1500" dirty="0" smtClean="0"/>
              <a:t>3) Материалы проверки о предоставлении муниципальным служащим неполных сведений о доходах, расходах, об имуществе и обязательствах имущественного характера;</a:t>
            </a:r>
          </a:p>
          <a:p>
            <a:pPr marL="0" indent="0">
              <a:buNone/>
            </a:pPr>
            <a:r>
              <a:rPr lang="ru-RU" sz="1500" dirty="0" smtClean="0"/>
              <a:t>4) Об оценке коррупционных рисков, по результатам которой дополнен перечень </a:t>
            </a:r>
            <a:r>
              <a:rPr lang="ru-RU" sz="1500" dirty="0" err="1" smtClean="0"/>
              <a:t>коррупционно</a:t>
            </a:r>
            <a:r>
              <a:rPr lang="ru-RU" sz="1500" dirty="0" smtClean="0"/>
              <a:t> -опасных функций 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800" dirty="0" smtClean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3426941" y="2096264"/>
            <a:ext cx="296562" cy="259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8468497" y="2096264"/>
            <a:ext cx="477795" cy="259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204519" y="4390768"/>
            <a:ext cx="782595" cy="307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982097" y="3336321"/>
            <a:ext cx="8238" cy="230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9209903" y="3336321"/>
            <a:ext cx="0" cy="230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4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4" y="222423"/>
            <a:ext cx="11017250" cy="947350"/>
          </a:xfrm>
        </p:spPr>
        <p:txBody>
          <a:bodyPr>
            <a:noAutofit/>
          </a:bodyPr>
          <a:lstStyle/>
          <a:p>
            <a:pPr algn="ctr"/>
            <a:r>
              <a:rPr lang="ru-RU" sz="2500" dirty="0" smtClean="0"/>
              <a:t>Реализация антикоррупционных механизмов в бюджетной сфере, в сфере закупок, товаров, работ, услуг для обеспечения муниципальных нужд, в сфере управления муниципальной собственностью  </a:t>
            </a:r>
            <a:endParaRPr lang="ru-RU" sz="25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3373" y="2248932"/>
            <a:ext cx="3180876" cy="634312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dirty="0" smtClean="0"/>
              <a:t>В бюджетной сфере  - </a:t>
            </a:r>
          </a:p>
          <a:p>
            <a:pPr marL="0" indent="0" algn="ctr">
              <a:buNone/>
            </a:pPr>
            <a:r>
              <a:rPr lang="ru-RU" sz="1400" dirty="0" smtClean="0"/>
              <a:t>6 контрольных мероприятий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47007" y="3220995"/>
            <a:ext cx="4020065" cy="8438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 smtClean="0"/>
              <a:t>По результатам проведенных контрольных мероприятий выявлены нарушения на общую сумму 155 900,3 тыс. рублей. Материалы направлены в прокурату города Верхняя Пышма. </a:t>
            </a:r>
            <a:endParaRPr lang="ru-RU" sz="13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95708" y="4404664"/>
            <a:ext cx="3180876" cy="9334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dirty="0" smtClean="0"/>
              <a:t>В сфере закупок товаров, работ, услуг для обеспечения муниципальных нужд – 8 плановых проверок, 2 внеплановые 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548048" y="4404664"/>
            <a:ext cx="4020065" cy="9334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dirty="0"/>
              <a:t>Количество нарушений исполнения Федерального закона от 05.04.2013 № 44-ФЗ составило 789, относящихся к административным правонарушениям </a:t>
            </a:r>
            <a:r>
              <a:rPr lang="ru-RU" sz="1300" dirty="0" smtClean="0"/>
              <a:t>733</a:t>
            </a:r>
            <a:endParaRPr lang="ru-RU" sz="1300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112108" y="1367482"/>
            <a:ext cx="3064476" cy="6837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/>
              <a:t>Контрольные мероприятия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4729078" y="1349973"/>
            <a:ext cx="2264846" cy="7012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/>
              <a:t>Ответственные исполнители 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7381104" y="1349973"/>
            <a:ext cx="3922280" cy="6837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/>
              <a:t>Выявленные нарушения </a:t>
            </a: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4758442" y="3280710"/>
            <a:ext cx="2330749" cy="7012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dirty="0" smtClean="0"/>
              <a:t>Финансовое управление</a:t>
            </a: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4791394" y="4404664"/>
            <a:ext cx="2330749" cy="9334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dirty="0" smtClean="0"/>
              <a:t>Счетная палата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dirty="0" smtClean="0"/>
              <a:t>Финансовое управление </a:t>
            </a: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4791394" y="5677933"/>
            <a:ext cx="2330749" cy="8073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dirty="0" smtClean="0"/>
              <a:t>Комитет по управлению имуществом 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1053373" y="5677932"/>
            <a:ext cx="3180876" cy="8093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dirty="0" smtClean="0"/>
              <a:t>В сфере управления муниципальной собственностью  - проведено 17 профилактических визитов, 7 рейдов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548049" y="5677932"/>
            <a:ext cx="4020065" cy="8073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/>
              <a:t>По результатам проведенных мероприятий выявлены 83 нарушения. </a:t>
            </a:r>
            <a:endParaRPr lang="ru-RU" sz="1400" dirty="0"/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1053373" y="3283290"/>
            <a:ext cx="3180876" cy="6343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smtClean="0"/>
              <a:t>В бюджетной сфере  -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smtClean="0"/>
              <a:t>10 плановых проверок, 3 внеплановых </a:t>
            </a:r>
            <a:endParaRPr lang="ru-RU" sz="1800" dirty="0" smtClean="0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4729078" y="2231422"/>
            <a:ext cx="2330749" cy="7012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dirty="0" smtClean="0"/>
              <a:t>Счетная палата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381104" y="2125362"/>
            <a:ext cx="4020065" cy="8732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По итогам проведенных контрольных мероприятий объем выявленных финансовых нарушений составил более 12,5 </a:t>
            </a:r>
            <a:r>
              <a:rPr lang="ru-RU" sz="1200" dirty="0" err="1" smtClean="0"/>
              <a:t>млн.рублей</a:t>
            </a:r>
            <a:r>
              <a:rPr lang="ru-RU" sz="1200" dirty="0" smtClean="0"/>
              <a:t>.   Фактов нецелевого расходования бюджетных средств не выявлено 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533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1380</Words>
  <Application>Microsoft Office PowerPoint</Application>
  <PresentationFormat>Широкоэкранный</PresentationFormat>
  <Paragraphs>222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Liberation Serif</vt:lpstr>
      <vt:lpstr>Times New Roman</vt:lpstr>
      <vt:lpstr>Тема Office</vt:lpstr>
      <vt:lpstr>ОТЧЕТ об исполнении  Плана противодействия коррупции  в городском округе Верхняя Пышма   в 2022 году</vt:lpstr>
      <vt:lpstr>Вымогают деньги или намекают на взятку?  Звоните по телефону доверия.</vt:lpstr>
      <vt:lpstr>Нормативно-правовая база</vt:lpstr>
      <vt:lpstr>Правовое обеспечение противодействия коррупции и повышению результативности антикоррупционной экспертизы</vt:lpstr>
      <vt:lpstr>Презентация PowerPoint</vt:lpstr>
      <vt:lpstr>Обеспечение деятельности Комиссии по координации работы по противодействию коррупции в городском округе Верхняя Пышма </vt:lpstr>
      <vt:lpstr>Совершенствование в системе кадровой работы по профилактике коррупционных и иных правонарушений </vt:lpstr>
      <vt:lpstr>Совершенствование в системе кадровой работы по профилактике коррупционных и иных правонарушений </vt:lpstr>
      <vt:lpstr>Реализация антикоррупционных механизмов в бюджетной сфере, в сфере закупок, товаров, работ, услуг для обеспечения муниципальных нужд, в сфере управления муниципальной собственностью  </vt:lpstr>
      <vt:lpstr>В 2022 году в органы местного самоуправления поступило 1563 обращения</vt:lpstr>
      <vt:lpstr>Антикоррупционное просвещение и информационная деятельность</vt:lpstr>
      <vt:lpstr>Целевые  показатели реализации Плана мероприятий по противодействию коррупции в городском округе Верхняя Пышма на 2022 год </vt:lpstr>
      <vt:lpstr>Целевые  показатели реализации Плана мероприятий по противодействию коррупции в городском округе Верхняя Пышма на 2022 год </vt:lpstr>
      <vt:lpstr>ОТЧЕТ об исполнении  Плана противодействия коррупции  в городском округе Верхняя Пышма   в 2022 году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об исполнении Плана противодействия коррупции в городском округе Верхняя Пышма   в 2021 году</dc:title>
  <dc:creator>Хусаинова Маргарита Маратовна</dc:creator>
  <cp:lastModifiedBy>Лукашова Алена Леонидовна</cp:lastModifiedBy>
  <cp:revision>43</cp:revision>
  <dcterms:created xsi:type="dcterms:W3CDTF">2022-01-28T05:48:35Z</dcterms:created>
  <dcterms:modified xsi:type="dcterms:W3CDTF">2023-03-03T10:00:42Z</dcterms:modified>
</cp:coreProperties>
</file>