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4" d="100"/>
          <a:sy n="74" d="100"/>
        </p:scale>
        <p:origin x="144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8924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ОСОБЕННОСТИ ИСПОЛЬЗОВАНИЯ </a:t>
            </a:r>
            <a:b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ТРУДОВОЙ ДЕЯТЕЛЬНОСТИ </a:t>
            </a:r>
            <a:b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ИНОСТРАННОГО ГРАЖДАНИНА </a:t>
            </a:r>
            <a:b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 ТЕРРИТОРИИ </a:t>
            </a:r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РОССИЙСКОЙ </a:t>
            </a:r>
            <a:r>
              <a:rPr lang="ru-RU" sz="2800" b="1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ФЕДЕРАЦИИ</a:t>
            </a:r>
            <a:endParaRPr lang="ru-RU" sz="2800" b="1" i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aspor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988840"/>
            <a:ext cx="8064896" cy="4392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55576" y="0"/>
            <a:ext cx="7787208" cy="980728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НОРМАТИВНО-ПРАВОВАЯ БАЗА</a:t>
            </a:r>
            <a:endParaRPr lang="ru-RU" sz="2800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589240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Федеральный закон от 25.07.2002 N 115-ФЗ «О правовом положении иностранных граждан в Российской Федерации»</a:t>
            </a:r>
          </a:p>
          <a:p>
            <a:pPr algn="just">
              <a:buNone/>
            </a:pPr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Договор о Евразийском экономическом союзе (Подписан в г. Астане 29.05.2014)</a:t>
            </a:r>
          </a:p>
          <a:p>
            <a:pPr algn="just"/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Приказ МВД России от 30.07.2020 N 536 «Об утверждении формы ходатайства иностранного гражданина (лица без гражданства) о привлечении его в качестве высококвалифицированного специалиста и порядка его заполнения, а также форм и порядков уведомления Министерства внутренних дел Российской Федерации или его территориального органа об осуществлении иностранными гражданами (лицами без гражданства) трудовой деятельности на территории Российской Федерации»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80920" cy="1584176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solidFill>
                  <a:srgbClr val="FFFF00"/>
                </a:solidFill>
              </a:rPr>
              <a:t>ОБЯЗАННОСТЬ РАБОТОДАТЕЛЯ УВЕДОМЛЯТЬ О ЗАКЛЮЧЕНИИ (РАСТОРЖЕНИИ) ТРУДОВОГО ИЛИ ГРАЖДАНСКО-ПРАВОВОГО ДОГОВОРА С ИНОСТРАННЫМ ГРАЖДАНИНОМ</a:t>
            </a:r>
            <a:endParaRPr lang="ru-RU" sz="2800" b="1" u="sng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420888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Работодатель или заказчик работ (услуг), привлекающие и использующие для осуществления трудовой деятельности иностранного гражданина, обязаны уведомлять территориальный орган федерального органа исполнительной власти в сфере внутренних дел в субъекте Российской Федерации, на территории которого данный иностранный гражданин осуществляет трудовую деятельность, о заключении и прекращении (расторжении) с данным иностранным гражданином трудового договора или гражданско-правового договора на выполнение работ (оказание услуг) в срок, не превышающий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ТРЕХ РАБОЧИХ ДНЕЙ с ДАТЫ ЗАКЛЮЧЕНИЯ или ПРЕКРАЩЕНИЯ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(расторжения) соответствующего договора.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94122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solidFill>
                  <a:srgbClr val="FFFF00"/>
                </a:solidFill>
                <a:latin typeface="+mn-lt"/>
              </a:rPr>
              <a:t>ПОРЯДОК ПРИВЛЕЧЕНИЯ ИНОСТРАННОГО ГРАЖДАНИНА К ОСУЩЕСТВЛЕНИЮ ТРУДОВОЙ ДЕЯТЕЛЬНОСТИ</a:t>
            </a:r>
            <a:endParaRPr lang="ru-RU" sz="2800" b="1" u="sng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4" name="Содержимое 3" descr="1ba8eb9aa466564b23a8128172a638dd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8424936" cy="51125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СПОСОБ ПОДАЧИ УВЕДОМЛЕНИЯ</a:t>
            </a:r>
            <a:endParaRPr lang="ru-RU" sz="28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19064" y="1700808"/>
            <a:ext cx="8173416" cy="4525963"/>
          </a:xfrm>
        </p:spPr>
        <p:txBody>
          <a:bodyPr/>
          <a:lstStyle/>
          <a:p>
            <a:pPr algn="just"/>
            <a:r>
              <a:rPr lang="ru-RU" b="1" dirty="0" smtClean="0"/>
              <a:t>Непосредственно в отдел по вопросам миграции на бумажном носителе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почтовой связью либо в форме электронного документа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Единый портал государственных услуг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ОТВЕТСТВЕННОСТЬ (ч. 3 ст. 18.15 КоАП РФ)</a:t>
            </a:r>
            <a:endParaRPr lang="ru-RU" sz="2800" b="1" u="sng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036496" cy="5184576"/>
          </a:xfrm>
        </p:spPr>
        <p:txBody>
          <a:bodyPr/>
          <a:lstStyle/>
          <a:p>
            <a:pPr marL="36576" indent="0" algn="ctr">
              <a:buNone/>
            </a:pPr>
            <a:endParaRPr lang="ru-RU" b="1" i="1" dirty="0" smtClean="0">
              <a:solidFill>
                <a:srgbClr val="FF0000"/>
              </a:solidFill>
            </a:endParaRPr>
          </a:p>
          <a:p>
            <a:pPr marL="36576" indent="0"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Административный штраф</a:t>
            </a:r>
          </a:p>
          <a:p>
            <a:pPr>
              <a:buFontTx/>
              <a:buChar char="-"/>
            </a:pPr>
            <a:r>
              <a:rPr lang="ru-RU" dirty="0" smtClean="0"/>
              <a:t>на граждан – 2 000-5 000 руб.</a:t>
            </a:r>
          </a:p>
          <a:p>
            <a:pPr>
              <a:buFontTx/>
              <a:buChar char="-"/>
            </a:pPr>
            <a:r>
              <a:rPr lang="ru-RU" dirty="0" smtClean="0"/>
              <a:t>на должностных лиц – 35 000 – 50 000 руб.</a:t>
            </a:r>
          </a:p>
          <a:p>
            <a:pPr>
              <a:buFontTx/>
              <a:buChar char="-"/>
            </a:pPr>
            <a:r>
              <a:rPr lang="ru-RU" dirty="0" smtClean="0"/>
              <a:t>На юридических лиц – 400 000 – 800 000 руб.</a:t>
            </a:r>
          </a:p>
          <a:p>
            <a:pPr marL="36576" indent="0" algn="ctr">
              <a:buNone/>
            </a:pPr>
            <a:endParaRPr lang="ru-RU" b="1" i="1" dirty="0" smtClean="0">
              <a:solidFill>
                <a:srgbClr val="FF0000"/>
              </a:solidFill>
            </a:endParaRPr>
          </a:p>
          <a:p>
            <a:pPr marL="36576" indent="0"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Административное приостановление деятельности на срок от 14 до 90 суток.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97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129</TotalTime>
  <Words>281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Franklin Gothic Book</vt:lpstr>
      <vt:lpstr>Times New Roman</vt:lpstr>
      <vt:lpstr>Wingdings 2</vt:lpstr>
      <vt:lpstr>Техническая</vt:lpstr>
      <vt:lpstr>ОСОБЕННОСТИ ИСПОЛЬЗОВАНИЯ  ТРУДОВОЙ ДЕЯТЕЛЬНОСТИ  ИНОСТРАННОГО ГРАЖДАНИНА  НА ТЕРРИТОРИИ РОССИЙСКОЙ ФЕДЕРАЦИИ</vt:lpstr>
      <vt:lpstr>НОРМАТИВНО-ПРАВОВАЯ БАЗА</vt:lpstr>
      <vt:lpstr>ОБЯЗАННОСТЬ РАБОТОДАТЕЛЯ УВЕДОМЛЯТЬ О ЗАКЛЮЧЕНИИ (РАСТОРЖЕНИИ) ТРУДОВОГО ИЛИ ГРАЖДАНСКО-ПРАВОВОГО ДОГОВОРА С ИНОСТРАННЫМ ГРАЖДАНИНОМ</vt:lpstr>
      <vt:lpstr>ПОРЯДОК ПРИВЛЕЧЕНИЯ ИНОСТРАННОГО ГРАЖДАНИНА К ОСУЩЕСТВЛЕНИЮ ТРУДОВОЙ ДЕЯТЕЛЬНОСТИ</vt:lpstr>
      <vt:lpstr>СПОСОБ ПОДАЧИ УВЕДОМЛЕНИЯ</vt:lpstr>
      <vt:lpstr>ОТВЕТСТВЕННОСТЬ (ч. 3 ст. 18.15 КоАП РФ)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ИСПОЛЬЗОВАНИЯ ТРУДОВОЙ ДЕЯТЕЛЬНОСТИ ИНОСТРАННОГО ГРАЖДАНИНА НА ТЕРРИТОРИИ РОССЙСКОЙ ФЕДЕРАЦИИ</dc:title>
  <dc:creator>xxx</dc:creator>
  <cp:lastModifiedBy>admin</cp:lastModifiedBy>
  <cp:revision>11</cp:revision>
  <dcterms:created xsi:type="dcterms:W3CDTF">2022-12-11T13:55:00Z</dcterms:created>
  <dcterms:modified xsi:type="dcterms:W3CDTF">2022-12-20T09:44:27Z</dcterms:modified>
</cp:coreProperties>
</file>