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60" r:id="rId2"/>
    <p:sldId id="261" r:id="rId3"/>
    <p:sldId id="262" r:id="rId4"/>
    <p:sldId id="263" r:id="rId5"/>
    <p:sldId id="264" r:id="rId6"/>
  </p:sldIdLst>
  <p:sldSz cx="15119350" cy="10691813"/>
  <p:notesSz cx="6797675" cy="9926638"/>
  <p:defaultTextStyle>
    <a:defPPr>
      <a:defRPr lang="ru-RU"/>
    </a:defPPr>
    <a:lvl1pPr marL="0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1pPr>
    <a:lvl2pPr marL="619460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2pPr>
    <a:lvl3pPr marL="123892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3pPr>
    <a:lvl4pPr marL="185838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4pPr>
    <a:lvl5pPr marL="247784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5pPr>
    <a:lvl6pPr marL="309730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6pPr>
    <a:lvl7pPr marL="3716762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7pPr>
    <a:lvl8pPr marL="4336222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8pPr>
    <a:lvl9pPr marL="4955682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458" userDrawn="1">
          <p15:clr>
            <a:srgbClr val="A4A3A4"/>
          </p15:clr>
        </p15:guide>
        <p15:guide id="2" pos="680" userDrawn="1">
          <p15:clr>
            <a:srgbClr val="A4A3A4"/>
          </p15:clr>
        </p15:guide>
        <p15:guide id="3" orient="horz" pos="6497" userDrawn="1">
          <p15:clr>
            <a:srgbClr val="A4A3A4"/>
          </p15:clr>
        </p15:guide>
        <p15:guide id="4" orient="horz" pos="465" userDrawn="1">
          <p15:clr>
            <a:srgbClr val="A4A3A4"/>
          </p15:clr>
        </p15:guide>
        <p15:guide id="5" pos="88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E0FB"/>
    <a:srgbClr val="0067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32" autoAdjust="0"/>
    <p:restoredTop sz="94822" autoAdjust="0"/>
  </p:normalViewPr>
  <p:slideViewPr>
    <p:cSldViewPr snapToGrid="0" showGuides="1">
      <p:cViewPr varScale="1">
        <p:scale>
          <a:sx n="32" d="100"/>
          <a:sy n="32" d="100"/>
        </p:scale>
        <p:origin x="-1590" y="-102"/>
      </p:cViewPr>
      <p:guideLst>
        <p:guide orient="horz" pos="3458"/>
        <p:guide orient="horz" pos="6497"/>
        <p:guide orient="horz" pos="465"/>
        <p:guide pos="680"/>
        <p:guide pos="88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437CF-C968-4BD5-936A-F283533AFE1B}" type="datetimeFigureOut">
              <a:rPr lang="ru-RU" smtClean="0"/>
              <a:t>08.07.2021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63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9610C-E321-4B0E-A737-BDCABFC9D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89852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D8212-F571-4AE3-9156-3FF3F3CB3EB8}" type="datetimeFigureOut">
              <a:rPr lang="ru-RU" smtClean="0"/>
              <a:t>08.07.2021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39838"/>
            <a:ext cx="47371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7365"/>
            <a:ext cx="5438775" cy="390904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63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37883-7761-4A75-A100-FC1BA028D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15471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37883-7761-4A75-A100-FC1BA028DAC6}" type="slidenum">
              <a:rPr lang="ru-RU" smtClean="0"/>
              <a:t>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595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37883-7761-4A75-A100-FC1BA028DAC6}" type="slidenum">
              <a:rPr lang="ru-RU" smtClean="0"/>
              <a:t>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834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37883-7761-4A75-A100-FC1BA028DAC6}" type="slidenum">
              <a:rPr lang="ru-RU" smtClean="0"/>
              <a:t>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107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CB51-6E3D-4D4D-8244-1B7F70A9E15D}" type="datetime1">
              <a:rPr lang="ru-RU" smtClean="0"/>
              <a:t>08.07.2021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0718-9EA2-4A7E-A932-42BCF79C2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160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A273-8CEB-4B61-B77F-20AC610F33B3}" type="datetime1">
              <a:rPr lang="ru-RU" smtClean="0"/>
              <a:t>08.07.2021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0718-9EA2-4A7E-A932-42BCF79C2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541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01287-6977-4C36-8E13-E41705AAB58D}" type="datetime1">
              <a:rPr lang="ru-RU" smtClean="0"/>
              <a:t>08.07.2021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0718-9EA2-4A7E-A932-42BCF79C2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509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F097-0D56-4088-9E81-FC9B2B7D228A}" type="datetime1">
              <a:rPr lang="ru-RU" smtClean="0"/>
              <a:t>08.07.2021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0718-9EA2-4A7E-A932-42BCF79C2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910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3742-8565-41F3-81F8-52AE835AB877}" type="datetime1">
              <a:rPr lang="ru-RU" smtClean="0"/>
              <a:t>08.07.2021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0718-9EA2-4A7E-A932-42BCF79C2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456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19A1-16C3-4CC1-BF31-7A4EE532D2FA}" type="datetime1">
              <a:rPr lang="ru-RU" smtClean="0"/>
              <a:t>08.07.2021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0718-9EA2-4A7E-A932-42BCF79C2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374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166E-18D9-4DA4-A969-AD87D827DEE8}" type="datetime1">
              <a:rPr lang="ru-RU" smtClean="0"/>
              <a:t>08.07.2021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0718-9EA2-4A7E-A932-42BCF79C2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012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80B6-09E4-451D-B224-7CD0A62CFB8E}" type="datetime1">
              <a:rPr lang="ru-RU" smtClean="0"/>
              <a:t>08.07.2021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0718-9EA2-4A7E-A932-42BCF79C2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441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F2C05-B6DF-42D1-8B90-8FA6049E9043}" type="datetime1">
              <a:rPr lang="ru-RU" smtClean="0"/>
              <a:t>08.07.2021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0718-9EA2-4A7E-A932-42BCF79C2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162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71A1-3B17-47D5-98A2-CE67EEE38B12}" type="datetime1">
              <a:rPr lang="ru-RU" smtClean="0"/>
              <a:t>08.07.2021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0718-9EA2-4A7E-A932-42BCF79C2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656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93B96-2CE5-4972-A61F-13BB48662E9E}" type="datetime1">
              <a:rPr lang="ru-RU" smtClean="0"/>
              <a:t>08.07.2021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0718-9EA2-4A7E-A932-42BCF79C2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91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75908-CC10-4921-ADEB-DB1ED998CF5F}" type="datetime1">
              <a:rPr lang="ru-RU" smtClean="0"/>
              <a:t>08.07.2021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60718-9EA2-4A7E-A932-42BCF79C2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6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/>
          <p:cNvSpPr txBox="1"/>
          <p:nvPr/>
        </p:nvSpPr>
        <p:spPr>
          <a:xfrm>
            <a:off x="2175164" y="1717418"/>
            <a:ext cx="12733546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spc="-5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ПАСПОРТ АРХИТЕКТУРНОГО РЕШЕНИЯ ФАСАДА ЗДАНИЯ: ШАБЛОН</a:t>
            </a:r>
            <a:endParaRPr lang="ru-RU" sz="1100" spc="-5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462864"/>
              </p:ext>
            </p:extLst>
          </p:nvPr>
        </p:nvGraphicFramePr>
        <p:xfrm>
          <a:off x="1567835" y="2121804"/>
          <a:ext cx="11993786" cy="8479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PDF" r:id="rId3" imgW="0" imgH="360" progId="FoxitReader.Document">
                  <p:embed/>
                </p:oleObj>
              </mc:Choice>
              <mc:Fallback>
                <p:oleObj name="PDF" r:id="rId3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67835" y="2121804"/>
                        <a:ext cx="11993786" cy="84792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195452" y="9981481"/>
            <a:ext cx="5056910" cy="387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Населенный пункт, год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 txBox="1">
            <a:spLocks/>
          </p:cNvSpPr>
          <p:nvPr/>
        </p:nvSpPr>
        <p:spPr>
          <a:xfrm>
            <a:off x="10699668" y="151239"/>
            <a:ext cx="2861953" cy="1479892"/>
          </a:xfrm>
          <a:prstGeom prst="rect">
            <a:avLst/>
          </a:prstGeom>
        </p:spPr>
        <p:txBody>
          <a:bodyPr vert="horz" wrap="square" lIns="0" tIns="2540" rIns="0" bIns="0" rtlCol="0" anchor="ctr">
            <a:sp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87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4855" marR="5080" indent="-732790" algn="l">
              <a:spcBef>
                <a:spcPts val="20"/>
              </a:spcBef>
            </a:pPr>
            <a:r>
              <a:rPr lang="ru-RU" sz="1600" b="1" spc="-20" dirty="0">
                <a:solidFill>
                  <a:schemeClr val="bg2">
                    <a:lumMod val="25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Приложение </a:t>
            </a:r>
            <a:r>
              <a:rPr lang="ru-RU" sz="1600" b="1" spc="-20" dirty="0" smtClean="0">
                <a:solidFill>
                  <a:schemeClr val="bg2">
                    <a:lumMod val="25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3</a:t>
            </a:r>
            <a:endParaRPr lang="ru-RU" sz="1600" b="1" spc="-20" dirty="0">
              <a:solidFill>
                <a:schemeClr val="bg2">
                  <a:lumMod val="25000"/>
                </a:schemeClr>
              </a:solidFill>
              <a:latin typeface="Liberation Serif" panose="02020603050405020304" pitchFamily="18" charset="0"/>
              <a:cs typeface="Arial" panose="020B0604020202020204" pitchFamily="34" charset="0"/>
            </a:endParaRPr>
          </a:p>
          <a:p>
            <a:pPr marL="744855" marR="5080" indent="-732790" algn="l">
              <a:spcBef>
                <a:spcPts val="20"/>
              </a:spcBef>
            </a:pPr>
            <a:r>
              <a:rPr lang="ru-RU" sz="1600" spc="-20" dirty="0">
                <a:solidFill>
                  <a:schemeClr val="bg2">
                    <a:lumMod val="25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к </a:t>
            </a:r>
            <a:r>
              <a:rPr lang="ru-RU" sz="1600" spc="-20" dirty="0" smtClean="0">
                <a:solidFill>
                  <a:schemeClr val="bg2">
                    <a:lumMod val="25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Требованиям, </a:t>
            </a:r>
          </a:p>
          <a:p>
            <a:pPr marL="744855" marR="5080" indent="-732790" algn="l">
              <a:spcBef>
                <a:spcPts val="20"/>
              </a:spcBef>
            </a:pPr>
            <a:r>
              <a:rPr lang="ru-RU" sz="1600" spc="-20" dirty="0" smtClean="0">
                <a:solidFill>
                  <a:schemeClr val="bg2">
                    <a:lumMod val="25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утвержденным постановлением</a:t>
            </a:r>
            <a:endParaRPr lang="ru-RU" sz="1600" spc="-20" dirty="0">
              <a:solidFill>
                <a:schemeClr val="bg2">
                  <a:lumMod val="25000"/>
                </a:schemeClr>
              </a:solidFill>
              <a:latin typeface="Liberation Serif" panose="02020603050405020304" pitchFamily="18" charset="0"/>
              <a:cs typeface="Arial" panose="020B0604020202020204" pitchFamily="34" charset="0"/>
            </a:endParaRPr>
          </a:p>
          <a:p>
            <a:pPr marL="744855" marR="5080" indent="-732790" algn="l">
              <a:spcBef>
                <a:spcPts val="20"/>
              </a:spcBef>
            </a:pPr>
            <a:r>
              <a:rPr lang="ru-RU" sz="1600" spc="-20" dirty="0">
                <a:solidFill>
                  <a:schemeClr val="bg2">
                    <a:lumMod val="25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администрации городского </a:t>
            </a:r>
            <a:endParaRPr lang="ru-RU" sz="1600" spc="-20" dirty="0" smtClean="0">
              <a:solidFill>
                <a:schemeClr val="bg2">
                  <a:lumMod val="25000"/>
                </a:schemeClr>
              </a:solidFill>
              <a:latin typeface="Liberation Serif" panose="02020603050405020304" pitchFamily="18" charset="0"/>
              <a:cs typeface="Arial" panose="020B0604020202020204" pitchFamily="34" charset="0"/>
            </a:endParaRPr>
          </a:p>
          <a:p>
            <a:pPr marL="744855" marR="5080" indent="-732790" algn="l">
              <a:spcBef>
                <a:spcPts val="20"/>
              </a:spcBef>
            </a:pPr>
            <a:r>
              <a:rPr lang="ru-RU" sz="1600" spc="-20" dirty="0" smtClean="0">
                <a:solidFill>
                  <a:schemeClr val="bg2">
                    <a:lumMod val="25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округа Верхняя Пышма</a:t>
            </a:r>
            <a:endParaRPr lang="ru-RU" sz="1600" i="1" spc="-20" dirty="0">
              <a:solidFill>
                <a:schemeClr val="bg2">
                  <a:lumMod val="25000"/>
                </a:schemeClr>
              </a:solidFill>
              <a:latin typeface="Liberation Serif" panose="02020603050405020304" pitchFamily="18" charset="0"/>
              <a:cs typeface="Arial" panose="020B0604020202020204" pitchFamily="34" charset="0"/>
            </a:endParaRPr>
          </a:p>
          <a:p>
            <a:pPr marL="744855" marR="5080" indent="-732790" algn="l">
              <a:spcBef>
                <a:spcPts val="20"/>
              </a:spcBef>
            </a:pPr>
            <a:r>
              <a:rPr lang="ru-RU" sz="1600" spc="-20" dirty="0" smtClean="0">
                <a:solidFill>
                  <a:schemeClr val="bg2">
                    <a:lumMod val="25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от </a:t>
            </a:r>
            <a:r>
              <a:rPr lang="ru-RU" sz="1600" spc="-20" dirty="0">
                <a:solidFill>
                  <a:schemeClr val="bg2">
                    <a:lumMod val="25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____________ </a:t>
            </a:r>
            <a:r>
              <a:rPr lang="ru-RU" sz="1600" spc="-20">
                <a:solidFill>
                  <a:schemeClr val="bg2">
                    <a:lumMod val="25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№ </a:t>
            </a:r>
            <a:r>
              <a:rPr lang="ru-RU" sz="1600" spc="-20" smtClean="0">
                <a:solidFill>
                  <a:schemeClr val="bg2">
                    <a:lumMod val="25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___________</a:t>
            </a:r>
            <a:endParaRPr lang="ru-RU" sz="1600" spc="-20" dirty="0">
              <a:solidFill>
                <a:schemeClr val="bg2">
                  <a:lumMod val="25000"/>
                </a:schemeClr>
              </a:solidFill>
              <a:latin typeface="Liberation Serif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461013" y="10395041"/>
            <a:ext cx="977473" cy="205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 А3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28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/>
          <p:cNvSpPr txBox="1"/>
          <p:nvPr/>
        </p:nvSpPr>
        <p:spPr>
          <a:xfrm>
            <a:off x="2175164" y="1043282"/>
            <a:ext cx="12733546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spc="-5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ПАСПОРТ АРХИТЕКТУРНОГО РЕШЕНИЯ ФАСАДА: ПОЯСНИТЕЛЬНАЯ ЗАПИСКА</a:t>
            </a:r>
            <a:endParaRPr lang="ru-RU" sz="1100" spc="-5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84" t="3583" r="2553" b="2112"/>
          <a:stretch/>
        </p:blipFill>
        <p:spPr>
          <a:xfrm>
            <a:off x="1079500" y="1302327"/>
            <a:ext cx="13135746" cy="903229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656332" y="670222"/>
            <a:ext cx="420031" cy="449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167595" y="10405508"/>
            <a:ext cx="977473" cy="205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 А3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076363" y="738188"/>
            <a:ext cx="1042987" cy="305094"/>
          </a:xfrm>
          <a:prstGeom prst="rect">
            <a:avLst/>
          </a:prstGeom>
          <a:solidFill>
            <a:srgbClr val="C7E0FB"/>
          </a:solidFill>
          <a:ln>
            <a:solidFill>
              <a:srgbClr val="C7E0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05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/>
          <p:cNvSpPr txBox="1"/>
          <p:nvPr/>
        </p:nvSpPr>
        <p:spPr>
          <a:xfrm>
            <a:off x="1593274" y="756639"/>
            <a:ext cx="12733546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spc="-5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ПАСПОРТ АРХИТЕКТУРНОГО РЕШЕНИЯ ФАСАДА: ПАСПОРТ АРХИТЕКТУРНОГО РЕШЕНИЯ ФАСАДА</a:t>
            </a:r>
            <a:endParaRPr lang="ru-RU" sz="1100" spc="-5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79138" y="9632054"/>
            <a:ext cx="2075631" cy="173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7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Паспорт архитектурного решения фасада</a:t>
            </a:r>
            <a:endParaRPr lang="ru-RU" sz="7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568" t="2381" r="2795" b="1885"/>
          <a:stretch/>
        </p:blipFill>
        <p:spPr>
          <a:xfrm>
            <a:off x="1079500" y="1206191"/>
            <a:ext cx="13052844" cy="914096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3098890" y="10313988"/>
            <a:ext cx="977473" cy="205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 А3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656332" y="670222"/>
            <a:ext cx="420031" cy="449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076363" y="738188"/>
            <a:ext cx="1042987" cy="305094"/>
          </a:xfrm>
          <a:prstGeom prst="rect">
            <a:avLst/>
          </a:prstGeom>
          <a:solidFill>
            <a:srgbClr val="C7E0FB"/>
          </a:solidFill>
          <a:ln>
            <a:solidFill>
              <a:srgbClr val="C7E0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60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618" t="1889" r="1396" b="2054"/>
          <a:stretch/>
        </p:blipFill>
        <p:spPr>
          <a:xfrm>
            <a:off x="1032189" y="1128426"/>
            <a:ext cx="13294631" cy="9206700"/>
          </a:xfrm>
          <a:prstGeom prst="rect">
            <a:avLst/>
          </a:prstGeom>
        </p:spPr>
      </p:pic>
      <p:sp>
        <p:nvSpPr>
          <p:cNvPr id="13" name="object 3"/>
          <p:cNvSpPr txBox="1"/>
          <p:nvPr/>
        </p:nvSpPr>
        <p:spPr>
          <a:xfrm>
            <a:off x="1593274" y="756639"/>
            <a:ext cx="12733546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spc="-5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ПАСПОРТ АРХИТЕКТУРНОГО РЕШЕНИЯ ФАСАДА</a:t>
            </a:r>
            <a:r>
              <a:rPr lang="ru-RU" sz="1600" spc="-5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 ПАСПОРТ АРХИТЕКТУРНОГО РЕШЕНИЯ </a:t>
            </a:r>
            <a:r>
              <a:rPr lang="ru-RU" sz="1600" spc="-5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ФАСАДА , ВЫВЕСКИ</a:t>
            </a:r>
            <a:endParaRPr lang="ru-RU" sz="1600" spc="-5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098890" y="10344870"/>
            <a:ext cx="977473" cy="205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 А3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656332" y="670222"/>
            <a:ext cx="420031" cy="449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4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076363" y="738188"/>
            <a:ext cx="1042987" cy="305094"/>
          </a:xfrm>
          <a:prstGeom prst="rect">
            <a:avLst/>
          </a:prstGeom>
          <a:solidFill>
            <a:srgbClr val="C7E0FB"/>
          </a:solidFill>
          <a:ln>
            <a:solidFill>
              <a:srgbClr val="C7E0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81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644" t="1305" r="1293" b="2095"/>
          <a:stretch/>
        </p:blipFill>
        <p:spPr>
          <a:xfrm>
            <a:off x="1079500" y="1115694"/>
            <a:ext cx="13272904" cy="9243495"/>
          </a:xfrm>
          <a:prstGeom prst="rect">
            <a:avLst/>
          </a:prstGeom>
        </p:spPr>
      </p:pic>
      <p:sp>
        <p:nvSpPr>
          <p:cNvPr id="13" name="object 3"/>
          <p:cNvSpPr txBox="1"/>
          <p:nvPr/>
        </p:nvSpPr>
        <p:spPr>
          <a:xfrm>
            <a:off x="1593274" y="756639"/>
            <a:ext cx="12733546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spc="-5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ПАСПОРТ АРХИТЕКТУРНОГО РЕШЕНИЯ ФАСАДА</a:t>
            </a:r>
            <a:r>
              <a:rPr lang="ru-RU" sz="1600" spc="-5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 </a:t>
            </a:r>
            <a:r>
              <a:rPr lang="ru-RU" sz="1600" spc="-5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ВЫВЕСКИ</a:t>
            </a:r>
            <a:endParaRPr lang="ru-RU" sz="1600" spc="-5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098890" y="10359189"/>
            <a:ext cx="977473" cy="205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 А3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656332" y="670222"/>
            <a:ext cx="420031" cy="449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4076363" y="738188"/>
            <a:ext cx="1042987" cy="305094"/>
          </a:xfrm>
          <a:prstGeom prst="rect">
            <a:avLst/>
          </a:prstGeom>
          <a:solidFill>
            <a:srgbClr val="C7E0FB"/>
          </a:solidFill>
          <a:ln>
            <a:solidFill>
              <a:srgbClr val="C7E0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1650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</TotalTime>
  <Words>81</Words>
  <Application>Microsoft Office PowerPoint</Application>
  <PresentationFormat>Произвольный</PresentationFormat>
  <Paragraphs>25</Paragraphs>
  <Slides>5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Тема Office</vt:lpstr>
      <vt:lpstr>PDF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Лардыгина Виктория Зуфаровна</dc:creator>
  <cp:lastModifiedBy>Садыкова Дарья Юрьевна</cp:lastModifiedBy>
  <cp:revision>45</cp:revision>
  <cp:lastPrinted>2021-07-08T06:09:09Z</cp:lastPrinted>
  <dcterms:created xsi:type="dcterms:W3CDTF">2021-01-14T10:37:51Z</dcterms:created>
  <dcterms:modified xsi:type="dcterms:W3CDTF">2021-07-08T06:09:48Z</dcterms:modified>
</cp:coreProperties>
</file>