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  <p15:guide id="6" orient="horz" pos="41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B531"/>
    <a:srgbClr val="B5D5A7"/>
    <a:srgbClr val="9CCA86"/>
    <a:srgbClr val="D1D8EA"/>
    <a:srgbClr val="EBEBFF"/>
    <a:srgbClr val="EB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528" y="906"/>
      </p:cViewPr>
      <p:guideLst>
        <p:guide orient="horz" pos="2160"/>
        <p:guide pos="3840"/>
        <p:guide pos="347"/>
        <p:guide pos="7287"/>
        <p:guide orient="horz" pos="1139"/>
        <p:guide orient="horz" pos="41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tx>
            <c:strRef>
              <c:f>Лист1!$D$7:$D$9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dPt>
          <c:dLbls>
            <c:dLbl>
              <c:idx val="0"/>
              <c:layout>
                <c:manualLayout>
                  <c:x val="-0.15128845281468647"/>
                  <c:y val="0.145859720329006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1159879203620056"/>
                  <c:y val="-0.215387230223775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7792951783084715"/>
                  <c:y val="0.10335679977156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Лист1!$D$7:$D$9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Лист1!$E$7:$E$9</c:f>
              <c:numCache>
                <c:formatCode>General</c:formatCode>
                <c:ptCount val="3"/>
                <c:pt idx="0">
                  <c:v>125</c:v>
                </c:pt>
                <c:pt idx="1">
                  <c:v>246</c:v>
                </c:pt>
                <c:pt idx="2">
                  <c:v>203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820040209521578E-2"/>
          <c:y val="3.2841809508408801E-2"/>
          <c:w val="0.67563912712125485"/>
          <c:h val="0.817311190790128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Лист1!$B$14</c:f>
              <c:strCache>
                <c:ptCount val="1"/>
                <c:pt idx="0">
                  <c:v>Плановое значение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Лист1!$A$15:$A$16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Лист1!$B$15:$B$16</c:f>
              <c:numCache>
                <c:formatCode>General</c:formatCode>
                <c:ptCount val="2"/>
                <c:pt idx="0">
                  <c:v>25</c:v>
                </c:pt>
                <c:pt idx="1">
                  <c:v>45</c:v>
                </c:pt>
              </c:numCache>
            </c:numRef>
          </c:val>
        </c:ser>
        <c:ser>
          <c:idx val="1"/>
          <c:order val="1"/>
          <c:tx>
            <c:strRef>
              <c:f>Лист1!$C$14</c:f>
              <c:strCache>
                <c:ptCount val="1"/>
                <c:pt idx="0">
                  <c:v>Выполнено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Лист1!$A$15:$A$16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Лист1!$C$15:$C$16</c:f>
              <c:numCache>
                <c:formatCode>General</c:formatCode>
                <c:ptCount val="2"/>
                <c:pt idx="0">
                  <c:v>29</c:v>
                </c:pt>
                <c:pt idx="1">
                  <c:v>45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30729872"/>
        <c:axId val="330732672"/>
      </c:barChart>
      <c:catAx>
        <c:axId val="33072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0732672"/>
        <c:crosses val="autoZero"/>
        <c:auto val="1"/>
        <c:lblAlgn val="ctr"/>
        <c:lblOffset val="100"/>
        <c:noMultiLvlLbl val="0"/>
      </c:catAx>
      <c:valAx>
        <c:axId val="330732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0729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4286406332965107"/>
          <c:y val="0.86757252991971689"/>
          <c:w val="0.35713593667034899"/>
          <c:h val="0.1324274700802830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706825430326464E-2"/>
          <c:y val="3.538853201808298E-2"/>
          <c:w val="0.54398372516202187"/>
          <c:h val="0.74824421277843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Лист1!$J$9</c:f>
              <c:strCache>
                <c:ptCount val="1"/>
                <c:pt idx="0">
                  <c:v>Администрация ГО Верхняя Пышма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rgbClr val="0070C0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Лист1!$I$10:$I$13</c:f>
              <c:strCache>
                <c:ptCount val="4"/>
                <c:pt idx="0">
                  <c:v>1 квартал </c:v>
                </c:pt>
                <c:pt idx="1">
                  <c:v>2 квартал </c:v>
                </c:pt>
                <c:pt idx="2">
                  <c:v>3 квартал </c:v>
                </c:pt>
                <c:pt idx="3">
                  <c:v>4 квартал </c:v>
                </c:pt>
              </c:strCache>
            </c:strRef>
          </c:cat>
          <c:val>
            <c:numRef>
              <c:f>Лист1!$J$10:$J$13</c:f>
              <c:numCache>
                <c:formatCode>General</c:formatCode>
                <c:ptCount val="4"/>
                <c:pt idx="0">
                  <c:v>350</c:v>
                </c:pt>
                <c:pt idx="1">
                  <c:v>468</c:v>
                </c:pt>
                <c:pt idx="2">
                  <c:v>385</c:v>
                </c:pt>
                <c:pt idx="3">
                  <c:v>310</c:v>
                </c:pt>
              </c:numCache>
            </c:numRef>
          </c:val>
        </c:ser>
        <c:ser>
          <c:idx val="1"/>
          <c:order val="1"/>
          <c:tx>
            <c:strRef>
              <c:f>Лист1!$K$9</c:f>
              <c:strCache>
                <c:ptCount val="1"/>
                <c:pt idx="0">
                  <c:v>Дума ГО Верхняя Пышма</c:v>
                </c:pt>
              </c:strCache>
            </c:strRef>
          </c:tx>
          <c:spPr>
            <a:gradFill rotWithShape="1">
              <a:gsLst>
                <a:gs pos="50000">
                  <a:srgbClr val="A8CF96"/>
                </a:gs>
                <a:gs pos="0">
                  <a:srgbClr val="B5D5A7"/>
                </a:gs>
                <a:gs pos="100000">
                  <a:srgbClr val="92D050"/>
                </a:gs>
              </a:gsLst>
              <a:lin ang="5400000" scaled="0"/>
            </a:gradFill>
            <a:ln w="9525" cap="flat" cmpd="sng" algn="ctr">
              <a:solidFill>
                <a:srgbClr val="76B53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Лист1!$I$10:$I$13</c:f>
              <c:strCache>
                <c:ptCount val="4"/>
                <c:pt idx="0">
                  <c:v>1 квартал </c:v>
                </c:pt>
                <c:pt idx="1">
                  <c:v>2 квартал </c:v>
                </c:pt>
                <c:pt idx="2">
                  <c:v>3 квартал </c:v>
                </c:pt>
                <c:pt idx="3">
                  <c:v>4 квартал </c:v>
                </c:pt>
              </c:strCache>
            </c:strRef>
          </c:cat>
          <c:val>
            <c:numRef>
              <c:f>Лист1!$K$10:$K$13</c:f>
              <c:numCache>
                <c:formatCode>General</c:formatCode>
                <c:ptCount val="4"/>
                <c:pt idx="0">
                  <c:v>13</c:v>
                </c:pt>
                <c:pt idx="1">
                  <c:v>22</c:v>
                </c:pt>
                <c:pt idx="2">
                  <c:v>6</c:v>
                </c:pt>
                <c:pt idx="3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Лист1!$L$9</c:f>
              <c:strCache>
                <c:ptCount val="1"/>
                <c:pt idx="0">
                  <c:v>Счетная палата ГО Верхняя Пышма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Лист1!$I$10:$I$13</c:f>
              <c:strCache>
                <c:ptCount val="4"/>
                <c:pt idx="0">
                  <c:v>1 квартал </c:v>
                </c:pt>
                <c:pt idx="1">
                  <c:v>2 квартал </c:v>
                </c:pt>
                <c:pt idx="2">
                  <c:v>3 квартал </c:v>
                </c:pt>
                <c:pt idx="3">
                  <c:v>4 квартал </c:v>
                </c:pt>
              </c:strCache>
            </c:strRef>
          </c:cat>
          <c:val>
            <c:numRef>
              <c:f>Лист1!$L$10:$L$13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30724832"/>
        <c:axId val="330725392"/>
      </c:barChart>
      <c:catAx>
        <c:axId val="33072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0725392"/>
        <c:crosses val="autoZero"/>
        <c:auto val="1"/>
        <c:lblAlgn val="ctr"/>
        <c:lblOffset val="100"/>
        <c:noMultiLvlLbl val="0"/>
      </c:catAx>
      <c:valAx>
        <c:axId val="330725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072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11255581180822"/>
          <c:y val="0.74830058065080207"/>
          <c:w val="0.35672403238153899"/>
          <c:h val="0.251699419349197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85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728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866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73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72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01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2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24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028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773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64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110000"/>
                <a:satMod val="105000"/>
                <a:tint val="67000"/>
                <a:alpha val="5000"/>
              </a:schemeClr>
            </a:gs>
            <a:gs pos="50000">
              <a:schemeClr val="accent5">
                <a:lumMod val="105000"/>
                <a:satMod val="103000"/>
                <a:tint val="73000"/>
                <a:alpha val="30000"/>
              </a:schemeClr>
            </a:gs>
            <a:gs pos="100000">
              <a:schemeClr val="accent5">
                <a:lumMod val="105000"/>
                <a:satMod val="109000"/>
                <a:tint val="81000"/>
                <a:alpha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CC825-4A9C-4C7B-8402-3316A2864745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5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ovp.ru/site/section?id=58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ovp.ru/site/section?id=68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/>
            <a:srcRect t="10397" b="494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  <a:alpha val="30000"/>
                  </a:schemeClr>
                </a:gs>
                <a:gs pos="100000">
                  <a:schemeClr val="accent1">
                    <a:lumMod val="20000"/>
                    <a:lumOff val="80000"/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600" y="893763"/>
            <a:ext cx="11017250" cy="2387600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ОТЧЕТ об исполнении 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Плана противодействия коррупции 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в городском округе Верхняя Пышма 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в 2021 году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836150" y="4762500"/>
            <a:ext cx="2355850" cy="1870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2021 ГОД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044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124" name="Picture 4" descr="https://im0-tub-ru.yandex.net/i?id=e8e711ae07582d1a9a8896309e1094b1-l&amp;n=1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14" b="2500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3" y="365125"/>
            <a:ext cx="11017250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Вымогают деньги или намекают на взятку? </a:t>
            </a:r>
            <a:br>
              <a:rPr lang="ru-RU" dirty="0" smtClean="0"/>
            </a:br>
            <a:r>
              <a:rPr lang="ru-RU" dirty="0" smtClean="0"/>
              <a:t>Звоните по телефону доверия.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677989"/>
              </p:ext>
            </p:extLst>
          </p:nvPr>
        </p:nvGraphicFramePr>
        <p:xfrm>
          <a:off x="550863" y="1808161"/>
          <a:ext cx="11017250" cy="486092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714323"/>
                <a:gridCol w="2302927"/>
              </a:tblGrid>
              <a:tr h="65073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Администрация городского округа Верхняя </a:t>
                      </a:r>
                      <a:r>
                        <a:rPr lang="ru-RU" sz="2000" u="none" strike="noStrike" dirty="0" smtClean="0">
                          <a:effectLst/>
                        </a:rPr>
                        <a:t>Пышма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+7(34368) 4-04-80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23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Прокуратура города Верхняя Пышма: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+7(34368) 5-37-11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922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smtClean="0">
                          <a:effectLst/>
                        </a:rPr>
                        <a:t>Администрация </a:t>
                      </a:r>
                      <a:r>
                        <a:rPr lang="ru-RU" sz="2000" u="none" strike="noStrike" dirty="0">
                          <a:effectLst/>
                        </a:rPr>
                        <a:t>Губернатора Свердловской области и Аппарат Правительства Свердловской области: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 smtClean="0">
                          <a:effectLst/>
                        </a:rPr>
                        <a:t>+</a:t>
                      </a:r>
                      <a:r>
                        <a:rPr lang="ru-RU" sz="2000" u="none" strike="noStrike" dirty="0">
                          <a:effectLst/>
                        </a:rPr>
                        <a:t>7(343) 370-72-02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55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 Прокуратура Свердловской области: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 +7(343) 377-54-41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1843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 Главное управление Министерства внутренних дел Российской Федерации по Свердловской области: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 +7(343) 358-71-61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81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 Следственное управление Следственного комитета Российской Федерации по Свердловской области: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 +7(343) 297-71-79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81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 Управление Федеральной службы безопасности Российской Федерации по Свердловской области: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 +7(343) 371-37-51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4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espanarusa.com/files/autoupload/90/72/25/pnnwdt0r3472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lumMod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Нормативно-правовая база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44" y="1825624"/>
            <a:ext cx="11027884" cy="485059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1600" b="1" dirty="0"/>
              <a:t>Федеральный закон от 25 декабря 2008 года № </a:t>
            </a:r>
            <a:r>
              <a:rPr lang="ru-RU" sz="1600" b="1" dirty="0" smtClean="0"/>
              <a:t>273-ФЗ «О </a:t>
            </a:r>
            <a:r>
              <a:rPr lang="ru-RU" sz="1600" b="1" dirty="0"/>
              <a:t>противодействии </a:t>
            </a:r>
            <a:r>
              <a:rPr lang="ru-RU" sz="1600" b="1" dirty="0" smtClean="0"/>
              <a:t>коррупции»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b="1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/>
              <a:t>Указ Президента РФ от 16.08.2021 № 478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/>
              <a:t>«О Национальном плане противодействия коррупции на 2021 - 2024 годы»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/>
              <a:t>Распоряжение Губернатора Свердловской области от 07.05.2021 № 75-РГ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/>
              <a:t>«Об утверждении Комплексного плана мероприятий органов государственной власти Свердловской области по противодействию коррупции на 2021–2024 годы и перечня целевых показателей реализации Комплексного плана мероприятий органов государственной власти Свердловской области по противодействию коррупции на 2021–2024 годы»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b="1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/>
              <a:t>Постановление Главы городского округа Верхняя Пышма от 15.01.2021 № 4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/>
              <a:t>«Об утверждении Плана мероприятий по противодействию коррупции в городском округе Верхняя Пышма на 2021-2023 годы и Перечня целевых показателей реализации Плана мероприятий по противодействию коррупции в городском округе Верхняя Пышма на 2021-2023 годы»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/>
          </a:p>
          <a:p>
            <a:pPr marL="0" indent="0" algn="ctr">
              <a:lnSpc>
                <a:spcPct val="100000"/>
              </a:lnSpc>
              <a:spcAft>
                <a:spcPts val="1000"/>
              </a:spcAft>
              <a:buNone/>
            </a:pPr>
            <a:r>
              <a:rPr lang="ru-RU" sz="1600" i="1" dirty="0" smtClean="0"/>
              <a:t>Полный перечень нормативно-правовых актов в сфере противодействия коррупции, действующих в том числе на территории городского округа Верхняя Пышма: </a:t>
            </a:r>
            <a:r>
              <a:rPr lang="en-US" sz="1600" i="1" dirty="0" smtClean="0">
                <a:hlinkClick r:id="rId3"/>
              </a:rPr>
              <a:t>https://movp.ru/site/section?id=58</a:t>
            </a:r>
            <a:r>
              <a:rPr lang="ru-RU" sz="1600" i="1" dirty="0" smtClean="0"/>
              <a:t> 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613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3" y="365125"/>
            <a:ext cx="11017249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Правовое обеспечение противодействия коррупции и повышению результативности антикоррупционной экспертизы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306437"/>
              </p:ext>
            </p:extLst>
          </p:nvPr>
        </p:nvGraphicFramePr>
        <p:xfrm>
          <a:off x="7328522" y="1766156"/>
          <a:ext cx="4693187" cy="4412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550863" y="2279047"/>
            <a:ext cx="5816908" cy="1808219"/>
          </a:xfrm>
          <a:prstGeom prst="roundRect">
            <a:avLst>
              <a:gd name="adj" fmla="val 3354"/>
            </a:avLst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5">
                  <a:lumMod val="105000"/>
                  <a:satMod val="103000"/>
                  <a:tint val="73000"/>
                  <a:alpha val="50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  <a:alpha val="70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В целях обеспечения участия независимых экспертов в проведении независимой антикоррупционной экспертизы проектов нормативных правовых актов городского округа Верхняя  Пышма данные проекты размещаются на </a:t>
            </a:r>
            <a:r>
              <a:rPr lang="ru-RU" dirty="0" smtClean="0"/>
              <a:t>официальном сайте городского округа:</a:t>
            </a:r>
          </a:p>
          <a:p>
            <a:pPr algn="ctr"/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movp.ru/site/section?id=68</a:t>
            </a:r>
            <a:endParaRPr lang="ru-RU" dirty="0" smtClean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0863" y="4468624"/>
            <a:ext cx="5816908" cy="986852"/>
          </a:xfrm>
          <a:prstGeom prst="roundRect">
            <a:avLst>
              <a:gd name="adj" fmla="val 14454"/>
            </a:avLst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4">
                  <a:lumMod val="105000"/>
                  <a:satMod val="103000"/>
                  <a:tint val="73000"/>
                  <a:alpha val="50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  <a:alpha val="70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В </a:t>
            </a:r>
            <a:r>
              <a:rPr lang="ru-RU" dirty="0" smtClean="0"/>
              <a:t>2021 </a:t>
            </a:r>
            <a:r>
              <a:rPr lang="ru-RU" dirty="0" smtClean="0"/>
              <a:t>году проведена экспертиза </a:t>
            </a:r>
            <a:r>
              <a:rPr lang="ru-RU" dirty="0" smtClean="0"/>
              <a:t>203 </a:t>
            </a:r>
            <a:r>
              <a:rPr lang="ru-RU" dirty="0" smtClean="0"/>
              <a:t>проектов нормативных правовых актов.</a:t>
            </a:r>
            <a:r>
              <a:rPr lang="ru-RU" dirty="0"/>
              <a:t> </a:t>
            </a:r>
            <a:r>
              <a:rPr lang="ru-RU" u="sng" dirty="0" err="1"/>
              <a:t>Коррупциогенные</a:t>
            </a:r>
            <a:r>
              <a:rPr lang="ru-RU" u="sng" dirty="0"/>
              <a:t> факторы </a:t>
            </a:r>
            <a:r>
              <a:rPr lang="ru-RU" u="sng" dirty="0" smtClean="0"/>
              <a:t>не выявлены  </a:t>
            </a:r>
            <a:endParaRPr lang="ru-RU" u="sng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550863" y="5820229"/>
            <a:ext cx="11017250" cy="84886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Ежеквартально осуществляется анализ вступивших в законную силу решений судов о признании недействительными ненормативных правовых актов в органе местного самоуправления, незаконными решений и действий (бездействий) должностных лиц органа местного самоуправления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33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4" y="365125"/>
            <a:ext cx="11017250" cy="1325563"/>
          </a:xfrm>
        </p:spPr>
        <p:txBody>
          <a:bodyPr>
            <a:noAutofit/>
          </a:bodyPr>
          <a:lstStyle/>
          <a:p>
            <a:r>
              <a:rPr lang="ru-RU" sz="3600" dirty="0" smtClean="0"/>
              <a:t>Выполнение мероприятий Плана противодействия коррупции в 2021 году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2725" y="2705100"/>
            <a:ext cx="4562475" cy="20193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/>
              <a:t>Из 45 мероприятий Плана, запланированных к выполнению в 2021 году, выполнено </a:t>
            </a:r>
            <a:r>
              <a:rPr lang="ru-RU" sz="2400" dirty="0" smtClean="0"/>
              <a:t>в полном объеме в установленные сроки </a:t>
            </a:r>
            <a:r>
              <a:rPr lang="ru-RU" sz="2400" dirty="0" smtClean="0"/>
              <a:t>45 мероприятий (100 %).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0715129"/>
              </p:ext>
            </p:extLst>
          </p:nvPr>
        </p:nvGraphicFramePr>
        <p:xfrm>
          <a:off x="550863" y="1808162"/>
          <a:ext cx="6316662" cy="486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164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586161"/>
              </p:ext>
            </p:extLst>
          </p:nvPr>
        </p:nvGraphicFramePr>
        <p:xfrm>
          <a:off x="0" y="-1"/>
          <a:ext cx="12191999" cy="6858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841775"/>
                <a:gridCol w="2851587"/>
                <a:gridCol w="2955989"/>
                <a:gridCol w="5542648"/>
              </a:tblGrid>
              <a:tr h="249053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Выполнение мероприятий Плана противодействия коррупции в 2021 году</a:t>
                      </a:r>
                      <a:endParaRPr lang="ru-RU" sz="11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№ п/п</a:t>
                      </a:r>
                      <a:endParaRPr lang="ru-RU" sz="11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Количество запланированных мероприятий</a:t>
                      </a:r>
                      <a:endParaRPr lang="ru-RU" sz="11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Количество выполненных мероприятий</a:t>
                      </a:r>
                      <a:endParaRPr lang="ru-RU" sz="11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Выводы</a:t>
                      </a:r>
                      <a:endParaRPr lang="ru-RU" sz="11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2516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I. Совершенствование нормативного правового обеспечения деятельности по противодействию коррупции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229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II. Повышение результативности антикоррупционной экспертизы нормативных правовых актов городского округа Верхняя Пышма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229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III. Совершенствование в системе кадровой работы по профилактике коррупционных и иных правонарушений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229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IV. Реализация антикоррупционных механизмов в сфере управления муниципальной собственностью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194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V.  Реализация антикоррупционных механизмов в бюджетной сфере</a:t>
                      </a:r>
                      <a:endParaRPr lang="ru-RU" sz="1200" b="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229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VI. Реализация антикоррупционных механизмов в сфере закупок товаров, работ, услуг для муниципальных нужд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229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VII. Повышение результативности и эффективности работы с обращениями граждан по фактам коррупции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4654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VIII. Обеспечение открытости деятельности органов местного самоуправления городского округа Верхняя Пышма, обеспечение прав граждан на доступ к информации о деятельности органов местного самоуправления городского округа Верхняя Пышма в сфере противодействия коррупции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192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IX. Антикоррупционное просвещение граждан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7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7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229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X. Обеспечение участия институтов гражданского общества в противодействии коррупции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4654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XI. Исполнение мероприятий национального плана противодействия коррупции на 2021–2024 годы, утвержденного Указом Президента Российской Федерации от 16 августа 2021 года № 478 «О национальном плане противодействия коррупции на 2021–2024 годы»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229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XII. Мониторинг состояния и эффективности противодействия коррупции в городском округе Верхняя Пышма (антикоррупционный мониторинг)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192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XIII. Организационное обеспечение деятельности по противодействию коррупции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4095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3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2699610"/>
              </p:ext>
            </p:extLst>
          </p:nvPr>
        </p:nvGraphicFramePr>
        <p:xfrm>
          <a:off x="550863" y="1814514"/>
          <a:ext cx="8631238" cy="486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3" y="365125"/>
            <a:ext cx="11017250" cy="13255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В 2021 году в органы местного самоуправления поступило </a:t>
            </a:r>
            <a:r>
              <a:rPr lang="ru-RU" sz="4000" b="1" dirty="0" smtClean="0"/>
              <a:t>1563</a:t>
            </a:r>
            <a:r>
              <a:rPr lang="ru-RU" sz="4000" dirty="0" smtClean="0"/>
              <a:t> обращения</a:t>
            </a:r>
            <a:endParaRPr lang="ru-RU" sz="4000" dirty="0" smtClean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327018"/>
              </p:ext>
            </p:extLst>
          </p:nvPr>
        </p:nvGraphicFramePr>
        <p:xfrm>
          <a:off x="6457950" y="1808163"/>
          <a:ext cx="5100640" cy="1674495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3305177"/>
                <a:gridCol w="1795463"/>
              </a:tblGrid>
              <a:tr h="49572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В администрацию городского округа Верхняя Пышма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</a:rPr>
                        <a:t>1513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72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В Думу городского округа Верхняя Пышма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</a:rPr>
                        <a:t>50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72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В Счетную палату городского округа Верхняя Пышма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</a:rPr>
                        <a:t>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7" name="Объект 2"/>
          <p:cNvSpPr txBox="1">
            <a:spLocks/>
          </p:cNvSpPr>
          <p:nvPr/>
        </p:nvSpPr>
        <p:spPr>
          <a:xfrm>
            <a:off x="6362700" y="3940176"/>
            <a:ext cx="5286375" cy="1317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dirty="0" smtClean="0"/>
              <a:t>Обращения граждан, содержащие информацию о противоправных действиях муниципальных служащих  органов местного самоуправления коррупционного характера при исполнении ими служебных обязанностей </a:t>
            </a:r>
            <a:r>
              <a:rPr lang="ru-RU" sz="1800" b="1" u="sng" dirty="0" smtClean="0"/>
              <a:t>НЕ ПОСТУПАЛИ. </a:t>
            </a:r>
          </a:p>
        </p:txBody>
      </p:sp>
    </p:spTree>
    <p:extLst>
      <p:ext uri="{BB962C8B-B14F-4D97-AF65-F5344CB8AC3E}">
        <p14:creationId xmlns:p14="http://schemas.microsoft.com/office/powerpoint/2010/main" val="10822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42" name="Picture 2" descr="https://ik.arhano.ru/wp-content/uploads/2018/07/home-bg-alf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Антикоррупционное просвещение и информационная деятельность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270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/>
              <a:t>В целях формированию в обществе неприятия всех форм коррупции в городском округе Верхняя Пышма ведется информационная кампания.</a:t>
            </a:r>
            <a:endParaRPr lang="ru-RU" sz="20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38200" y="2687637"/>
            <a:ext cx="10515600" cy="1755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dirty="0" smtClean="0"/>
              <a:t>В 2021 году на ресурсах администрации городского округа было опубликовано </a:t>
            </a:r>
            <a:r>
              <a:rPr lang="ru-RU" sz="2000" b="1" u="sng" dirty="0" smtClean="0"/>
              <a:t>52 материала</a:t>
            </a:r>
            <a:endParaRPr lang="ru-RU" sz="2000" b="1" u="sng" dirty="0"/>
          </a:p>
        </p:txBody>
      </p:sp>
      <p:pic>
        <p:nvPicPr>
          <p:cNvPr id="10244" name="Picture 4" descr="https://pixy.org/src/476/47669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3433761"/>
            <a:ext cx="2016125" cy="19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105" y1="6974" x2="5482" y2="24350"/>
                        <a14:foregroundMark x1="21053" y1="8156" x2="38816" y2="20213"/>
                        <a14:foregroundMark x1="39254" y1="21749" x2="34759" y2="39362"/>
                        <a14:foregroundMark x1="33553" y1="40544" x2="19298" y2="41726"/>
                        <a14:foregroundMark x1="16228" y1="40544" x2="4825" y2="24468"/>
                        <a14:foregroundMark x1="25987" y1="16312" x2="17873" y2="30142"/>
                        <a14:foregroundMark x1="55154" y1="6856" x2="81360" y2="4965"/>
                        <a14:foregroundMark x1="81360" y1="4965" x2="84101" y2="25768"/>
                        <a14:foregroundMark x1="22039" y1="57565" x2="5592" y2="78132"/>
                        <a14:foregroundMark x1="5811" y1="78369" x2="18311" y2="94208"/>
                        <a14:foregroundMark x1="19079" y1="94444" x2="32346" y2="93144"/>
                        <a14:foregroundMark x1="34211" y1="92435" x2="42215" y2="80260"/>
                        <a14:foregroundMark x1="42434" y1="78132" x2="40351" y2="63121"/>
                        <a14:foregroundMark x1="38377" y1="60284" x2="28070" y2="54019"/>
                        <a14:foregroundMark x1="24232" y1="53310" x2="14254" y2="55556"/>
                        <a14:foregroundMark x1="12610" y1="57920" x2="9101" y2="67730"/>
                        <a14:foregroundMark x1="24781" y1="63357" x2="19737" y2="84161"/>
                        <a14:foregroundMark x1="35526" y1="66548" x2="26535" y2="83333"/>
                        <a14:foregroundMark x1="64474" y1="53783" x2="48575" y2="71749"/>
                        <a14:foregroundMark x1="48575" y1="71749" x2="58991" y2="92553"/>
                        <a14:foregroundMark x1="61842" y1="93499" x2="75548" y2="94563"/>
                        <a14:foregroundMark x1="76974" y1="94090" x2="87500" y2="79787"/>
                        <a14:foregroundMark x1="87829" y1="77541" x2="76754" y2="54965"/>
                        <a14:foregroundMark x1="76645" y1="54965" x2="54934" y2="79551"/>
                        <a14:foregroundMark x1="77741" y1="70686" x2="71711" y2="85106"/>
                        <a14:foregroundMark x1="12610" y1="6856" x2="4934" y2="17021"/>
                        <a14:foregroundMark x1="4167" y1="21749" x2="5702" y2="34279"/>
                        <a14:foregroundMark x1="9649" y1="37116" x2="18969" y2="43617"/>
                        <a14:foregroundMark x1="26316" y1="44563" x2="39693" y2="32506"/>
                        <a14:foregroundMark x1="41228" y1="25296" x2="39693" y2="14894"/>
                        <a14:foregroundMark x1="37829" y1="11702" x2="28070" y2="6738"/>
                        <a14:foregroundMark x1="24890" y1="4374" x2="24890" y2="4374"/>
                        <a14:foregroundMark x1="17873" y1="17494" x2="17873" y2="20213"/>
                        <a14:foregroundMark x1="12500" y1="70213" x2="15241" y2="80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6276" y="3409950"/>
            <a:ext cx="2138784" cy="1984004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063624" y="5592575"/>
            <a:ext cx="4103687" cy="533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15 материалов</a:t>
            </a:r>
            <a:endParaRPr lang="ru-RU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6993824" y="5592575"/>
            <a:ext cx="4103687" cy="533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37 материалов</a:t>
            </a:r>
            <a:endParaRPr lang="ru-RU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/>
            <a:srcRect t="10397" b="494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  <a:alpha val="30000"/>
                  </a:schemeClr>
                </a:gs>
                <a:gs pos="100000">
                  <a:schemeClr val="accent1">
                    <a:lumMod val="20000"/>
                    <a:lumOff val="80000"/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600" y="893763"/>
            <a:ext cx="11017250" cy="2387600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ОТЧЕТ об исполнении 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Плана противодействия коррупции 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в городском округе Верхняя Пышма 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в 2021 году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836150" y="4762500"/>
            <a:ext cx="2355850" cy="1870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2021 ГОД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787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624</Words>
  <Application>Microsoft Office PowerPoint</Application>
  <PresentationFormat>Широкоэкранный</PresentationFormat>
  <Paragraphs>125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Liberation Serif</vt:lpstr>
      <vt:lpstr>Times New Roman</vt:lpstr>
      <vt:lpstr>Тема Office</vt:lpstr>
      <vt:lpstr>ОТЧЕТ об исполнении  Плана противодействия коррупции  в городском округе Верхняя Пышма   в 2021 году</vt:lpstr>
      <vt:lpstr>Вымогают деньги или намекают на взятку?  Звоните по телефону доверия.</vt:lpstr>
      <vt:lpstr>Нормативно-правовая база</vt:lpstr>
      <vt:lpstr>Правовое обеспечение противодействия коррупции и повышению результативности антикоррупционной экспертизы</vt:lpstr>
      <vt:lpstr>Выполнение мероприятий Плана противодействия коррупции в 2021 году </vt:lpstr>
      <vt:lpstr>Презентация PowerPoint</vt:lpstr>
      <vt:lpstr>В 2021 году в органы местного самоуправления поступило 1563 обращения</vt:lpstr>
      <vt:lpstr>Антикоррупционное просвещение и информационная деятельность</vt:lpstr>
      <vt:lpstr>ОТЧЕТ об исполнении  Плана противодействия коррупции  в городском округе Верхняя Пышма   в 2021 году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об исполнении Плана противодействия коррупции в городском округе Верхняя Пышма   в 2021 году</dc:title>
  <dc:creator>Хусаинова Маргарита Маратовна</dc:creator>
  <cp:lastModifiedBy>Хусаинова Маргарита Маратовна</cp:lastModifiedBy>
  <cp:revision>25</cp:revision>
  <dcterms:created xsi:type="dcterms:W3CDTF">2022-01-28T05:48:35Z</dcterms:created>
  <dcterms:modified xsi:type="dcterms:W3CDTF">2022-01-28T12:30:39Z</dcterms:modified>
</cp:coreProperties>
</file>