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  <p:sldMasterId id="2147483775" r:id="rId2"/>
  </p:sldMasterIdLst>
  <p:notesMasterIdLst>
    <p:notesMasterId r:id="rId19"/>
  </p:notesMasterIdLst>
  <p:sldIdLst>
    <p:sldId id="350" r:id="rId3"/>
    <p:sldId id="1060" r:id="rId4"/>
    <p:sldId id="1057" r:id="rId5"/>
    <p:sldId id="375" r:id="rId6"/>
    <p:sldId id="1050" r:id="rId7"/>
    <p:sldId id="981" r:id="rId8"/>
    <p:sldId id="1051" r:id="rId9"/>
    <p:sldId id="1055" r:id="rId10"/>
    <p:sldId id="1062" r:id="rId11"/>
    <p:sldId id="1064" r:id="rId12"/>
    <p:sldId id="1076" r:id="rId13"/>
    <p:sldId id="1068" r:id="rId14"/>
    <p:sldId id="1070" r:id="rId15"/>
    <p:sldId id="1072" r:id="rId16"/>
    <p:sldId id="1074" r:id="rId17"/>
    <p:sldId id="373" r:id="rId18"/>
  </p:sldIdLst>
  <p:sldSz cx="9144000" cy="6858000" type="screen4x3"/>
  <p:notesSz cx="6761163" cy="99425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таростина Елена Анатольевна" initials="СЕА" lastIdx="1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FDFE"/>
    <a:srgbClr val="E9FDF8"/>
    <a:srgbClr val="90B6E4"/>
    <a:srgbClr val="B1D7F9"/>
    <a:srgbClr val="F9F3FF"/>
    <a:srgbClr val="EAF4FA"/>
    <a:srgbClr val="AAAAC6"/>
    <a:srgbClr val="6464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26" autoAdjust="0"/>
    <p:restoredTop sz="59302" autoAdjust="0"/>
  </p:normalViewPr>
  <p:slideViewPr>
    <p:cSldViewPr>
      <p:cViewPr varScale="1">
        <p:scale>
          <a:sx n="69" d="100"/>
          <a:sy n="69" d="100"/>
        </p:scale>
        <p:origin x="243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0"/>
    </c:view3D>
    <c:floor>
      <c:thickness val="0"/>
      <c:spPr>
        <a:noFill/>
        <a:ln w="6350">
          <a:noFill/>
        </a:ln>
      </c:spPr>
    </c:floor>
    <c:sideWall>
      <c:thickness val="0"/>
      <c:spPr>
        <a:solidFill>
          <a:schemeClr val="accent1">
            <a:lumMod val="40000"/>
            <a:lumOff val="60000"/>
          </a:schemeClr>
        </a:solidFill>
        <a:ln>
          <a:noFill/>
        </a:ln>
        <a:effectLst>
          <a:glow rad="127000">
            <a:srgbClr val="87C4C3"/>
          </a:glow>
        </a:effectLst>
        <a:sp3d/>
      </c:spPr>
    </c:sideWall>
    <c:backWall>
      <c:thickness val="0"/>
      <c:spPr>
        <a:solidFill>
          <a:schemeClr val="accent1">
            <a:lumMod val="40000"/>
            <a:lumOff val="60000"/>
          </a:schemeClr>
        </a:solidFill>
        <a:ln>
          <a:noFill/>
        </a:ln>
        <a:effectLst>
          <a:glow rad="127000">
            <a:srgbClr val="87C4C3"/>
          </a:glow>
        </a:effectLst>
        <a:sp3d/>
      </c:spPr>
    </c:backWall>
    <c:plotArea>
      <c:layout>
        <c:manualLayout>
          <c:layoutTarget val="inner"/>
          <c:xMode val="edge"/>
          <c:yMode val="edge"/>
          <c:x val="0.12434936843832022"/>
          <c:y val="3.0450450450450452E-2"/>
          <c:w val="0.84700479822834651"/>
          <c:h val="0.7586426696662916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КНМ</c:v>
                </c:pt>
              </c:strCache>
            </c:strRef>
          </c:tx>
          <c:spPr>
            <a:solidFill>
              <a:srgbClr val="00CCFF"/>
            </a:solidFill>
            <a:ln>
              <a:noFill/>
            </a:ln>
            <a:effectLst>
              <a:glow rad="127000">
                <a:srgbClr val="F6F8D8"/>
              </a:glow>
            </a:effectLst>
            <a:sp3d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Лист1!$A$10:$A$12</c:f>
              <c:strCache>
                <c:ptCount val="3"/>
                <c:pt idx="0">
                  <c:v>2024</c:v>
                </c:pt>
                <c:pt idx="1">
                  <c:v>2025</c:v>
                </c:pt>
                <c:pt idx="2">
                  <c:v>6 мес.  2026</c:v>
                </c:pt>
              </c:strCache>
            </c:strRef>
          </c:cat>
          <c:val>
            <c:numRef>
              <c:f>Лист1!$B$10:$B$12</c:f>
              <c:numCache>
                <c:formatCode>General</c:formatCode>
                <c:ptCount val="3"/>
                <c:pt idx="0">
                  <c:v>1600</c:v>
                </c:pt>
                <c:pt idx="1">
                  <c:v>1196</c:v>
                </c:pt>
                <c:pt idx="2">
                  <c:v>900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71A-4587-B8DF-E408B7AA24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КНМ с нарушениями</c:v>
                </c:pt>
              </c:strCache>
            </c:strRef>
          </c:tx>
          <c:spPr>
            <a:solidFill>
              <a:srgbClr val="FF9933"/>
            </a:solidFill>
            <a:ln w="25362">
              <a:noFill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476</a:t>
                    </a:r>
                  </a:p>
                  <a:p>
                    <a:r>
                      <a:rPr lang="en-US" smtClean="0"/>
                      <a:t>30%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898-4761-8FCD-BE070543AB9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fld id="{931FFCA0-5593-473A-A17A-A2E056878948}" type="VALUE">
                      <a:rPr lang="en-US" smtClean="0"/>
                      <a:pPr/>
                      <a:t>[ЗНАЧЕНИЕ]</a:t>
                    </a:fld>
                    <a:endParaRPr lang="en-US" smtClean="0"/>
                  </a:p>
                  <a:p>
                    <a:r>
                      <a:rPr lang="en-US" smtClean="0"/>
                      <a:t>36%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898-4761-8FCD-BE070543AB9B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1.7156862745098041E-2"/>
                  <c:y val="-2.380952380952468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192</a:t>
                    </a:r>
                  </a:p>
                  <a:p>
                    <a:r>
                      <a:rPr lang="en-US" dirty="0" smtClean="0"/>
                      <a:t>21%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898-4761-8FCD-BE070543AB9B}"/>
                </c:ext>
                <c:ext xmlns:c15="http://schemas.microsoft.com/office/drawing/2012/chart" uri="{CE6537A1-D6FC-4f65-9D91-7224C49458BB}"/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Лист1!$A$10:$A$12</c:f>
              <c:strCache>
                <c:ptCount val="3"/>
                <c:pt idx="0">
                  <c:v>2024</c:v>
                </c:pt>
                <c:pt idx="1">
                  <c:v>2025</c:v>
                </c:pt>
                <c:pt idx="2">
                  <c:v>6 мес.  2026</c:v>
                </c:pt>
              </c:strCache>
            </c:strRef>
          </c:cat>
          <c:val>
            <c:numRef>
              <c:f>Лист1!$C$10:$C$12</c:f>
              <c:numCache>
                <c:formatCode>General</c:formatCode>
                <c:ptCount val="3"/>
                <c:pt idx="0">
                  <c:v>476</c:v>
                </c:pt>
                <c:pt idx="1">
                  <c:v>436</c:v>
                </c:pt>
                <c:pt idx="2">
                  <c:v>192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71A-4587-B8DF-E408B7AA241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% КНМ с нарушениями</c:v>
                </c:pt>
              </c:strCache>
            </c:strRef>
          </c:tx>
          <c:invertIfNegative val="0"/>
          <c:cat>
            <c:strRef>
              <c:f>Лист1!$A$10:$A$12</c:f>
              <c:strCache>
                <c:ptCount val="3"/>
                <c:pt idx="0">
                  <c:v>2024</c:v>
                </c:pt>
                <c:pt idx="1">
                  <c:v>2025</c:v>
                </c:pt>
                <c:pt idx="2">
                  <c:v>6 мес.  2026</c:v>
                </c:pt>
              </c:strCache>
            </c:strRef>
          </c:cat>
          <c:val>
            <c:numRef>
              <c:f>Лист1!$D$10:$D$12</c:f>
              <c:numCache>
                <c:formatCode>0%</c:formatCode>
                <c:ptCount val="3"/>
                <c:pt idx="0">
                  <c:v>0.29749999999999999</c:v>
                </c:pt>
                <c:pt idx="1">
                  <c:v>0.36454849498327757</c:v>
                </c:pt>
                <c:pt idx="2">
                  <c:v>0.21333333333333335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898-4761-8FCD-BE070543AB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shape val="box"/>
        <c:axId val="1229677776"/>
        <c:axId val="1229678320"/>
        <c:axId val="0"/>
      </c:bar3DChart>
      <c:catAx>
        <c:axId val="1229677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496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29678320"/>
        <c:crosses val="autoZero"/>
        <c:auto val="1"/>
        <c:lblAlgn val="ctr"/>
        <c:lblOffset val="100"/>
        <c:noMultiLvlLbl val="0"/>
      </c:catAx>
      <c:valAx>
        <c:axId val="1229678320"/>
        <c:scaling>
          <c:orientation val="minMax"/>
        </c:scaling>
        <c:delete val="0"/>
        <c:axPos val="l"/>
        <c:majorGridlines>
          <c:spPr>
            <a:ln w="9496" cap="flat" cmpd="sng" algn="ctr">
              <a:solidFill>
                <a:srgbClr val="0066FF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4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396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29677776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  <a:ln w="25362">
          <a:noFill/>
        </a:ln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4.9999972688117421E-2"/>
          <c:y val="0.91531418606401016"/>
          <c:w val="0.80890132154533301"/>
          <c:h val="5.0931058617672789E-2"/>
        </c:manualLayout>
      </c:layout>
      <c:overlay val="0"/>
      <c:spPr>
        <a:noFill/>
        <a:ln w="25362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accent1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Лист1!$B$8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Лист1!$A$17:$A$19</c:f>
              <c:strCache>
                <c:ptCount val="3"/>
                <c:pt idx="0">
                  <c:v>2024</c:v>
                </c:pt>
                <c:pt idx="1">
                  <c:v>2025</c:v>
                </c:pt>
                <c:pt idx="2">
                  <c:v>6 мес. 2026</c:v>
                </c:pt>
              </c:strCache>
            </c:strRef>
          </c:cat>
          <c:val>
            <c:numRef>
              <c:f>Лист1!$B$17:$B$19</c:f>
              <c:numCache>
                <c:formatCode>General</c:formatCode>
                <c:ptCount val="3"/>
                <c:pt idx="0">
                  <c:v>61</c:v>
                </c:pt>
                <c:pt idx="1">
                  <c:v>95</c:v>
                </c:pt>
                <c:pt idx="2">
                  <c:v>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CA3-4ACF-9C87-B7D890533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29683760"/>
        <c:axId val="1229680496"/>
      </c:barChart>
      <c:catAx>
        <c:axId val="1229683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29680496"/>
        <c:crosses val="autoZero"/>
        <c:auto val="1"/>
        <c:lblAlgn val="ctr"/>
        <c:lblOffset val="100"/>
        <c:noMultiLvlLbl val="0"/>
      </c:catAx>
      <c:valAx>
        <c:axId val="122968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29683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551CE6-659D-45B0-9FF8-D53890A6E44F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BB36B9-60E3-4DA0-B295-CE82C2DB2596}">
      <dgm:prSet phldrT="[Текст]" custT="1"/>
      <dgm:spPr/>
      <dgm:t>
        <a:bodyPr/>
        <a:lstStyle/>
        <a:p>
          <a:pPr algn="just"/>
          <a:r>
            <a:rPr lang="ru-RU" sz="2000" dirty="0" smtClean="0">
              <a:solidFill>
                <a:srgbClr val="E6FDFE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проведено 538 контрольных (надзорных) мероприятий</a:t>
          </a:r>
        </a:p>
        <a:p>
          <a:pPr algn="l"/>
          <a:endParaRPr lang="ru-RU" sz="2000" dirty="0">
            <a:solidFill>
              <a:srgbClr val="E6FDFE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24407B-11D5-407A-A1BD-5018CEB99438}" type="parTrans" cxnId="{BAAE7AE0-84DA-4DDA-8127-D3035B6DBA7E}">
      <dgm:prSet/>
      <dgm:spPr/>
      <dgm:t>
        <a:bodyPr/>
        <a:lstStyle/>
        <a:p>
          <a:endParaRPr lang="ru-RU"/>
        </a:p>
      </dgm:t>
    </dgm:pt>
    <dgm:pt modelId="{34EE45EF-E304-486D-B804-3A014D6064D7}" type="sibTrans" cxnId="{BAAE7AE0-84DA-4DDA-8127-D3035B6DBA7E}">
      <dgm:prSet/>
      <dgm:spPr/>
      <dgm:t>
        <a:bodyPr/>
        <a:lstStyle/>
        <a:p>
          <a:endParaRPr lang="ru-RU"/>
        </a:p>
      </dgm:t>
    </dgm:pt>
    <dgm:pt modelId="{367964AE-E32D-4318-8328-208D7EE36031}">
      <dgm:prSet phldrT="[Текст]" custT="1"/>
      <dgm:spPr/>
      <dgm:t>
        <a:bodyPr/>
        <a:lstStyle/>
        <a:p>
          <a:pPr algn="just"/>
          <a:r>
            <a:rPr lang="ru-RU" sz="2000" dirty="0" smtClean="0">
              <a:solidFill>
                <a:srgbClr val="E6FDFE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забраковано 62% проинспектированной табачной и никотинсодержащей продукции, несоответствующей обязательным требованиям</a:t>
          </a:r>
          <a:endParaRPr lang="ru-RU" sz="2000" dirty="0">
            <a:solidFill>
              <a:srgbClr val="E6FDFE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50C934-AC7A-4CBA-BFB8-28EAC8B156F0}" type="parTrans" cxnId="{E95D534F-FDA6-4AB6-A306-4990B4452335}">
      <dgm:prSet/>
      <dgm:spPr/>
      <dgm:t>
        <a:bodyPr/>
        <a:lstStyle/>
        <a:p>
          <a:endParaRPr lang="ru-RU"/>
        </a:p>
      </dgm:t>
    </dgm:pt>
    <dgm:pt modelId="{92B978C7-6EE7-4207-95D5-43F8222F60AD}" type="sibTrans" cxnId="{E95D534F-FDA6-4AB6-A306-4990B4452335}">
      <dgm:prSet/>
      <dgm:spPr/>
      <dgm:t>
        <a:bodyPr/>
        <a:lstStyle/>
        <a:p>
          <a:endParaRPr lang="ru-RU"/>
        </a:p>
      </dgm:t>
    </dgm:pt>
    <dgm:pt modelId="{8C9000EF-B090-4689-8CB2-489DDBD29B2B}">
      <dgm:prSet phldrT="[Текст]" custT="1"/>
      <dgm:spPr/>
      <dgm:t>
        <a:bodyPr/>
        <a:lstStyle/>
        <a:p>
          <a:pPr algn="just"/>
          <a:r>
            <a:rPr lang="ru-RU" sz="2000" dirty="0" smtClean="0">
              <a:solidFill>
                <a:srgbClr val="E6FDFE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вынесено 118 постановлений о штрафе на сумму </a:t>
          </a:r>
        </a:p>
        <a:p>
          <a:pPr algn="l"/>
          <a:r>
            <a:rPr lang="ru-RU" sz="2000" dirty="0" smtClean="0">
              <a:solidFill>
                <a:srgbClr val="E6FDFE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4, 460  млн. руб.</a:t>
          </a:r>
          <a:endParaRPr lang="ru-RU" sz="2000" dirty="0">
            <a:solidFill>
              <a:srgbClr val="E6FDFE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C02DFE-DE0D-48F2-802B-4A30EE77DB04}" type="parTrans" cxnId="{C78A5DC5-2171-4688-B4D6-BE86221FD251}">
      <dgm:prSet/>
      <dgm:spPr/>
      <dgm:t>
        <a:bodyPr/>
        <a:lstStyle/>
        <a:p>
          <a:endParaRPr lang="ru-RU"/>
        </a:p>
      </dgm:t>
    </dgm:pt>
    <dgm:pt modelId="{25A1015F-8DD9-4E95-A532-B64738931CE5}" type="sibTrans" cxnId="{C78A5DC5-2171-4688-B4D6-BE86221FD251}">
      <dgm:prSet/>
      <dgm:spPr/>
      <dgm:t>
        <a:bodyPr/>
        <a:lstStyle/>
        <a:p>
          <a:endParaRPr lang="ru-RU"/>
        </a:p>
      </dgm:t>
    </dgm:pt>
    <dgm:pt modelId="{25C997D1-59C4-4A85-B757-7D1D66B51D69}">
      <dgm:prSet custT="1"/>
      <dgm:spPr/>
      <dgm:t>
        <a:bodyPr/>
        <a:lstStyle/>
        <a:p>
          <a:pPr algn="just"/>
          <a:r>
            <a:rPr lang="ru-RU" sz="2000" dirty="0" smtClean="0">
              <a:solidFill>
                <a:srgbClr val="E6FDFE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по 195 мероприятиям выявлены нарушения к маркировке средствами идентификации.</a:t>
          </a:r>
          <a:endParaRPr lang="ru-RU" sz="2000" dirty="0">
            <a:solidFill>
              <a:srgbClr val="E6FDFE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2AFE07-2AA4-4283-8CDA-FDA7CE3728B6}" type="parTrans" cxnId="{C28EA758-3A8D-47A2-AA5B-62F6435C22F4}">
      <dgm:prSet/>
      <dgm:spPr/>
      <dgm:t>
        <a:bodyPr/>
        <a:lstStyle/>
        <a:p>
          <a:endParaRPr lang="ru-RU"/>
        </a:p>
      </dgm:t>
    </dgm:pt>
    <dgm:pt modelId="{FA575F95-933C-4206-974D-50E52E114D4C}" type="sibTrans" cxnId="{C28EA758-3A8D-47A2-AA5B-62F6435C22F4}">
      <dgm:prSet/>
      <dgm:spPr/>
      <dgm:t>
        <a:bodyPr/>
        <a:lstStyle/>
        <a:p>
          <a:endParaRPr lang="ru-RU"/>
        </a:p>
      </dgm:t>
    </dgm:pt>
    <dgm:pt modelId="{5EEBC3FD-FFB5-4916-80F7-FA2D4948450A}" type="pres">
      <dgm:prSet presAssocID="{3C551CE6-659D-45B0-9FF8-D53890A6E44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75EAF6-CDB3-48DB-A744-69943F457117}" type="pres">
      <dgm:prSet presAssocID="{36BB36B9-60E3-4DA0-B295-CE82C2DB2596}" presName="comp" presStyleCnt="0"/>
      <dgm:spPr/>
    </dgm:pt>
    <dgm:pt modelId="{90E69A67-AA03-4C57-9167-BCB1262C97D2}" type="pres">
      <dgm:prSet presAssocID="{36BB36B9-60E3-4DA0-B295-CE82C2DB2596}" presName="box" presStyleLbl="node1" presStyleIdx="0" presStyleCnt="4" custScaleY="93824" custLinFactNeighborX="0" custLinFactNeighborY="660"/>
      <dgm:spPr/>
      <dgm:t>
        <a:bodyPr/>
        <a:lstStyle/>
        <a:p>
          <a:endParaRPr lang="ru-RU"/>
        </a:p>
      </dgm:t>
    </dgm:pt>
    <dgm:pt modelId="{7D2793D8-9FCD-47BD-A322-0EBC5A689F85}" type="pres">
      <dgm:prSet presAssocID="{36BB36B9-60E3-4DA0-B295-CE82C2DB2596}" presName="img" presStyleLbl="fgImgPlace1" presStyleIdx="0" presStyleCnt="4" custLinFactNeighborX="-864" custLinFactNeighborY="-174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0FEC537-415D-4575-BBB7-B19AE5EA90D7}" type="pres">
      <dgm:prSet presAssocID="{36BB36B9-60E3-4DA0-B295-CE82C2DB2596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32E6C3-79F2-4A41-915E-FDC58E8112B9}" type="pres">
      <dgm:prSet presAssocID="{34EE45EF-E304-486D-B804-3A014D6064D7}" presName="spacer" presStyleCnt="0"/>
      <dgm:spPr/>
    </dgm:pt>
    <dgm:pt modelId="{9FD39060-800B-4F66-B7D6-2F3B95E28E53}" type="pres">
      <dgm:prSet presAssocID="{25C997D1-59C4-4A85-B757-7D1D66B51D69}" presName="comp" presStyleCnt="0"/>
      <dgm:spPr/>
    </dgm:pt>
    <dgm:pt modelId="{605CDD64-E3AF-42F3-BFF1-C02966EF8E15}" type="pres">
      <dgm:prSet presAssocID="{25C997D1-59C4-4A85-B757-7D1D66B51D69}" presName="box" presStyleLbl="node1" presStyleIdx="1" presStyleCnt="4" custLinFactNeighborY="-6739"/>
      <dgm:spPr/>
      <dgm:t>
        <a:bodyPr/>
        <a:lstStyle/>
        <a:p>
          <a:endParaRPr lang="ru-RU"/>
        </a:p>
      </dgm:t>
    </dgm:pt>
    <dgm:pt modelId="{8808252B-7D7F-4698-8C91-6261992D7857}" type="pres">
      <dgm:prSet presAssocID="{25C997D1-59C4-4A85-B757-7D1D66B51D69}" presName="img" presStyleLbl="fgImgPlace1" presStyleIdx="1" presStyleCnt="4" custLinFactNeighborX="-864" custLinFactNeighborY="-1016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4B9AC9E-D2EA-48BA-BBF4-438A7CF92049}" type="pres">
      <dgm:prSet presAssocID="{25C997D1-59C4-4A85-B757-7D1D66B51D69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D00CBB-275B-4173-B68E-8DACEB5999E8}" type="pres">
      <dgm:prSet presAssocID="{FA575F95-933C-4206-974D-50E52E114D4C}" presName="spacer" presStyleCnt="0"/>
      <dgm:spPr/>
    </dgm:pt>
    <dgm:pt modelId="{6715B1E5-BD83-48A0-9D84-C821B8BAB35A}" type="pres">
      <dgm:prSet presAssocID="{367964AE-E32D-4318-8328-208D7EE36031}" presName="comp" presStyleCnt="0"/>
      <dgm:spPr/>
    </dgm:pt>
    <dgm:pt modelId="{888129EC-A58E-4B15-8566-F21121FF7C74}" type="pres">
      <dgm:prSet presAssocID="{367964AE-E32D-4318-8328-208D7EE36031}" presName="box" presStyleLbl="node1" presStyleIdx="2" presStyleCnt="4" custLinFactNeighborY="-13479"/>
      <dgm:spPr/>
      <dgm:t>
        <a:bodyPr/>
        <a:lstStyle/>
        <a:p>
          <a:endParaRPr lang="ru-RU"/>
        </a:p>
      </dgm:t>
    </dgm:pt>
    <dgm:pt modelId="{E66AD230-0C2F-4083-9DA9-E89F2A642F98}" type="pres">
      <dgm:prSet presAssocID="{367964AE-E32D-4318-8328-208D7EE36031}" presName="img" presStyleLbl="fgImgPlace1" presStyleIdx="2" presStyleCnt="4" custLinFactNeighborX="-864" custLinFactNeighborY="-1859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DCC024E2-1E28-49AC-B714-96DFD7D5CACA}" type="pres">
      <dgm:prSet presAssocID="{367964AE-E32D-4318-8328-208D7EE36031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A0EDC6-D9E7-4D72-8CE6-E5EEFE48963D}" type="pres">
      <dgm:prSet presAssocID="{92B978C7-6EE7-4207-95D5-43F8222F60AD}" presName="spacer" presStyleCnt="0"/>
      <dgm:spPr/>
    </dgm:pt>
    <dgm:pt modelId="{334D9109-B634-471B-BF6C-310D066C4F4A}" type="pres">
      <dgm:prSet presAssocID="{8C9000EF-B090-4689-8CB2-489DDBD29B2B}" presName="comp" presStyleCnt="0"/>
      <dgm:spPr/>
    </dgm:pt>
    <dgm:pt modelId="{EA93B154-EDBC-413C-A612-7EB8AD1E11DE}" type="pres">
      <dgm:prSet presAssocID="{8C9000EF-B090-4689-8CB2-489DDBD29B2B}" presName="box" presStyleLbl="node1" presStyleIdx="3" presStyleCnt="4" custLinFactNeighborX="4184" custLinFactNeighborY="-18751"/>
      <dgm:spPr/>
      <dgm:t>
        <a:bodyPr/>
        <a:lstStyle/>
        <a:p>
          <a:endParaRPr lang="ru-RU"/>
        </a:p>
      </dgm:t>
    </dgm:pt>
    <dgm:pt modelId="{2ED4664D-521B-4C22-B591-0A985840A945}" type="pres">
      <dgm:prSet presAssocID="{8C9000EF-B090-4689-8CB2-489DDBD29B2B}" presName="img" presStyleLbl="fgImgPlace1" presStyleIdx="3" presStyleCnt="4" custLinFactNeighborX="-864" custLinFactNeighborY="-27017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4587D420-ED4D-4F3B-94EB-1789D2CF085A}" type="pres">
      <dgm:prSet presAssocID="{8C9000EF-B090-4689-8CB2-489DDBD29B2B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DFD78E-90F8-4709-B157-63E1D3002F72}" type="presOf" srcId="{367964AE-E32D-4318-8328-208D7EE36031}" destId="{888129EC-A58E-4B15-8566-F21121FF7C74}" srcOrd="0" destOrd="0" presId="urn:microsoft.com/office/officeart/2005/8/layout/vList4"/>
    <dgm:cxn modelId="{C78A5DC5-2171-4688-B4D6-BE86221FD251}" srcId="{3C551CE6-659D-45B0-9FF8-D53890A6E44F}" destId="{8C9000EF-B090-4689-8CB2-489DDBD29B2B}" srcOrd="3" destOrd="0" parTransId="{64C02DFE-DE0D-48F2-802B-4A30EE77DB04}" sibTransId="{25A1015F-8DD9-4E95-A532-B64738931CE5}"/>
    <dgm:cxn modelId="{BAAE7AE0-84DA-4DDA-8127-D3035B6DBA7E}" srcId="{3C551CE6-659D-45B0-9FF8-D53890A6E44F}" destId="{36BB36B9-60E3-4DA0-B295-CE82C2DB2596}" srcOrd="0" destOrd="0" parTransId="{F224407B-11D5-407A-A1BD-5018CEB99438}" sibTransId="{34EE45EF-E304-486D-B804-3A014D6064D7}"/>
    <dgm:cxn modelId="{DA1E8CBE-335B-46C0-B8C8-D502F3EA0386}" type="presOf" srcId="{367964AE-E32D-4318-8328-208D7EE36031}" destId="{DCC024E2-1E28-49AC-B714-96DFD7D5CACA}" srcOrd="1" destOrd="0" presId="urn:microsoft.com/office/officeart/2005/8/layout/vList4"/>
    <dgm:cxn modelId="{704D1C5B-E33A-4F4A-B100-6CAE4A193F7E}" type="presOf" srcId="{36BB36B9-60E3-4DA0-B295-CE82C2DB2596}" destId="{90E69A67-AA03-4C57-9167-BCB1262C97D2}" srcOrd="0" destOrd="0" presId="urn:microsoft.com/office/officeart/2005/8/layout/vList4"/>
    <dgm:cxn modelId="{E95D534F-FDA6-4AB6-A306-4990B4452335}" srcId="{3C551CE6-659D-45B0-9FF8-D53890A6E44F}" destId="{367964AE-E32D-4318-8328-208D7EE36031}" srcOrd="2" destOrd="0" parTransId="{EA50C934-AC7A-4CBA-BFB8-28EAC8B156F0}" sibTransId="{92B978C7-6EE7-4207-95D5-43F8222F60AD}"/>
    <dgm:cxn modelId="{6FF90CBE-17E9-4787-834C-7604FAE4EBA6}" type="presOf" srcId="{8C9000EF-B090-4689-8CB2-489DDBD29B2B}" destId="{EA93B154-EDBC-413C-A612-7EB8AD1E11DE}" srcOrd="0" destOrd="0" presId="urn:microsoft.com/office/officeart/2005/8/layout/vList4"/>
    <dgm:cxn modelId="{C28EA758-3A8D-47A2-AA5B-62F6435C22F4}" srcId="{3C551CE6-659D-45B0-9FF8-D53890A6E44F}" destId="{25C997D1-59C4-4A85-B757-7D1D66B51D69}" srcOrd="1" destOrd="0" parTransId="{532AFE07-2AA4-4283-8CDA-FDA7CE3728B6}" sibTransId="{FA575F95-933C-4206-974D-50E52E114D4C}"/>
    <dgm:cxn modelId="{D709AAEC-5741-4BE4-92F9-9449884DF321}" type="presOf" srcId="{8C9000EF-B090-4689-8CB2-489DDBD29B2B}" destId="{4587D420-ED4D-4F3B-94EB-1789D2CF085A}" srcOrd="1" destOrd="0" presId="urn:microsoft.com/office/officeart/2005/8/layout/vList4"/>
    <dgm:cxn modelId="{538EE565-7BF9-4B8D-B971-3DAD08F9CF77}" type="presOf" srcId="{36BB36B9-60E3-4DA0-B295-CE82C2DB2596}" destId="{90FEC537-415D-4575-BBB7-B19AE5EA90D7}" srcOrd="1" destOrd="0" presId="urn:microsoft.com/office/officeart/2005/8/layout/vList4"/>
    <dgm:cxn modelId="{E50D1587-BAA8-4CB2-9404-431CDEDCFD28}" type="presOf" srcId="{3C551CE6-659D-45B0-9FF8-D53890A6E44F}" destId="{5EEBC3FD-FFB5-4916-80F7-FA2D4948450A}" srcOrd="0" destOrd="0" presId="urn:microsoft.com/office/officeart/2005/8/layout/vList4"/>
    <dgm:cxn modelId="{6F2FFA4A-FE1D-4BEF-90B7-3F79EE200032}" type="presOf" srcId="{25C997D1-59C4-4A85-B757-7D1D66B51D69}" destId="{605CDD64-E3AF-42F3-BFF1-C02966EF8E15}" srcOrd="0" destOrd="0" presId="urn:microsoft.com/office/officeart/2005/8/layout/vList4"/>
    <dgm:cxn modelId="{8BB8D5C6-AD94-44D2-A7EE-3795D6FAE10C}" type="presOf" srcId="{25C997D1-59C4-4A85-B757-7D1D66B51D69}" destId="{A4B9AC9E-D2EA-48BA-BBF4-438A7CF92049}" srcOrd="1" destOrd="0" presId="urn:microsoft.com/office/officeart/2005/8/layout/vList4"/>
    <dgm:cxn modelId="{72817DB1-09F8-4DAC-9A12-21D24EF8208C}" type="presParOf" srcId="{5EEBC3FD-FFB5-4916-80F7-FA2D4948450A}" destId="{6975EAF6-CDB3-48DB-A744-69943F457117}" srcOrd="0" destOrd="0" presId="urn:microsoft.com/office/officeart/2005/8/layout/vList4"/>
    <dgm:cxn modelId="{311362E4-03B6-423C-A113-2587D8DD34B4}" type="presParOf" srcId="{6975EAF6-CDB3-48DB-A744-69943F457117}" destId="{90E69A67-AA03-4C57-9167-BCB1262C97D2}" srcOrd="0" destOrd="0" presId="urn:microsoft.com/office/officeart/2005/8/layout/vList4"/>
    <dgm:cxn modelId="{F738AA01-1616-4C57-A574-FF95BEB74425}" type="presParOf" srcId="{6975EAF6-CDB3-48DB-A744-69943F457117}" destId="{7D2793D8-9FCD-47BD-A322-0EBC5A689F85}" srcOrd="1" destOrd="0" presId="urn:microsoft.com/office/officeart/2005/8/layout/vList4"/>
    <dgm:cxn modelId="{A79872B2-221B-4B1D-A963-D95416B7F78C}" type="presParOf" srcId="{6975EAF6-CDB3-48DB-A744-69943F457117}" destId="{90FEC537-415D-4575-BBB7-B19AE5EA90D7}" srcOrd="2" destOrd="0" presId="urn:microsoft.com/office/officeart/2005/8/layout/vList4"/>
    <dgm:cxn modelId="{88FCE310-A7A1-46AE-A582-B40A176CD699}" type="presParOf" srcId="{5EEBC3FD-FFB5-4916-80F7-FA2D4948450A}" destId="{7332E6C3-79F2-4A41-915E-FDC58E8112B9}" srcOrd="1" destOrd="0" presId="urn:microsoft.com/office/officeart/2005/8/layout/vList4"/>
    <dgm:cxn modelId="{BE4ADABA-5F10-48D5-8C1D-706F3426D28D}" type="presParOf" srcId="{5EEBC3FD-FFB5-4916-80F7-FA2D4948450A}" destId="{9FD39060-800B-4F66-B7D6-2F3B95E28E53}" srcOrd="2" destOrd="0" presId="urn:microsoft.com/office/officeart/2005/8/layout/vList4"/>
    <dgm:cxn modelId="{15123484-E718-49D8-998C-A36DEDCC2101}" type="presParOf" srcId="{9FD39060-800B-4F66-B7D6-2F3B95E28E53}" destId="{605CDD64-E3AF-42F3-BFF1-C02966EF8E15}" srcOrd="0" destOrd="0" presId="urn:microsoft.com/office/officeart/2005/8/layout/vList4"/>
    <dgm:cxn modelId="{C2577AEA-F123-494E-BCC7-399BD35FC1B2}" type="presParOf" srcId="{9FD39060-800B-4F66-B7D6-2F3B95E28E53}" destId="{8808252B-7D7F-4698-8C91-6261992D7857}" srcOrd="1" destOrd="0" presId="urn:microsoft.com/office/officeart/2005/8/layout/vList4"/>
    <dgm:cxn modelId="{54F9877E-7F20-4EA2-9A5E-8F6C6F5DF169}" type="presParOf" srcId="{9FD39060-800B-4F66-B7D6-2F3B95E28E53}" destId="{A4B9AC9E-D2EA-48BA-BBF4-438A7CF92049}" srcOrd="2" destOrd="0" presId="urn:microsoft.com/office/officeart/2005/8/layout/vList4"/>
    <dgm:cxn modelId="{5F97B32F-4FFA-4D4C-9D55-489EC7C4ABA4}" type="presParOf" srcId="{5EEBC3FD-FFB5-4916-80F7-FA2D4948450A}" destId="{6DD00CBB-275B-4173-B68E-8DACEB5999E8}" srcOrd="3" destOrd="0" presId="urn:microsoft.com/office/officeart/2005/8/layout/vList4"/>
    <dgm:cxn modelId="{28326AFE-2A76-4CDF-A035-35963F129134}" type="presParOf" srcId="{5EEBC3FD-FFB5-4916-80F7-FA2D4948450A}" destId="{6715B1E5-BD83-48A0-9D84-C821B8BAB35A}" srcOrd="4" destOrd="0" presId="urn:microsoft.com/office/officeart/2005/8/layout/vList4"/>
    <dgm:cxn modelId="{43B756CC-90D1-45AB-837A-0855C5957A88}" type="presParOf" srcId="{6715B1E5-BD83-48A0-9D84-C821B8BAB35A}" destId="{888129EC-A58E-4B15-8566-F21121FF7C74}" srcOrd="0" destOrd="0" presId="urn:microsoft.com/office/officeart/2005/8/layout/vList4"/>
    <dgm:cxn modelId="{834928FC-A329-4C02-BC49-273E6EE1D103}" type="presParOf" srcId="{6715B1E5-BD83-48A0-9D84-C821B8BAB35A}" destId="{E66AD230-0C2F-4083-9DA9-E89F2A642F98}" srcOrd="1" destOrd="0" presId="urn:microsoft.com/office/officeart/2005/8/layout/vList4"/>
    <dgm:cxn modelId="{63746D75-0FFE-4F64-82E9-50E7E53B1FA4}" type="presParOf" srcId="{6715B1E5-BD83-48A0-9D84-C821B8BAB35A}" destId="{DCC024E2-1E28-49AC-B714-96DFD7D5CACA}" srcOrd="2" destOrd="0" presId="urn:microsoft.com/office/officeart/2005/8/layout/vList4"/>
    <dgm:cxn modelId="{A284A2D1-308F-4328-97AC-729B5C41B736}" type="presParOf" srcId="{5EEBC3FD-FFB5-4916-80F7-FA2D4948450A}" destId="{DAA0EDC6-D9E7-4D72-8CE6-E5EEFE48963D}" srcOrd="5" destOrd="0" presId="urn:microsoft.com/office/officeart/2005/8/layout/vList4"/>
    <dgm:cxn modelId="{E54C14BF-8E2E-4855-B48E-426CD53E210A}" type="presParOf" srcId="{5EEBC3FD-FFB5-4916-80F7-FA2D4948450A}" destId="{334D9109-B634-471B-BF6C-310D066C4F4A}" srcOrd="6" destOrd="0" presId="urn:microsoft.com/office/officeart/2005/8/layout/vList4"/>
    <dgm:cxn modelId="{FD0AF09B-199E-44F2-9210-ED6D3127C079}" type="presParOf" srcId="{334D9109-B634-471B-BF6C-310D066C4F4A}" destId="{EA93B154-EDBC-413C-A612-7EB8AD1E11DE}" srcOrd="0" destOrd="0" presId="urn:microsoft.com/office/officeart/2005/8/layout/vList4"/>
    <dgm:cxn modelId="{CB3FCA35-D28D-408E-9D59-8C4476DD245B}" type="presParOf" srcId="{334D9109-B634-471B-BF6C-310D066C4F4A}" destId="{2ED4664D-521B-4C22-B591-0A985840A945}" srcOrd="1" destOrd="0" presId="urn:microsoft.com/office/officeart/2005/8/layout/vList4"/>
    <dgm:cxn modelId="{73965BA4-BCF8-419F-B832-C209E675A6BF}" type="presParOf" srcId="{334D9109-B634-471B-BF6C-310D066C4F4A}" destId="{4587D420-ED4D-4F3B-94EB-1789D2CF085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43E30D-62FC-4EC2-8883-D7DA7E32C87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EB35F8-B227-49A4-B8A6-CDDCD899ACC6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РОЗНИЦА</a:t>
          </a:r>
        </a:p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Передача сведений по обороту товаров в ГИС МТ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18A39C-AC09-4580-A7D3-45DED95D74B2}" type="parTrans" cxnId="{2841B4E6-C6E7-4FC3-97A5-7C33F60BAC38}">
      <dgm:prSet/>
      <dgm:spPr/>
      <dgm:t>
        <a:bodyPr/>
        <a:lstStyle/>
        <a:p>
          <a:endParaRPr lang="ru-RU"/>
        </a:p>
      </dgm:t>
    </dgm:pt>
    <dgm:pt modelId="{6AF2969E-A134-4F4E-A3CE-86E6C2AE1BC2}" type="sibTrans" cxnId="{2841B4E6-C6E7-4FC3-97A5-7C33F60BAC38}">
      <dgm:prSet custT="1"/>
      <dgm:spPr/>
      <dgm:t>
        <a:bodyPr/>
        <a:lstStyle/>
        <a:p>
          <a:endParaRPr lang="ru-RU" sz="1200"/>
        </a:p>
      </dgm:t>
    </dgm:pt>
    <dgm:pt modelId="{11B1B930-BB81-4602-9823-E2E4F886742B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ГИС МТ</a:t>
          </a:r>
        </a:p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 сведений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CD00B9-A92B-499C-B13E-340D7CDCF2FE}" type="parTrans" cxnId="{18D740A1-B1FB-4395-8F38-76F4858608DE}">
      <dgm:prSet/>
      <dgm:spPr/>
      <dgm:t>
        <a:bodyPr/>
        <a:lstStyle/>
        <a:p>
          <a:endParaRPr lang="ru-RU"/>
        </a:p>
      </dgm:t>
    </dgm:pt>
    <dgm:pt modelId="{40458A93-63B6-410F-A726-1BF0CEA5213F}" type="sibTrans" cxnId="{18D740A1-B1FB-4395-8F38-76F4858608DE}">
      <dgm:prSet/>
      <dgm:spPr/>
      <dgm:t>
        <a:bodyPr/>
        <a:lstStyle/>
        <a:p>
          <a:endParaRPr lang="ru-RU"/>
        </a:p>
      </dgm:t>
    </dgm:pt>
    <dgm:pt modelId="{E6041D0B-33CD-4785-AE8B-51300612E955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ГИС МТ</a:t>
          </a:r>
        </a:p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постановления об административном правонарушении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4B7510-2016-45F4-987D-7DF32E86C854}" type="parTrans" cxnId="{8B61BDC1-16BB-4584-B2F1-45C06ADC4AE1}">
      <dgm:prSet/>
      <dgm:spPr/>
      <dgm:t>
        <a:bodyPr/>
        <a:lstStyle/>
        <a:p>
          <a:endParaRPr lang="ru-RU"/>
        </a:p>
      </dgm:t>
    </dgm:pt>
    <dgm:pt modelId="{7EA2A39F-C690-466D-B1AA-A7D5AFB9154E}" type="sibTrans" cxnId="{8B61BDC1-16BB-4584-B2F1-45C06ADC4AE1}">
      <dgm:prSet/>
      <dgm:spPr/>
      <dgm:t>
        <a:bodyPr/>
        <a:lstStyle/>
        <a:p>
          <a:endParaRPr lang="ru-RU"/>
        </a:p>
      </dgm:t>
    </dgm:pt>
    <dgm:pt modelId="{55409ED6-F47E-4138-8D37-64D8E11BCA9C}" type="pres">
      <dgm:prSet presAssocID="{7A43E30D-62FC-4EC2-8883-D7DA7E32C87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B67599-0707-46A2-9BE9-60979EAC429E}" type="pres">
      <dgm:prSet presAssocID="{7AEB35F8-B227-49A4-B8A6-CDDCD899ACC6}" presName="node" presStyleLbl="node1" presStyleIdx="0" presStyleCnt="3" custLinFactNeighborX="-20214" custLinFactNeighborY="-16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BEE7C5-3895-4E1D-A1E9-F8A55586AFCB}" type="pres">
      <dgm:prSet presAssocID="{6AF2969E-A134-4F4E-A3CE-86E6C2AE1BC2}" presName="sibTrans" presStyleLbl="sibTrans2D1" presStyleIdx="0" presStyleCnt="2" custScaleX="76912" custScaleY="85328"/>
      <dgm:spPr/>
      <dgm:t>
        <a:bodyPr/>
        <a:lstStyle/>
        <a:p>
          <a:endParaRPr lang="ru-RU"/>
        </a:p>
      </dgm:t>
    </dgm:pt>
    <dgm:pt modelId="{D7489A25-CEF0-40B6-A08E-6508810A3DA8}" type="pres">
      <dgm:prSet presAssocID="{6AF2969E-A134-4F4E-A3CE-86E6C2AE1BC2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F15A77E9-8E5D-4522-9545-0DB18A164147}" type="pres">
      <dgm:prSet presAssocID="{11B1B930-BB81-4602-9823-E2E4F886742B}" presName="node" presStyleLbl="node1" presStyleIdx="1" presStyleCnt="3" custScaleX="91285" custScaleY="125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A02CE3-A8E1-4A54-9DE0-4CB8FE8A2C87}" type="pres">
      <dgm:prSet presAssocID="{40458A93-63B6-410F-A726-1BF0CEA5213F}" presName="sibTrans" presStyleLbl="sibTrans2D1" presStyleIdx="1" presStyleCnt="2" custScaleX="74620" custScaleY="81274"/>
      <dgm:spPr/>
      <dgm:t>
        <a:bodyPr/>
        <a:lstStyle/>
        <a:p>
          <a:endParaRPr lang="ru-RU"/>
        </a:p>
      </dgm:t>
    </dgm:pt>
    <dgm:pt modelId="{11253A7E-2A9F-4585-8DEC-097C9466D58D}" type="pres">
      <dgm:prSet presAssocID="{40458A93-63B6-410F-A726-1BF0CEA5213F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097A56C9-06B6-44BA-BC38-9A4DDEC8BAC8}" type="pres">
      <dgm:prSet presAssocID="{E6041D0B-33CD-4785-AE8B-51300612E955}" presName="node" presStyleLbl="node1" presStyleIdx="2" presStyleCnt="3" custScaleX="119850" custScaleY="134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C504E6-37D4-451F-9C93-734B09701B17}" type="presOf" srcId="{6AF2969E-A134-4F4E-A3CE-86E6C2AE1BC2}" destId="{D7489A25-CEF0-40B6-A08E-6508810A3DA8}" srcOrd="1" destOrd="0" presId="urn:microsoft.com/office/officeart/2005/8/layout/process1"/>
    <dgm:cxn modelId="{18D740A1-B1FB-4395-8F38-76F4858608DE}" srcId="{7A43E30D-62FC-4EC2-8883-D7DA7E32C875}" destId="{11B1B930-BB81-4602-9823-E2E4F886742B}" srcOrd="1" destOrd="0" parTransId="{6CCD00B9-A92B-499C-B13E-340D7CDCF2FE}" sibTransId="{40458A93-63B6-410F-A726-1BF0CEA5213F}"/>
    <dgm:cxn modelId="{D9765E09-2A42-4624-B763-7D09D5C91359}" type="presOf" srcId="{6AF2969E-A134-4F4E-A3CE-86E6C2AE1BC2}" destId="{7CBEE7C5-3895-4E1D-A1E9-F8A55586AFCB}" srcOrd="0" destOrd="0" presId="urn:microsoft.com/office/officeart/2005/8/layout/process1"/>
    <dgm:cxn modelId="{E7F8C292-D89B-4F24-887C-2201FAB2E1B2}" type="presOf" srcId="{40458A93-63B6-410F-A726-1BF0CEA5213F}" destId="{04A02CE3-A8E1-4A54-9DE0-4CB8FE8A2C87}" srcOrd="0" destOrd="0" presId="urn:microsoft.com/office/officeart/2005/8/layout/process1"/>
    <dgm:cxn modelId="{78A93979-521E-42C2-9332-4DAA77280BC4}" type="presOf" srcId="{7AEB35F8-B227-49A4-B8A6-CDDCD899ACC6}" destId="{95B67599-0707-46A2-9BE9-60979EAC429E}" srcOrd="0" destOrd="0" presId="urn:microsoft.com/office/officeart/2005/8/layout/process1"/>
    <dgm:cxn modelId="{2841B4E6-C6E7-4FC3-97A5-7C33F60BAC38}" srcId="{7A43E30D-62FC-4EC2-8883-D7DA7E32C875}" destId="{7AEB35F8-B227-49A4-B8A6-CDDCD899ACC6}" srcOrd="0" destOrd="0" parTransId="{8D18A39C-AC09-4580-A7D3-45DED95D74B2}" sibTransId="{6AF2969E-A134-4F4E-A3CE-86E6C2AE1BC2}"/>
    <dgm:cxn modelId="{BE19B78D-1B5B-4623-9A8A-740ED9119666}" type="presOf" srcId="{11B1B930-BB81-4602-9823-E2E4F886742B}" destId="{F15A77E9-8E5D-4522-9545-0DB18A164147}" srcOrd="0" destOrd="0" presId="urn:microsoft.com/office/officeart/2005/8/layout/process1"/>
    <dgm:cxn modelId="{92FB2439-47C9-419D-A715-E4EE840FE6D2}" type="presOf" srcId="{E6041D0B-33CD-4785-AE8B-51300612E955}" destId="{097A56C9-06B6-44BA-BC38-9A4DDEC8BAC8}" srcOrd="0" destOrd="0" presId="urn:microsoft.com/office/officeart/2005/8/layout/process1"/>
    <dgm:cxn modelId="{8B61BDC1-16BB-4584-B2F1-45C06ADC4AE1}" srcId="{7A43E30D-62FC-4EC2-8883-D7DA7E32C875}" destId="{E6041D0B-33CD-4785-AE8B-51300612E955}" srcOrd="2" destOrd="0" parTransId="{A44B7510-2016-45F4-987D-7DF32E86C854}" sibTransId="{7EA2A39F-C690-466D-B1AA-A7D5AFB9154E}"/>
    <dgm:cxn modelId="{BBEE6FCA-2CCA-4F0F-A643-6F1BBCA5D520}" type="presOf" srcId="{40458A93-63B6-410F-A726-1BF0CEA5213F}" destId="{11253A7E-2A9F-4585-8DEC-097C9466D58D}" srcOrd="1" destOrd="0" presId="urn:microsoft.com/office/officeart/2005/8/layout/process1"/>
    <dgm:cxn modelId="{3282BFDA-1E4C-41D2-82BF-8358F92E0FA0}" type="presOf" srcId="{7A43E30D-62FC-4EC2-8883-D7DA7E32C875}" destId="{55409ED6-F47E-4138-8D37-64D8E11BCA9C}" srcOrd="0" destOrd="0" presId="urn:microsoft.com/office/officeart/2005/8/layout/process1"/>
    <dgm:cxn modelId="{63865B29-B57C-4506-9A2D-8530BBF51A33}" type="presParOf" srcId="{55409ED6-F47E-4138-8D37-64D8E11BCA9C}" destId="{95B67599-0707-46A2-9BE9-60979EAC429E}" srcOrd="0" destOrd="0" presId="urn:microsoft.com/office/officeart/2005/8/layout/process1"/>
    <dgm:cxn modelId="{CAFF4624-78D5-4FB8-9549-1364AF88090D}" type="presParOf" srcId="{55409ED6-F47E-4138-8D37-64D8E11BCA9C}" destId="{7CBEE7C5-3895-4E1D-A1E9-F8A55586AFCB}" srcOrd="1" destOrd="0" presId="urn:microsoft.com/office/officeart/2005/8/layout/process1"/>
    <dgm:cxn modelId="{C4F5AE6D-E4B8-493D-B580-E87F65DF0652}" type="presParOf" srcId="{7CBEE7C5-3895-4E1D-A1E9-F8A55586AFCB}" destId="{D7489A25-CEF0-40B6-A08E-6508810A3DA8}" srcOrd="0" destOrd="0" presId="urn:microsoft.com/office/officeart/2005/8/layout/process1"/>
    <dgm:cxn modelId="{2FBAC4B8-C863-4A50-AE9D-679E4A573325}" type="presParOf" srcId="{55409ED6-F47E-4138-8D37-64D8E11BCA9C}" destId="{F15A77E9-8E5D-4522-9545-0DB18A164147}" srcOrd="2" destOrd="0" presId="urn:microsoft.com/office/officeart/2005/8/layout/process1"/>
    <dgm:cxn modelId="{5988979F-AB33-46FD-99E1-90B51685AEDC}" type="presParOf" srcId="{55409ED6-F47E-4138-8D37-64D8E11BCA9C}" destId="{04A02CE3-A8E1-4A54-9DE0-4CB8FE8A2C87}" srcOrd="3" destOrd="0" presId="urn:microsoft.com/office/officeart/2005/8/layout/process1"/>
    <dgm:cxn modelId="{C8D15270-85DF-422D-BB19-EA637AF3087A}" type="presParOf" srcId="{04A02CE3-A8E1-4A54-9DE0-4CB8FE8A2C87}" destId="{11253A7E-2A9F-4585-8DEC-097C9466D58D}" srcOrd="0" destOrd="0" presId="urn:microsoft.com/office/officeart/2005/8/layout/process1"/>
    <dgm:cxn modelId="{EB1D2369-1F8B-4A4C-A6FF-7CA99EBF5018}" type="presParOf" srcId="{55409ED6-F47E-4138-8D37-64D8E11BCA9C}" destId="{097A56C9-06B6-44BA-BC38-9A4DDEC8BAC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43E30D-62FC-4EC2-8883-D7DA7E32C87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7AEB35F8-B227-49A4-B8A6-CDDCD899ACC6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РОСПОТРЕБНАДЗОР</a:t>
          </a:r>
        </a:p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Подписание постановления об административном правонарушении</a:t>
          </a:r>
        </a:p>
        <a:p>
          <a:endParaRPr lang="ru-RU" sz="900" dirty="0"/>
        </a:p>
      </dgm:t>
    </dgm:pt>
    <dgm:pt modelId="{8D18A39C-AC09-4580-A7D3-45DED95D74B2}" type="parTrans" cxnId="{2841B4E6-C6E7-4FC3-97A5-7C33F60BAC38}">
      <dgm:prSet/>
      <dgm:spPr/>
      <dgm:t>
        <a:bodyPr/>
        <a:lstStyle/>
        <a:p>
          <a:endParaRPr lang="ru-RU"/>
        </a:p>
      </dgm:t>
    </dgm:pt>
    <dgm:pt modelId="{6AF2969E-A134-4F4E-A3CE-86E6C2AE1BC2}" type="sibTrans" cxnId="{2841B4E6-C6E7-4FC3-97A5-7C33F60BAC38}">
      <dgm:prSet/>
      <dgm:spPr/>
      <dgm:t>
        <a:bodyPr/>
        <a:lstStyle/>
        <a:p>
          <a:endParaRPr lang="ru-RU"/>
        </a:p>
      </dgm:t>
    </dgm:pt>
    <dgm:pt modelId="{11B1B930-BB81-4602-9823-E2E4F886742B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РОЗНИЦА</a:t>
          </a:r>
        </a:p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Оплата штрафа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CD00B9-A92B-499C-B13E-340D7CDCF2FE}" type="parTrans" cxnId="{18D740A1-B1FB-4395-8F38-76F4858608DE}">
      <dgm:prSet/>
      <dgm:spPr/>
      <dgm:t>
        <a:bodyPr/>
        <a:lstStyle/>
        <a:p>
          <a:endParaRPr lang="ru-RU"/>
        </a:p>
      </dgm:t>
    </dgm:pt>
    <dgm:pt modelId="{40458A93-63B6-410F-A726-1BF0CEA5213F}" type="sibTrans" cxnId="{18D740A1-B1FB-4395-8F38-76F4858608DE}">
      <dgm:prSet/>
      <dgm:spPr/>
      <dgm:t>
        <a:bodyPr/>
        <a:lstStyle/>
        <a:p>
          <a:endParaRPr lang="ru-RU"/>
        </a:p>
      </dgm:t>
    </dgm:pt>
    <dgm:pt modelId="{55409ED6-F47E-4138-8D37-64D8E11BCA9C}" type="pres">
      <dgm:prSet presAssocID="{7A43E30D-62FC-4EC2-8883-D7DA7E32C875}" presName="Name0" presStyleCnt="0">
        <dgm:presLayoutVars>
          <dgm:dir/>
          <dgm:resizeHandles val="exact"/>
        </dgm:presLayoutVars>
      </dgm:prSet>
      <dgm:spPr/>
    </dgm:pt>
    <dgm:pt modelId="{95B67599-0707-46A2-9BE9-60979EAC429E}" type="pres">
      <dgm:prSet presAssocID="{7AEB35F8-B227-49A4-B8A6-CDDCD899ACC6}" presName="node" presStyleLbl="node1" presStyleIdx="0" presStyleCnt="2" custScaleX="2966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BEE7C5-3895-4E1D-A1E9-F8A55586AFCB}" type="pres">
      <dgm:prSet presAssocID="{6AF2969E-A134-4F4E-A3CE-86E6C2AE1BC2}" presName="sibTrans" presStyleLbl="sibTrans2D1" presStyleIdx="0" presStyleCnt="1" custScaleX="117679" custScaleY="128810"/>
      <dgm:spPr/>
      <dgm:t>
        <a:bodyPr/>
        <a:lstStyle/>
        <a:p>
          <a:endParaRPr lang="ru-RU"/>
        </a:p>
      </dgm:t>
    </dgm:pt>
    <dgm:pt modelId="{D7489A25-CEF0-40B6-A08E-6508810A3DA8}" type="pres">
      <dgm:prSet presAssocID="{6AF2969E-A134-4F4E-A3CE-86E6C2AE1BC2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F15A77E9-8E5D-4522-9545-0DB18A164147}" type="pres">
      <dgm:prSet presAssocID="{11B1B930-BB81-4602-9823-E2E4F886742B}" presName="node" presStyleLbl="node1" presStyleIdx="1" presStyleCnt="2" custScaleX="1976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41B4E6-C6E7-4FC3-97A5-7C33F60BAC38}" srcId="{7A43E30D-62FC-4EC2-8883-D7DA7E32C875}" destId="{7AEB35F8-B227-49A4-B8A6-CDDCD899ACC6}" srcOrd="0" destOrd="0" parTransId="{8D18A39C-AC09-4580-A7D3-45DED95D74B2}" sibTransId="{6AF2969E-A134-4F4E-A3CE-86E6C2AE1BC2}"/>
    <dgm:cxn modelId="{BE19B78D-1B5B-4623-9A8A-740ED9119666}" type="presOf" srcId="{11B1B930-BB81-4602-9823-E2E4F886742B}" destId="{F15A77E9-8E5D-4522-9545-0DB18A164147}" srcOrd="0" destOrd="0" presId="urn:microsoft.com/office/officeart/2005/8/layout/process1"/>
    <dgm:cxn modelId="{78A93979-521E-42C2-9332-4DAA77280BC4}" type="presOf" srcId="{7AEB35F8-B227-49A4-B8A6-CDDCD899ACC6}" destId="{95B67599-0707-46A2-9BE9-60979EAC429E}" srcOrd="0" destOrd="0" presId="urn:microsoft.com/office/officeart/2005/8/layout/process1"/>
    <dgm:cxn modelId="{18D740A1-B1FB-4395-8F38-76F4858608DE}" srcId="{7A43E30D-62FC-4EC2-8883-D7DA7E32C875}" destId="{11B1B930-BB81-4602-9823-E2E4F886742B}" srcOrd="1" destOrd="0" parTransId="{6CCD00B9-A92B-499C-B13E-340D7CDCF2FE}" sibTransId="{40458A93-63B6-410F-A726-1BF0CEA5213F}"/>
    <dgm:cxn modelId="{A8C504E6-37D4-451F-9C93-734B09701B17}" type="presOf" srcId="{6AF2969E-A134-4F4E-A3CE-86E6C2AE1BC2}" destId="{D7489A25-CEF0-40B6-A08E-6508810A3DA8}" srcOrd="1" destOrd="0" presId="urn:microsoft.com/office/officeart/2005/8/layout/process1"/>
    <dgm:cxn modelId="{3282BFDA-1E4C-41D2-82BF-8358F92E0FA0}" type="presOf" srcId="{7A43E30D-62FC-4EC2-8883-D7DA7E32C875}" destId="{55409ED6-F47E-4138-8D37-64D8E11BCA9C}" srcOrd="0" destOrd="0" presId="urn:microsoft.com/office/officeart/2005/8/layout/process1"/>
    <dgm:cxn modelId="{D9765E09-2A42-4624-B763-7D09D5C91359}" type="presOf" srcId="{6AF2969E-A134-4F4E-A3CE-86E6C2AE1BC2}" destId="{7CBEE7C5-3895-4E1D-A1E9-F8A55586AFCB}" srcOrd="0" destOrd="0" presId="urn:microsoft.com/office/officeart/2005/8/layout/process1"/>
    <dgm:cxn modelId="{63865B29-B57C-4506-9A2D-8530BBF51A33}" type="presParOf" srcId="{55409ED6-F47E-4138-8D37-64D8E11BCA9C}" destId="{95B67599-0707-46A2-9BE9-60979EAC429E}" srcOrd="0" destOrd="0" presId="urn:microsoft.com/office/officeart/2005/8/layout/process1"/>
    <dgm:cxn modelId="{CAFF4624-78D5-4FB8-9549-1364AF88090D}" type="presParOf" srcId="{55409ED6-F47E-4138-8D37-64D8E11BCA9C}" destId="{7CBEE7C5-3895-4E1D-A1E9-F8A55586AFCB}" srcOrd="1" destOrd="0" presId="urn:microsoft.com/office/officeart/2005/8/layout/process1"/>
    <dgm:cxn modelId="{C4F5AE6D-E4B8-493D-B580-E87F65DF0652}" type="presParOf" srcId="{7CBEE7C5-3895-4E1D-A1E9-F8A55586AFCB}" destId="{D7489A25-CEF0-40B6-A08E-6508810A3DA8}" srcOrd="0" destOrd="0" presId="urn:microsoft.com/office/officeart/2005/8/layout/process1"/>
    <dgm:cxn modelId="{2FBAC4B8-C863-4A50-AE9D-679E4A573325}" type="presParOf" srcId="{55409ED6-F47E-4138-8D37-64D8E11BCA9C}" destId="{F15A77E9-8E5D-4522-9545-0DB18A16414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xmlns="" id="{0AF7392E-CD47-467A-B0F3-2D1DEF56799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29837" cy="49609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xmlns="" id="{B1EE95F1-EB5C-41FE-80A3-34B3F19773B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29763" y="1"/>
            <a:ext cx="2929837" cy="49609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xmlns="" id="{6A5F16DA-2942-4085-9778-A15BBF065DE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46125"/>
            <a:ext cx="496728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xmlns="" id="{C29148F6-1046-4099-BFAE-170DABCF663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117" y="4722416"/>
            <a:ext cx="5408930" cy="447436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/>
              <a:t>Образец текста</a:t>
            </a:r>
          </a:p>
          <a:p>
            <a:pPr lvl="1"/>
            <a:r>
              <a:rPr lang="ru-RU" altLang="ru-RU" noProof="0"/>
              <a:t>Второй уровень</a:t>
            </a:r>
          </a:p>
          <a:p>
            <a:pPr lvl="2"/>
            <a:r>
              <a:rPr lang="ru-RU" altLang="ru-RU" noProof="0"/>
              <a:t>Третий уровень</a:t>
            </a:r>
          </a:p>
          <a:p>
            <a:pPr lvl="3"/>
            <a:r>
              <a:rPr lang="ru-RU" altLang="ru-RU" noProof="0"/>
              <a:t>Четвертый уровень</a:t>
            </a:r>
          </a:p>
          <a:p>
            <a:pPr lvl="4"/>
            <a:r>
              <a:rPr lang="ru-RU" altLang="ru-RU" noProof="0"/>
              <a:t>Пятый уровень</a:t>
            </a:r>
          </a:p>
        </p:txBody>
      </p:sp>
      <p:sp>
        <p:nvSpPr>
          <p:cNvPr id="25606" name="Rectangle 6">
            <a:extLst>
              <a:ext uri="{FF2B5EF4-FFF2-40B4-BE49-F238E27FC236}">
                <a16:creationId xmlns:a16="http://schemas.microsoft.com/office/drawing/2014/main" xmlns="" id="{C173F70B-87B5-4419-AA97-27D68024AE3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44831"/>
            <a:ext cx="2929837" cy="49609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5607" name="Rectangle 7">
            <a:extLst>
              <a:ext uri="{FF2B5EF4-FFF2-40B4-BE49-F238E27FC236}">
                <a16:creationId xmlns:a16="http://schemas.microsoft.com/office/drawing/2014/main" xmlns="" id="{5DD91461-07A6-4FBA-A0B4-CE982FC6BB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763" y="9444831"/>
            <a:ext cx="2929837" cy="49609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571618B-B75A-4A16-961A-81BEAF132E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9567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>
            <a:extLst>
              <a:ext uri="{FF2B5EF4-FFF2-40B4-BE49-F238E27FC236}">
                <a16:creationId xmlns:a16="http://schemas.microsoft.com/office/drawing/2014/main" xmlns="" id="{7D891F75-EBF1-42F3-B237-9A6EF024EA1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9" name="Заметки 2">
            <a:extLst>
              <a:ext uri="{FF2B5EF4-FFF2-40B4-BE49-F238E27FC236}">
                <a16:creationId xmlns:a16="http://schemas.microsoft.com/office/drawing/2014/main" xmlns="" id="{DAE09DD4-044E-4466-BF19-C87FB7D646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R="269240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«Результаты деятельности в сфере надзора за табачной и </a:t>
            </a:r>
            <a:r>
              <a:rPr lang="ru-RU" sz="12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никотинсодержащей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продукцией Управления Роспотребнадзора по Свердловской области».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0" name="Номер слайда 3">
            <a:extLst>
              <a:ext uri="{FF2B5EF4-FFF2-40B4-BE49-F238E27FC236}">
                <a16:creationId xmlns:a16="http://schemas.microsoft.com/office/drawing/2014/main" xmlns="" id="{48026FB6-B7EC-49CA-B764-6072DDDD99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4C2EE28-4ED3-4C90-82A6-41D70DE848B3}" type="slidenum">
              <a:rPr lang="ru-RU" altLang="ru-RU" smtClean="0"/>
              <a:pPr/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65238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A7A43-AA69-4768-9FDA-659B9009CA9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09890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нарушений.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Рекомендации, направленные на предотвращении нарушения обязательных требований: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  Проверить регистрацию в ГИС МТ;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Убедиться, что все товарные группы подключены и активны в личном кабинете;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•Настроить кассовое оборудование и учётное ПО для корректной работы с разрешительным режимом;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•Использовать сервисы предварительного информирования и анализа отклонений в личных кабинетах для устранения ошибок до начала их автоматической фиксации;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систему контроля сроков годности товаров.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A7A43-AA69-4768-9FDA-659B9009CA9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2579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Сервисы профилактики нарушений </a:t>
            </a: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A7A43-AA69-4768-9FDA-659B9009CA9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6920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Центры помощи «Честный знак»</a:t>
            </a: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A7A43-AA69-4768-9FDA-659B9009CA9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9032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Честный знак (оператор- ООО «Центр развития перспективных технологий ») - контакты</a:t>
            </a:r>
            <a:endParaRPr lang="ru-RU" altLang="ru-RU" dirty="0" smtClean="0">
              <a:cs typeface="Times New Roman" pitchFamily="18" charset="0"/>
            </a:endParaRPr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53E2C97-1E9C-4B58-837B-6553B5D7FF23}" type="slidenum">
              <a:rPr lang="ru-RU" altLang="ru-RU" smtClean="0">
                <a:latin typeface="Arial" charset="0"/>
                <a:cs typeface="Arial" charset="0"/>
              </a:rPr>
              <a:pPr algn="r" eaLnBrk="1" hangingPunct="1">
                <a:spcBef>
                  <a:spcPct val="0"/>
                </a:spcBef>
              </a:pPr>
              <a:t>15</a:t>
            </a:fld>
            <a:endParaRPr lang="ru-RU" altLang="ru-RU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2693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xmlns="" id="{395DAE09-F4A1-4E91-A674-7E11CAEBF8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34AE692-5EF6-440F-B7D0-F035AA8BB5BA}" type="slidenum">
              <a:rPr lang="ru-RU" altLang="ru-RU" smtClean="0"/>
              <a:pPr>
                <a:spcBef>
                  <a:spcPct val="0"/>
                </a:spcBef>
              </a:pPr>
              <a:t>16</a:t>
            </a:fld>
            <a:endParaRPr lang="ru-RU" altLang="ru-RU"/>
          </a:p>
        </p:txBody>
      </p:sp>
      <p:sp>
        <p:nvSpPr>
          <p:cNvPr id="51203" name="Образ слайда 1">
            <a:extLst>
              <a:ext uri="{FF2B5EF4-FFF2-40B4-BE49-F238E27FC236}">
                <a16:creationId xmlns:a16="http://schemas.microsoft.com/office/drawing/2014/main" xmlns="" id="{4F3AB69D-EE48-44A2-8FC5-6B1ED71B94F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847725" y="749300"/>
            <a:ext cx="4972050" cy="3729038"/>
          </a:xfrm>
          <a:ln/>
        </p:spPr>
      </p:sp>
      <p:sp>
        <p:nvSpPr>
          <p:cNvPr id="51204" name="Заметки 2">
            <a:extLst>
              <a:ext uri="{FF2B5EF4-FFF2-40B4-BE49-F238E27FC236}">
                <a16:creationId xmlns:a16="http://schemas.microsoft.com/office/drawing/2014/main" xmlns="" id="{1FA536B1-8F5C-4052-9A76-29154F118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163" y="4730368"/>
            <a:ext cx="5335371" cy="4479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42" tIns="45871" rIns="91742" bIns="45871"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05" name="Номер слайда 3">
            <a:extLst>
              <a:ext uri="{FF2B5EF4-FFF2-40B4-BE49-F238E27FC236}">
                <a16:creationId xmlns:a16="http://schemas.microsoft.com/office/drawing/2014/main" xmlns="" id="{619D1075-0998-49C1-930E-13BF1E89F7A7}"/>
              </a:ext>
            </a:extLst>
          </p:cNvPr>
          <p:cNvSpPr txBox="1">
            <a:spLocks noGrp="1"/>
          </p:cNvSpPr>
          <p:nvPr/>
        </p:nvSpPr>
        <p:spPr bwMode="auto">
          <a:xfrm>
            <a:off x="3774985" y="9459143"/>
            <a:ext cx="2889145" cy="497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42" tIns="45871" rIns="91742" bIns="45871" anchor="b"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D79E948-DCE9-4E2C-BDA5-945BC3BA9372}" type="slidenum">
              <a:rPr lang="ru-RU" altLang="ru-RU"/>
              <a:pPr algn="r" eaLnBrk="1" hangingPunct="1">
                <a:spcBef>
                  <a:spcPct val="0"/>
                </a:spcBef>
              </a:pPr>
              <a:t>16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5154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18006E-A83B-4099-A1C3-A2ABB24B0EF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91654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xmlns="" id="{A34F9F37-7FC9-498E-BFF5-A7EA84A956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D8A75FA-5D87-46AD-8456-FD433B56EDBF}" type="slidenum">
              <a:rPr lang="ru-RU" altLang="ru-RU" smtClean="0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  <p:sp>
        <p:nvSpPr>
          <p:cNvPr id="6147" name="Rectangle 7">
            <a:extLst>
              <a:ext uri="{FF2B5EF4-FFF2-40B4-BE49-F238E27FC236}">
                <a16:creationId xmlns:a16="http://schemas.microsoft.com/office/drawing/2014/main" xmlns="" id="{F85F18B4-628C-4B00-BD5D-2DD83C9B847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31326" y="8699104"/>
            <a:ext cx="2928273" cy="457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891D321-26C6-4DFA-8758-46AAB9A794FC}" type="slidenum">
              <a:rPr lang="ru-RU" altLang="ru-RU"/>
              <a:pPr algn="r" eaLnBrk="1" hangingPunct="1">
                <a:spcBef>
                  <a:spcPct val="0"/>
                </a:spcBef>
              </a:pPr>
              <a:t>4</a:t>
            </a:fld>
            <a:endParaRPr lang="ru-RU" altLang="ru-RU"/>
          </a:p>
        </p:txBody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xmlns="" id="{B0DA83CF-FA9F-465B-9073-E8014669C7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9" name="Rectangle 3">
            <a:extLst>
              <a:ext uri="{FF2B5EF4-FFF2-40B4-BE49-F238E27FC236}">
                <a16:creationId xmlns:a16="http://schemas.microsoft.com/office/drawing/2014/main" xmlns="" id="{2DBF85E5-F3E9-4C39-A6C4-63ECEF5592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Надзор </a:t>
            </a: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требований к </a:t>
            </a:r>
            <a:r>
              <a:rPr lang="ru-RU" alt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табачной и никотинсодержащей </a:t>
            </a: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продукции и федерального закона  № 15-ФЗ "Об охране здоровья граждан от воздействия окружающего табачного дыма и последствий потребления табака» является одним из приоритетных направлений деятельности Управления. </a:t>
            </a:r>
            <a:endParaRPr lang="ru-RU" altLang="ru-RU" sz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За 2025-истекший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период 2026 года соблюдение требований законодательства проверено на 2096 объектах, в 30% выявлены нарушения. При этом в динамике отмечается снижение удельного веса КНМ с выявленными нарушениями в 1 –ом полугодии  2026 года в сравнении с предшествующими годами.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Наибольшая доля КНМ с оценкой соблюдения данной группы товаров проводится во внеплановом порядке по основаниям: выявление соответствия объекта контроля параметрам, утвержденным ИР; наличие у КНО сведений об осуществлении деятельности КЛ без регистрации в системе ГИС МТ; нарушения по передаче информации в ГИС МТ и как следствие наличие большого количества отклонений.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При проведении КНМ наиболее часто выявляются нарушения: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•отсутствие знака о запрете курения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•продажа табачных изделий на расстоянии менее ста метров от границ  образовательного учреждения;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•нарушение запрета курения табака на отдельных территориях, в помещениях и на объектах, на рабочих местах и зонах,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•продажа   табачных   изделий без оформленного перечня;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•продажа табачной продукции без маркировки средствами идентификации;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•непредставление сведений, нарушение порядка и сроков представления сведений либо представление неполных , недостоверных сведений оператору ГИС МТ;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•продажа табачной продукции с выкладкой и демонстрацией в торговом объекте</a:t>
            </a:r>
          </a:p>
          <a:p>
            <a:pPr marL="285750" indent="-285750" algn="just" eaLnBrk="1" hangingPunct="1">
              <a:lnSpc>
                <a:spcPct val="80000"/>
              </a:lnSpc>
              <a:buFontTx/>
              <a:buChar char="-"/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отсутствие информации о продавце</a:t>
            </a:r>
          </a:p>
          <a:p>
            <a:pPr marL="285750" indent="-285750" algn="just" eaLnBrk="1" hangingPunct="1">
              <a:lnSpc>
                <a:spcPct val="80000"/>
              </a:lnSpc>
              <a:buFontTx/>
              <a:buChar char="-"/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стимулирование продажи табачной продукции и др.</a:t>
            </a:r>
          </a:p>
          <a:p>
            <a:pPr algn="just" eaLnBrk="1" hangingPunct="1">
              <a:lnSpc>
                <a:spcPct val="80000"/>
              </a:lnSpc>
            </a:pPr>
            <a:endParaRPr lang="ru-RU" sz="1400" kern="1200" baseline="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ru-RU" sz="1400" kern="1200" baseline="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726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"/>
            <a:r>
              <a:rPr lang="ru-RU" altLang="ru-RU" sz="1400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1200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2025-истекший период 2026 года забраковано 93 % продукции, несоответствующей ОТ от количества проинспектированной (10,8 тысяч единиц).  В динамике отмечается </a:t>
            </a:r>
            <a:r>
              <a:rPr lang="ru-RU" altLang="ru-RU" sz="1200" b="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увеличение  удельного веса забракованной  продукции - в 1 –ом полугодии  2026 года – до 88 % в сравнении с предыдущими годами.</a:t>
            </a:r>
            <a:endParaRPr lang="ru-RU" altLang="ru-RU" sz="1200" b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200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Основными </a:t>
            </a:r>
            <a:r>
              <a:rPr lang="ru-RU" altLang="ru-RU" sz="12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причинами </a:t>
            </a:r>
            <a:r>
              <a:rPr lang="ru-RU" altLang="ru-RU" sz="12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забраковки</a:t>
            </a:r>
            <a:r>
              <a:rPr lang="ru-RU" altLang="ru-RU" sz="12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продукции послужило </a:t>
            </a:r>
            <a:r>
              <a:rPr lang="ru-RU" altLang="ru-RU" sz="1200" b="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требований к маркировке и отсутствие сопроводительных документов</a:t>
            </a:r>
            <a:r>
              <a:rPr lang="ru-RU" altLang="ru-RU" sz="1200" b="0" u="non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1200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12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1600" dirty="0">
              <a:latin typeface="Arial" panose="020B0604020202020204" pitchFamily="34" charset="0"/>
            </a:endParaRPr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0234D3B-3D8C-4969-8704-C1711325CC75}" type="slidenum">
              <a:rPr lang="ru-RU" altLang="ru-RU" smtClean="0">
                <a:cs typeface="Arial" panose="020B0604020202020204" pitchFamily="34" charset="0"/>
              </a:rPr>
              <a:pPr/>
              <a:t>5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681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выявленным нарушениям Управлением применяется весь спектр мер в рамках возложенных полномочий. Так за 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ru-RU" altLang="ru-RU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истекший период 2026 года 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  <a:p>
            <a:pPr algn="just">
              <a:lnSpc>
                <a:spcPct val="80000"/>
              </a:lnSpc>
            </a:pP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составлено 383 протокола </a:t>
            </a:r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административном правонарушении</a:t>
            </a:r>
            <a:r>
              <a:rPr lang="en-US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80000"/>
              </a:lnSpc>
              <a:buFontTx/>
              <a:buChar char="-"/>
            </a:pP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вынесено 318 постановлений </a:t>
            </a:r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привлечении виновных лиц к административной ответственности в виде штрафов на сумму 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9,4 </a:t>
            </a:r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млн рублей</a:t>
            </a:r>
            <a:r>
              <a:rPr lang="en-US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аправлено 66  исков </a:t>
            </a:r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суд о признании незаконной информации в сети Интернет о дистанционной продаже табачной 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продукции, удовлетворено</a:t>
            </a:r>
            <a:r>
              <a:rPr lang="ru-RU" altLang="ru-RU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63, остальные в стадии рассмотрения;</a:t>
            </a:r>
            <a:endParaRPr lang="ru-RU" alt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ru-RU" sz="1200" baseline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н</a:t>
            </a:r>
            <a:r>
              <a:rPr lang="ru-RU" sz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аправлено 42 иска </a:t>
            </a:r>
            <a:r>
              <a:rPr lang="ru-RU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защиту неопределенного круга лиц по фактам продажи табачной продукции на расстоянии менее 100м от образовательных </a:t>
            </a:r>
            <a:r>
              <a:rPr lang="ru-RU" sz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учреждений, удовлетворено 34, остальные в стадии рассмотрения</a:t>
            </a:r>
            <a:r>
              <a:rPr lang="ru-RU" sz="1200" baseline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ru-RU" altLang="ru-RU" sz="13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ru-RU" alt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9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9DA5A00-D308-4AC0-8CFC-2AE19B0575F2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41930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/>
            <a:r>
              <a:rPr lang="ru-RU" alt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приоритетных направлений деятельности органов</a:t>
            </a:r>
            <a:r>
              <a:rPr lang="ru-RU" altLang="ru-RU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Роспотребнадзора является контроль за цифровой маркировкой товаров, к которым относится в числе прочих табачная и никотинсодержащая продукция. 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за период 2025 – истекший период 2026г. </a:t>
            </a:r>
            <a:r>
              <a:rPr lang="ru-RU" alt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Управлением проведено 538 КНМ </a:t>
            </a:r>
            <a:r>
              <a:rPr lang="ru-RU" altLang="ru-RU" sz="1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(это внеплановые</a:t>
            </a:r>
            <a:r>
              <a:rPr lang="ru-RU" altLang="ru-RU" sz="1200" i="1" baseline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КНМ в сфере ЗПП – по основаниям - выявление ИР; новые полномочия в соответствии с 248-ФЗ (отсутствие регистрации в ГИС МТ, реализация товаров с нарушением ОТ в сфере цифровой маркировки)</a:t>
            </a:r>
            <a:r>
              <a:rPr lang="ru-RU" altLang="ru-RU" sz="1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altLang="ru-RU" sz="1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195</a:t>
            </a:r>
            <a:r>
              <a:rPr lang="ru-RU" altLang="ru-RU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КНМ выявлены нарушения к маркировке СИ (36</a:t>
            </a:r>
            <a:r>
              <a:rPr lang="ru-RU" altLang="ru-RU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%). </a:t>
            </a:r>
          </a:p>
          <a:p>
            <a:pPr algn="just"/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Забраковано 62% проинспектированной табачной и никотинсодержащей продукции, несоответствующей обязательным требованиям</a:t>
            </a:r>
            <a:r>
              <a:rPr lang="ru-RU" altLang="ru-RU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200" i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(высокий уровень </a:t>
            </a:r>
            <a:r>
              <a:rPr lang="ru-RU" altLang="ru-RU" sz="1200" i="1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забраковки</a:t>
            </a:r>
            <a:r>
              <a:rPr lang="ru-RU" altLang="ru-RU" sz="1200" i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обусловлен проведением КНМ в отношении изначально недобросовестных участников рынка).</a:t>
            </a:r>
            <a:endParaRPr lang="ru-RU" altLang="ru-RU" sz="1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В отношении виновных лиц приняты меры в рамках возложенных полномочий.</a:t>
            </a:r>
          </a:p>
          <a:p>
            <a:pPr algn="just"/>
            <a:r>
              <a:rPr lang="ru-RU" alt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D4BCED-52BE-4C56-90A9-1A7867D064A5}" type="slidenum">
              <a:rPr lang="ru-RU" altLang="ru-RU" smtClean="0"/>
              <a:pPr/>
              <a:t>7</a:t>
            </a:fld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6594621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 smtClean="0"/>
              <a:t>	Эффективность проведения КНМ в данной сфере подтверждают данные и снижении количества отклонений по данной группе товаров в целом при</a:t>
            </a:r>
            <a:r>
              <a:rPr lang="ru-RU" baseline="0" dirty="0" smtClean="0"/>
              <a:t> проведении анализа информации в</a:t>
            </a:r>
            <a:r>
              <a:rPr lang="ru-RU" dirty="0" smtClean="0"/>
              <a:t> системе «Честный знак, в частности: в 1 полугодии 2026 года зарегистрировано снижение количества отклонений в 3 раза в сравнении с 1 полугодием</a:t>
            </a:r>
            <a:r>
              <a:rPr lang="ru-RU" baseline="0" dirty="0" smtClean="0"/>
              <a:t> </a:t>
            </a:r>
            <a:r>
              <a:rPr lang="ru-RU" dirty="0" smtClean="0"/>
              <a:t> 2025 года по разрешительному режиму при продаже товара на кассе.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71618B-B75A-4A16-961A-81BEAF132EF1}" type="slidenum">
              <a:rPr lang="ru-RU" altLang="ru-RU" smtClean="0"/>
              <a:pPr>
                <a:defRPr/>
              </a:pPr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7747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Механизм автоматического привлечения  к административной ответственности («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автоштрафы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»).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 сентября 2026 года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вступлением в силу Федерального закона от 02.05.2026 №120-ФЗ «О внесении изменений в Кодекс Российской Федерации об административных правонарушениях»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 действовать механизм автоматического привлечения к ответственности за нарушения правил маркировки товаров на основании данных, которые поступают из государственной информационной системы мониторинга за оборотом товаров, подлежащих обязательной маркировке средствами идентификации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Положения о государственной информационной системе мониторинга за оборотом товаров, подлежащих обязательной маркировке средствами идентификации, закреплены в ст. 20.1 Федерального закона от 28 декабря 2009 г. № 381-ФЗ "Об основах государственного регулирования торговой деятельности в Российской Федерации". 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оборота товаров, подлежащих обязательной маркировке средствами идентификации, несут ответственность за полноту, достоверность и своевременность передачи ими данных об обороте таких товаров в информационную систему мониторинга.</a:t>
            </a: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endParaRPr lang="ru-RU" sz="1200" b="0" i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A7A43-AA69-4768-9FDA-659B9009CA9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1268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автоматического привлечения к административной ответственности («</a:t>
            </a:r>
            <a:r>
              <a:rPr lang="ru-RU" i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автоштрафы</a:t>
            </a:r>
            <a:r>
              <a:rPr lang="ru-RU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  <a: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Автоматическое привлечение к ответственности предусмотрено в следующих случаях:</a:t>
            </a:r>
            <a:b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-для табачной продукции, </a:t>
            </a:r>
            <a:r>
              <a:rPr lang="ru-RU" i="0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никотинсодержащей</a:t>
            </a:r>
            <a: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продукции и устройств для её потребления:</a:t>
            </a:r>
            <a:b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продавец не зарегистрирован в системе маркировки— штраф 50 тысяч рублей (КоАП дополняется новой ст. 15.12.2).</a:t>
            </a:r>
            <a:b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продавец не обеспечил исполнение установленного запрета продажи табачной продукции ниже или выше максимальной розничной цены на табачную продукцию и </a:t>
            </a:r>
            <a:r>
              <a:rPr lang="ru-RU" i="0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никотинсодержащей</a:t>
            </a:r>
            <a: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продукции ниже минимальной цены после получения им информации о введении такого запрета из ГИС МТ. Размер штрафа зависит от объёма продаж:</a:t>
            </a:r>
            <a:b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до 100 единиц в день — 5 тысяч рублей</a:t>
            </a:r>
            <a:b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до 1000 единиц — 50 тысяч рублей</a:t>
            </a:r>
            <a:b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более 1000 единиц — 500 тысяч рублей</a:t>
            </a:r>
            <a:b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(изменения вносятся в </a:t>
            </a:r>
            <a:r>
              <a:rPr lang="ru-RU" i="0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ст.ст</a:t>
            </a:r>
            <a: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14.3.1, 14.6 КоАП)</a:t>
            </a:r>
            <a:b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для всех товарных групп, где предусмотрен срок годности:</a:t>
            </a:r>
            <a:b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продавец допустил продажу просроченной продукции, подлежащей обязательной маркировке после получения им информации о введении такого запрета из ГИС МТ. За каждую проданную единицу товара с истёкшим сроком годности индивидуальному предпринимателю придётся заплатить штраф в размере 10 тысяч рублей, а юридическим лицам — 20 тысяч рублей (изменения вносятся в ст. 14.43 КоАП РФ).</a:t>
            </a:r>
            <a:endParaRPr lang="ru-RU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A7A43-AA69-4768-9FDA-659B9009CA9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199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AF8B9F-647D-43E7-B64D-26B14D203CA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1263739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6CF9C2-B85C-4BF9-93F9-A660A3CF930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9329611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5019-AE6C-4F67-AD38-CCB6DCA4E7D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3441840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46795-3AB8-4739-BBF8-C78285DE8A8C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1EB11-8575-4F93-944F-69B5C9C37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792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46795-3AB8-4739-BBF8-C78285DE8A8C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1EB11-8575-4F93-944F-69B5C9C37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9466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46795-3AB8-4739-BBF8-C78285DE8A8C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1EB11-8575-4F93-944F-69B5C9C37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5865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46795-3AB8-4739-BBF8-C78285DE8A8C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1EB11-8575-4F93-944F-69B5C9C37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4530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46795-3AB8-4739-BBF8-C78285DE8A8C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1EB11-8575-4F93-944F-69B5C9C37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0309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46795-3AB8-4739-BBF8-C78285DE8A8C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1EB11-8575-4F93-944F-69B5C9C37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2819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46795-3AB8-4739-BBF8-C78285DE8A8C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1EB11-8575-4F93-944F-69B5C9C37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3370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46795-3AB8-4739-BBF8-C78285DE8A8C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1EB11-8575-4F93-944F-69B5C9C37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829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0C05C7-F15E-46D0-9ABC-D1395850D6F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0386715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46795-3AB8-4739-BBF8-C78285DE8A8C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1EB11-8575-4F93-944F-69B5C9C37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6562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46795-3AB8-4739-BBF8-C78285DE8A8C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1EB11-8575-4F93-944F-69B5C9C37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392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46795-3AB8-4739-BBF8-C78285DE8A8C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1EB11-8575-4F93-944F-69B5C9C37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9462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21A13-F086-456A-8B06-34547ABF36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4047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F16186-A342-4CD6-88B1-5E0CF01BDDB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7944107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81DC61-475D-44E8-A775-2F8085A75EA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15160733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D255F4-D8D5-4E71-A1A1-74BDE5E3978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9612969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7EF588-8506-4C8E-B757-16A9F7FD2A0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55218454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033DE6-922F-40F7-90B6-780959D0D27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77067234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0AFCA1-1CB7-44F8-875F-692E39C3438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7785012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0CED4B-04C7-492F-A04F-8041B3CBDD7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9752830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908BEEE-2A9E-4B4A-B3BF-130D1F8F8DD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0169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ransition>
    <p:diamond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46795-3AB8-4739-BBF8-C78285DE8A8C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1EB11-8575-4F93-944F-69B5C9C37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71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diagramColors" Target="../diagrams/colors3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2.xml"/><Relationship Id="rId12" Type="http://schemas.openxmlformats.org/officeDocument/2006/relationships/diagramQuickStyle" Target="../diagrams/quickStyle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11" Type="http://schemas.openxmlformats.org/officeDocument/2006/relationships/diagramLayout" Target="../diagrams/layout3.xml"/><Relationship Id="rId5" Type="http://schemas.openxmlformats.org/officeDocument/2006/relationships/diagramData" Target="../diagrams/data2.xml"/><Relationship Id="rId10" Type="http://schemas.openxmlformats.org/officeDocument/2006/relationships/diagramData" Target="../diagrams/data3.xml"/><Relationship Id="rId4" Type="http://schemas.openxmlformats.org/officeDocument/2006/relationships/image" Target="../media/image8.png"/><Relationship Id="rId9" Type="http://schemas.microsoft.com/office/2007/relationships/diagramDrawing" Target="../diagrams/drawing2.xml"/><Relationship Id="rId14" Type="http://schemas.microsoft.com/office/2007/relationships/diagramDrawing" Target="../diagrams/drawing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arkirovka.ru/knowledge/tovarnye-gruppy/antiseptiki/kak-prosmotret-narusheniya-kotorye-byli-vyyavleny-po-chekam-po-razreshitelnomu-rezhimu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markirovka.ru/" TargetMode="External"/><Relationship Id="rId4" Type="http://schemas.openxmlformats.org/officeDocument/2006/relationships/hyperlink" Target="https://docs.crpt.ru/gismt/&#1048;&#1085;&#1089;&#1090;&#1088;&#1091;&#1082;&#1094;&#1080;&#1103;_&#1087;&#1086;_&#1088;&#1072;&#1073;&#1086;&#1090;&#1077;_&#1089;_&#1057;&#1059;&#1053;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95;&#1077;&#1089;&#1090;&#1085;&#1099;&#1081;&#1079;&#1085;&#1072;&#1082;.&#1088;&#1092;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4">
            <a:extLst>
              <a:ext uri="{FF2B5EF4-FFF2-40B4-BE49-F238E27FC236}">
                <a16:creationId xmlns:a16="http://schemas.microsoft.com/office/drawing/2014/main" xmlns="" id="{38CAB57C-FAF6-45B6-91CB-D64A799A7FE3}"/>
              </a:ext>
            </a:extLst>
          </p:cNvPr>
          <p:cNvSpPr txBox="1">
            <a:spLocks/>
          </p:cNvSpPr>
          <p:nvPr/>
        </p:nvSpPr>
        <p:spPr bwMode="auto">
          <a:xfrm>
            <a:off x="900113" y="2286000"/>
            <a:ext cx="7772400" cy="3962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3600" b="1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«Результаты деятельности в сфере надзора за табачной и </a:t>
            </a:r>
            <a:r>
              <a:rPr lang="ru-RU" alt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никотинсодержащей</a:t>
            </a:r>
            <a:r>
              <a:rPr lang="ru-RU" alt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продукцией»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lvl="0" algn="r">
              <a:spcBef>
                <a:spcPct val="0"/>
              </a:spcBef>
              <a:buNone/>
            </a:pPr>
            <a:endParaRPr kumimoji="1" lang="ru-RU" altLang="ru-RU" sz="1800" b="1" kern="0" dirty="0" smtClean="0">
              <a:solidFill>
                <a:srgbClr val="969696">
                  <a:lumMod val="10000"/>
                </a:srgbClr>
              </a:solidFill>
              <a:latin typeface="Times New Roman" panose="02020603050405020304" pitchFamily="18" charset="0"/>
              <a:cs typeface="Arial" charset="0"/>
            </a:endParaRPr>
          </a:p>
          <a:p>
            <a:pPr lvl="0" algn="r">
              <a:spcBef>
                <a:spcPct val="0"/>
              </a:spcBef>
              <a:buNone/>
            </a:pPr>
            <a:r>
              <a:rPr kumimoji="1" lang="ru-RU" altLang="ru-RU" sz="1800" b="1" kern="0" dirty="0" smtClean="0">
                <a:solidFill>
                  <a:srgbClr val="969696">
                    <a:lumMod val="10000"/>
                  </a:srgbClr>
                </a:solidFill>
                <a:latin typeface="Times New Roman" panose="02020603050405020304" pitchFamily="18" charset="0"/>
                <a:cs typeface="Arial" charset="0"/>
              </a:rPr>
              <a:t>Начальник </a:t>
            </a:r>
            <a:r>
              <a:rPr kumimoji="1" lang="ru-RU" altLang="ru-RU" sz="1800" b="1" kern="0" dirty="0">
                <a:solidFill>
                  <a:srgbClr val="969696">
                    <a:lumMod val="10000"/>
                  </a:srgbClr>
                </a:solidFill>
                <a:latin typeface="Times New Roman" panose="02020603050405020304" pitchFamily="18" charset="0"/>
                <a:cs typeface="Arial" charset="0"/>
              </a:rPr>
              <a:t>отдела надзора по гигиене питания </a:t>
            </a:r>
          </a:p>
          <a:p>
            <a:pPr lvl="0" algn="r">
              <a:spcBef>
                <a:spcPct val="0"/>
              </a:spcBef>
              <a:buNone/>
            </a:pPr>
            <a:r>
              <a:rPr kumimoji="1" lang="ru-RU" altLang="ru-RU" sz="1800" b="1" kern="0" dirty="0">
                <a:solidFill>
                  <a:srgbClr val="969696">
                    <a:lumMod val="10000"/>
                  </a:srgbClr>
                </a:solidFill>
                <a:latin typeface="Times New Roman" panose="02020603050405020304" pitchFamily="18" charset="0"/>
                <a:cs typeface="Arial" charset="0"/>
              </a:rPr>
              <a:t>и ЗПП на потребительском рынке продуктов питания </a:t>
            </a:r>
          </a:p>
          <a:p>
            <a:pPr lvl="0" algn="r">
              <a:spcBef>
                <a:spcPct val="0"/>
              </a:spcBef>
              <a:buNone/>
            </a:pPr>
            <a:r>
              <a:rPr kumimoji="1" lang="ru-RU" altLang="ru-RU" sz="1800" b="1" kern="0" dirty="0">
                <a:solidFill>
                  <a:srgbClr val="969696">
                    <a:lumMod val="10000"/>
                  </a:srgbClr>
                </a:solidFill>
                <a:latin typeface="Times New Roman" panose="02020603050405020304" pitchFamily="18" charset="0"/>
                <a:cs typeface="Arial" charset="0"/>
              </a:rPr>
              <a:t>Управления Роспотребнадзора по Свердловской области </a:t>
            </a:r>
          </a:p>
          <a:p>
            <a:pPr lvl="0" algn="r">
              <a:lnSpc>
                <a:spcPct val="107000"/>
              </a:lnSpc>
              <a:spcAft>
                <a:spcPts val="0"/>
              </a:spcAft>
              <a:buNone/>
            </a:pPr>
            <a:r>
              <a:rPr kumimoji="1" lang="ru-RU" sz="1800" b="1" kern="0" dirty="0" err="1">
                <a:solidFill>
                  <a:srgbClr val="969696">
                    <a:lumMod val="1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Шелунцова</a:t>
            </a:r>
            <a:r>
              <a:rPr kumimoji="1" lang="ru-RU" sz="1800" b="1" kern="0" dirty="0">
                <a:solidFill>
                  <a:srgbClr val="969696">
                    <a:lumMod val="1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Наталия </a:t>
            </a:r>
            <a:r>
              <a:rPr kumimoji="1" lang="ru-RU" sz="1800" b="1" kern="0" dirty="0" err="1">
                <a:solidFill>
                  <a:srgbClr val="969696">
                    <a:lumMod val="1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Гумаровна</a:t>
            </a:r>
            <a:endParaRPr kumimoji="1" lang="ru-RU" sz="1800" b="1" kern="0" dirty="0">
              <a:solidFill>
                <a:srgbClr val="969696">
                  <a:lumMod val="10000"/>
                </a:srgb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xmlns="" id="{5F110C60-BC8F-42B1-BD41-5A6153EA0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40000"/>
          </a:blip>
          <a:srcRect/>
          <a:stretch>
            <a:fillRect/>
          </a:stretch>
        </p:blipFill>
        <p:spPr bwMode="auto">
          <a:xfrm>
            <a:off x="4211638" y="120650"/>
            <a:ext cx="733425" cy="85248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39D2E4D8-B07F-4349-9854-761966EAB893}"/>
              </a:ext>
            </a:extLst>
          </p:cNvPr>
          <p:cNvSpPr/>
          <p:nvPr/>
        </p:nvSpPr>
        <p:spPr>
          <a:xfrm>
            <a:off x="539750" y="889000"/>
            <a:ext cx="8280400" cy="10922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Федеральная служба по надзору в сфере защиты прав потребителей </a:t>
            </a:r>
          </a:p>
          <a:p>
            <a:pPr algn="ctr" eaLnBrk="1" hangingPunct="1"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и благополучия человека</a:t>
            </a:r>
          </a:p>
          <a:p>
            <a:pPr algn="ctr" eaLnBrk="1" hangingPunct="1"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Управление Роспотребнадзора по Свердловской области</a:t>
            </a:r>
          </a:p>
        </p:txBody>
      </p:sp>
    </p:spTree>
  </p:cSld>
  <p:clrMapOvr>
    <a:masterClrMapping/>
  </p:clrMapOvr>
  <p:transition>
    <p:diamond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0519" y="1754484"/>
            <a:ext cx="7888015" cy="4056415"/>
          </a:xfrm>
        </p:spPr>
        <p:txBody>
          <a:bodyPr>
            <a:noAutofit/>
          </a:bodyPr>
          <a:lstStyle/>
          <a:p>
            <a:pPr marL="342900" indent="342900" algn="l"/>
            <a: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Автоматическое привлечение к ответственности предусмотрено в следующих случаях:</a:t>
            </a:r>
            <a:b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138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табачной продукции, никотинсодержащей продукции и устройств для её потребления</a:t>
            </a:r>
            <a: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продавец не зарегистрирован в системе маркировки</a:t>
            </a:r>
            <a:r>
              <a:rPr lang="ru-RU" sz="1388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388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штраф 50 тысяч рублей </a:t>
            </a:r>
            <a:r>
              <a:rPr lang="ru-RU" sz="1388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(КоАП дополняется новой ст. 15.12.2).</a:t>
            </a:r>
            <a:br>
              <a:rPr lang="ru-RU" sz="1388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продавец не обеспечил исполнение установленного запрета продажи табачной продукции ниже или выше максимальной розничной цены на табачную продукцию и никотинсодержащей продукции ниже минимальной цены после получения им информации о введении такого запрета из ГИС МТ. Размер штрафа зависит от объёма продаж:</a:t>
            </a:r>
            <a:b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1388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100 единиц в день — 5 тысяч рублей</a:t>
            </a:r>
            <a: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1388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1000 единиц — 50 тысяч рублей</a:t>
            </a:r>
            <a: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1388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1000 единиц — 500 тысяч рублей</a:t>
            </a:r>
            <a: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88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(изменения вносятся в </a:t>
            </a:r>
            <a:r>
              <a:rPr lang="ru-RU" sz="1388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ст.ст</a:t>
            </a:r>
            <a:r>
              <a:rPr lang="ru-RU" sz="1388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14.3.1, 14.6 КоАП)</a:t>
            </a:r>
            <a:br>
              <a:rPr lang="ru-RU" sz="1388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38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всех товарных групп, где предусмотрен срок годности</a:t>
            </a:r>
            <a: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продавец допустил продажу просроченной продукции, подлежащей обязательной маркировке после получения им информации о введении такого запрета из ГИС МТ. За каждую проданную единицу товара с истёкшим сроком годности </a:t>
            </a:r>
            <a:r>
              <a:rPr lang="ru-RU" sz="1388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индивидуальному предпринимателю придётся заплатить штраф в размере 10 тысяч рублей, а юридическим лицам — 20 тысяч рублей (</a:t>
            </a:r>
            <a:r>
              <a:rPr lang="ru-RU" sz="1388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вносятся в ст. 14.43 КоАП РФ).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527" y="1045395"/>
            <a:ext cx="6858000" cy="557992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автоматического привлечения к административной ответственности («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автоштрафы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</a:t>
            </a:r>
          </a:p>
        </p:txBody>
      </p:sp>
    </p:spTree>
    <p:extLst>
      <p:ext uri="{BB962C8B-B14F-4D97-AF65-F5344CB8AC3E}">
        <p14:creationId xmlns:p14="http://schemas.microsoft.com/office/powerpoint/2010/main" val="1619132090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272" y="306991"/>
            <a:ext cx="6858000" cy="607409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процедуры привлечения к ответственности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" r="2746"/>
          <a:stretch/>
        </p:blipFill>
        <p:spPr>
          <a:xfrm>
            <a:off x="202475" y="3770383"/>
            <a:ext cx="4624251" cy="18221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307" y="3770383"/>
            <a:ext cx="4126128" cy="1822154"/>
          </a:xfrm>
          <a:prstGeom prst="rect">
            <a:avLst/>
          </a:prstGeom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471916564"/>
              </p:ext>
            </p:extLst>
          </p:nvPr>
        </p:nvGraphicFramePr>
        <p:xfrm>
          <a:off x="429905" y="744659"/>
          <a:ext cx="5167944" cy="2970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086914491"/>
              </p:ext>
            </p:extLst>
          </p:nvPr>
        </p:nvGraphicFramePr>
        <p:xfrm>
          <a:off x="5969489" y="1143000"/>
          <a:ext cx="2884494" cy="1843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pSp>
        <p:nvGrpSpPr>
          <p:cNvPr id="11" name="Группа 10"/>
          <p:cNvGrpSpPr/>
          <p:nvPr/>
        </p:nvGrpSpPr>
        <p:grpSpPr>
          <a:xfrm>
            <a:off x="5667532" y="2328138"/>
            <a:ext cx="232274" cy="271717"/>
            <a:chOff x="1607614" y="597591"/>
            <a:chExt cx="309699" cy="362289"/>
          </a:xfrm>
        </p:grpSpPr>
        <p:sp>
          <p:nvSpPr>
            <p:cNvPr id="12" name="Стрелка вправо 11"/>
            <p:cNvSpPr/>
            <p:nvPr/>
          </p:nvSpPr>
          <p:spPr>
            <a:xfrm>
              <a:off x="1607614" y="597591"/>
              <a:ext cx="309699" cy="36228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трелка вправо 4"/>
            <p:cNvSpPr txBox="1"/>
            <p:nvPr/>
          </p:nvSpPr>
          <p:spPr>
            <a:xfrm>
              <a:off x="1607614" y="670049"/>
              <a:ext cx="216789" cy="2898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300038" eaLnBrk="1" fontAlgn="auto" hangingPunct="1">
                <a:lnSpc>
                  <a:spcPct val="90000"/>
                </a:lnSpc>
                <a:spcAft>
                  <a:spcPct val="35000"/>
                </a:spcAft>
              </a:pPr>
              <a:endParaRPr lang="ru-RU" sz="675">
                <a:solidFill>
                  <a:prstClr val="white"/>
                </a:solidFill>
                <a:latin typeface="Trebuchet MS" panose="020B0603020202020204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2908713" y="4102637"/>
            <a:ext cx="210329" cy="272066"/>
            <a:chOff x="1928309" y="2115718"/>
            <a:chExt cx="280438" cy="362755"/>
          </a:xfrm>
        </p:grpSpPr>
        <p:sp>
          <p:nvSpPr>
            <p:cNvPr id="16" name="Стрелка вправо 15"/>
            <p:cNvSpPr/>
            <p:nvPr/>
          </p:nvSpPr>
          <p:spPr>
            <a:xfrm rot="27064">
              <a:off x="1928309" y="2115718"/>
              <a:ext cx="280438" cy="36275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Стрелка вправо 4"/>
            <p:cNvSpPr txBox="1"/>
            <p:nvPr/>
          </p:nvSpPr>
          <p:spPr>
            <a:xfrm rot="27064">
              <a:off x="1928310" y="2187938"/>
              <a:ext cx="196307" cy="2176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400050" eaLnBrk="1" fontAlgn="auto" hangingPunct="1">
                <a:lnSpc>
                  <a:spcPct val="90000"/>
                </a:lnSpc>
                <a:spcAft>
                  <a:spcPct val="35000"/>
                </a:spcAft>
              </a:pPr>
              <a:endParaRPr lang="ru-RU" sz="900">
                <a:solidFill>
                  <a:prstClr val="white"/>
                </a:solidFill>
                <a:latin typeface="Trebuchet MS" panose="020B0603020202020204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5162871" y="5038947"/>
            <a:ext cx="210329" cy="272066"/>
            <a:chOff x="1928309" y="2115718"/>
            <a:chExt cx="280438" cy="362755"/>
          </a:xfrm>
        </p:grpSpPr>
        <p:sp>
          <p:nvSpPr>
            <p:cNvPr id="19" name="Стрелка вправо 18"/>
            <p:cNvSpPr/>
            <p:nvPr/>
          </p:nvSpPr>
          <p:spPr>
            <a:xfrm rot="27064">
              <a:off x="1928309" y="2115718"/>
              <a:ext cx="280438" cy="36275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трелка вправо 4"/>
            <p:cNvSpPr txBox="1"/>
            <p:nvPr/>
          </p:nvSpPr>
          <p:spPr>
            <a:xfrm rot="27064">
              <a:off x="1928310" y="2187938"/>
              <a:ext cx="196307" cy="2176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400050" eaLnBrk="1" fontAlgn="auto" hangingPunct="1">
                <a:lnSpc>
                  <a:spcPct val="90000"/>
                </a:lnSpc>
                <a:spcAft>
                  <a:spcPct val="35000"/>
                </a:spcAft>
              </a:pPr>
              <a:endParaRPr lang="ru-RU" sz="900">
                <a:solidFill>
                  <a:prstClr val="white"/>
                </a:solidFill>
                <a:latin typeface="Trebuchet MS" panose="020B0603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3274855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3027" y="1372160"/>
            <a:ext cx="6858000" cy="557992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нарушений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46680" y="1852351"/>
            <a:ext cx="667112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Рекомендации, направленные на предотвращении нарушения обязательных требований: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 Проверить регистрацию в ГИС МТ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Убедиться, что все товарные группы подключены и активны в личном кабинете;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Настроить кассовое оборудование и учётное ПО для корректной работы с разрешительным режимом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Использовать сервисы предварительного информирования и анализа отклонений в личных кабинетах для устранения ошибок до начала их автоматической фиксации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систему контроля сроков годности товаров.</a:t>
            </a:r>
          </a:p>
        </p:txBody>
      </p:sp>
    </p:spTree>
    <p:extLst>
      <p:ext uri="{BB962C8B-B14F-4D97-AF65-F5344CB8AC3E}">
        <p14:creationId xmlns:p14="http://schemas.microsoft.com/office/powerpoint/2010/main" val="1980377412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7424" y="1621420"/>
            <a:ext cx="7023922" cy="4408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just">
              <a:buFont typeface="Wingdings" panose="05000000000000000000" pitchFamily="2" charset="2"/>
              <a:buChar char="§"/>
            </a:pPr>
            <a:r>
              <a:rPr lang="ru-RU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просмотреть нарушения, которые были выявлены по чекам по разрешительному режиму- </a:t>
            </a:r>
            <a:r>
              <a:rPr lang="ru-RU" sz="165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https://markirovka.ru/knowledge/tovarnye-gruppy/antiseptiki/kak-prosmotret-narusheniya-kotorye-byli-vyyavleny-po-chekam-po-razreshitelnomu-rezhimu</a:t>
            </a:r>
            <a:endParaRPr lang="ru-RU" sz="16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 algn="just">
              <a:buFont typeface="Wingdings" panose="05000000000000000000" pitchFamily="2" charset="2"/>
              <a:buChar char="§"/>
            </a:pPr>
            <a:r>
              <a:rPr lang="ru-RU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по работе с функциональностью «Статистика отклонений» в </a:t>
            </a:r>
            <a:r>
              <a:rPr lang="ru-RU" sz="16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ГосГИС</a:t>
            </a:r>
            <a:r>
              <a:rPr lang="ru-RU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МТ- </a:t>
            </a:r>
            <a:r>
              <a:rPr lang="ru-RU" sz="165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https://docs.crpt.ru/gismt/Инструкция_по_работе_с_СУН/</a:t>
            </a:r>
            <a:endParaRPr lang="ru-RU" sz="16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 algn="just">
              <a:buFont typeface="Wingdings" panose="05000000000000000000" pitchFamily="2" charset="2"/>
              <a:buChar char="§"/>
            </a:pPr>
            <a:r>
              <a:rPr lang="ru-RU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видеоинструкция по работе с отклонениями – </a:t>
            </a:r>
            <a:r>
              <a:rPr lang="ru-RU" sz="1650" b="1" u="sng" dirty="0">
                <a:solidFill>
                  <a:srgbClr val="8CA7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https://rutube.ru/video/8c1a56c7c58d596e93e595060b6a8e43/</a:t>
            </a:r>
          </a:p>
          <a:p>
            <a:pPr marL="257175" indent="-257175" algn="just">
              <a:buFont typeface="Wingdings" panose="05000000000000000000" pitchFamily="2" charset="2"/>
              <a:buChar char="§"/>
            </a:pPr>
            <a:r>
              <a:rPr lang="ru-RU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 «Честное сообщество» </a:t>
            </a:r>
            <a:r>
              <a:rPr lang="ru-RU" sz="16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(иные вопросы при обороте и реализации товаров, подлежащих обязательной маркировке средствами идентификации, инструкции, размещенные сервисом «Честный знак»)-  </a:t>
            </a:r>
            <a:r>
              <a:rPr lang="ru-RU" sz="1650" b="1" u="sng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https://markirovka.ru/</a:t>
            </a:r>
            <a:endParaRPr lang="ru-RU" sz="1650" b="1" u="sng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 algn="just">
              <a:buFont typeface="Wingdings" panose="05000000000000000000" pitchFamily="2" charset="2"/>
              <a:buChar char="§"/>
            </a:pPr>
            <a:r>
              <a:rPr lang="ru-RU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служб технической поддержки </a:t>
            </a:r>
            <a:r>
              <a:rPr lang="ru-RU" sz="16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650" b="1" u="sng" dirty="0">
                <a:solidFill>
                  <a:srgbClr val="8CA7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https://markirovka.ru/community/rezhim-proverok-na-kassakh/perechen-sluzhb-tekhnicheskoy-podderzhki</a:t>
            </a:r>
            <a:r>
              <a:rPr lang="ru-RU" sz="1650" b="1" u="sng" dirty="0">
                <a:solidFill>
                  <a:srgbClr val="8CA7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257175" indent="-257175" algn="just">
              <a:buFont typeface="Wingdings" panose="05000000000000000000" pitchFamily="2" charset="2"/>
              <a:buChar char="§"/>
            </a:pPr>
            <a:endParaRPr lang="ru-RU" sz="1650" b="1" u="sng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30384" y="457201"/>
            <a:ext cx="6858000" cy="6096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Сервисы профилактики нарушений </a:t>
            </a:r>
          </a:p>
        </p:txBody>
      </p:sp>
    </p:spTree>
    <p:extLst>
      <p:ext uri="{BB962C8B-B14F-4D97-AF65-F5344CB8AC3E}">
        <p14:creationId xmlns:p14="http://schemas.microsoft.com/office/powerpoint/2010/main" val="949282395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7308" y="457200"/>
            <a:ext cx="7943292" cy="55754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Центры помощи «Честный знак»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84873" y="1730604"/>
            <a:ext cx="724878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«Оператор – ЦРПТ» созданы Центры консультирования для малого и среднего предпринимательства по вопросам маркировки товаров средствами идентификации.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15" y="2508388"/>
            <a:ext cx="5503242" cy="33617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0350" y="3000466"/>
            <a:ext cx="3300536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Свердловской области Центр консультирования расположен по адресу: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620075, г. Екатеринбург, ул. Восточная, стр. 7Д. 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для записи на консультацию: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(800) 500-77-85.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перечнем оказываемых услуг можно ознакомится на сайте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https://честныйзнак.рф/help-centers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/.</a:t>
            </a:r>
          </a:p>
          <a:p>
            <a:pPr algn="just"/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739335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308343" y="457201"/>
            <a:ext cx="6481763" cy="1066800"/>
          </a:xfrm>
          <a:noFill/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Честный знак (оператор- ООО «Центр развития перспективных технологий »)</a:t>
            </a:r>
            <a:endParaRPr lang="ru-RU" altLang="ru-RU" sz="1800" b="1" dirty="0">
              <a:solidFill>
                <a:srgbClr val="000099"/>
              </a:solidFill>
              <a:cs typeface="Times New Roman" pitchFamily="18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1308343" y="3933771"/>
            <a:ext cx="6480720" cy="1728192"/>
          </a:xfrm>
          <a:noFill/>
          <a:ln>
            <a:solidFill>
              <a:srgbClr val="00206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развития перспективных технологий – оператор Системы маркировки</a:t>
            </a:r>
          </a:p>
          <a:p>
            <a:pPr marL="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честныйзнак.рф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технической поддержки</a:t>
            </a:r>
          </a:p>
          <a:p>
            <a:pPr marL="0" indent="0">
              <a:buNone/>
            </a:pP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support@crpt.ru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8 800 222 1523</a:t>
            </a:r>
          </a:p>
          <a:p>
            <a:pPr marL="0" indent="0">
              <a:buNone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1" t="2575" r="35334" b="60931"/>
          <a:stretch/>
        </p:blipFill>
        <p:spPr bwMode="auto">
          <a:xfrm>
            <a:off x="1524366" y="1850124"/>
            <a:ext cx="5791825" cy="19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307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AutoShape 4" descr="data:image/jpeg;base64,/9j/4AAQSkZJRgABAQAAAQABAAD/2wCEAAkGBhQSEBUUEhQWFBQUFBgUFxcUGBoXFxQWFxUXFxQYGBYYHCYfFxojGRUYHy8gIycpLCwsFR4xNTAqNSYrLCkBCQoKDgwOGg8PGikkHCUpLCksLCwpKSwsLCksKSosKSkpLCkpKSkpKSkpLCwsLCwsKSwpKSwpLCwpLCksLCwsLP/AABEIAL0BCwMBIgACEQEDEQH/xAAcAAAABwEBAAAAAAAAAAAAAAAAAQMEBQYHAgj/xABNEAABAwEFBAYGBQgIBAcAAAABAgMRAAQFEiExBkFRYQcTInGRoTJSgbHB0RQjQnLwM1NiY5KisuEVJCVDdILC8RY0ZHMIVIOjs8PS/8QAGQEAAwEBAQAAAAAAAAAAAAAAAAIDAQQF/8QAJxEAAgICAgEEAgIDAAAAAAAAAAECEQMhEjFBEyIyUWFxgfAEQpH/2gAMAwEAAhEDEQA/AMPoUKFAAo6FCgAUdFR0AFQoUdABUKEUIoAFFR0KACoUdCgAqFCKFAAoUKFAAoUKFAAoUKFAAoUKMCgAqFdhunlmuV5z0GnF/dQo+cVtNgMKFT7OxNqV/dFP3ikeUzTgbFKT+UeZR/mJPhlW8GZaKxR4auNn2Xso/KWhSuTaI8zNStmu270xDDjp/WLgeAPwpljszkZ1gpdi71r9FClTphST8K0qzqQn8lZWk8ymfOBSn9IOrkJUkbjgCcu/UjxqqwryxeZl1rsK2lYXElKoBg6wdJG6kYqX2pbULSrESSYMnf2RURUJKnQ6AaOhQpTQUKOhQAKFHFCKACoV1FCKAOaFdRQigDmhRxRRQAKKjoUAFQoUdABUK6KNOf4z4VzQAVCKOhQAVCjihFAAqybF9UXFJdZQ7IlJUT2YInkZB4bqrlWro0sxcvBDY+2lY8E4vhTQ+SMl0XFm0IbI6tlhsnSEDFO6ONHabZaDPbI5CB5gVE9JFgNmvJqfstNOZcnFn/TWr2zY4FMgEyJHwrrTTbVkXoyC8VLPpKUrvUTUM8rOrptBdiULwHIk+3w3+VVd+87K0YCesUOACvFawU/sp9pqGRU6HixGyJnjVkuuw4iIGfd8agGtqWCc2ikcYbPklCT51cdkLzZU4mSMKjkdRl35g/onxNbjcbFm2Sx2XKmHTGfVL/gNUzoks3WWpxk/baxDvQRP7qj4V6HYu9sMGIIUg596TXnDo9vBNlvazrWoJQFlCidAlSSgknhn5U+TIm014NjH27JHpe2c6hLS4+2U+KAR/AazGK9C/wDiAcbNiQmR1nWoXG/DC0z+/Xns1LK+TUh46VAoUKMJqQwVHFKNsKUYSCTwAk+AqasOxNsd9GzuRxUMA8VxWpNgQQFdAVd7J0Wu/wB8+w1yxdYr9lA+NTVn6ObGgdt594/q0JbT4qk06xyZnJGX4aEVddrrts7aUJYZKMzKlLKlK013eAqqqs9Slp0OlasaRREU5LVcKbosyhAiiIpQprkigw4ooruKKtA5oUcUIoAI0K6il7PYVuGEIUs8EJKvcKAG1CrJYejy8HfQsb/epBQPFcCnDnRnbUrKXEJbI9ZYPD1ZnWjs2ip0Kvt0dFSnV4XbS01lOk6bu0U1NDovu9v8rblL5IwD+ELraMMpAq6dETgTfNlnQrUn9ptYHmRU1b7guppPYDjh5lR95T7qirI0wLSyWfqMTkBxRBCDIglIkgCRnPHPKj+TCydOykm8kYSCRZ0JUBnBxuGDwMKB9orWLi2rYVdrTynU5MoChIKgsJgpw6zINYntFd7Rtjwtlqfdcb7GJpsEKUlIGGVqyAOU56UrdFwIXYHn0dalbJAGMjAsSCQMhKgkjLipPGi1YS0iD252kLzyykkYyRzCAdPadfuiqcTT69px58D/ABGmBNDduwSoOaf3Rb1NuCDAJE9/2T3g/Go+a6bXBB4EHwrDTZrgvW8bZZXGrO6lDSGx1qnVRhQoKmDhJAhJmN1UD+iGi2parUkLBybS2sqVzCiQkDz5Vdujy+UWbGlxIW092XUkYpSkqiB7dOdZ/fSIeWlJOEKMCRocwMsshQ5WhY/RP7R2BAuxt76Q46t0xhWmMIbjHmSSYMAVQKuN43gXbO2g6NMBpI5AEk95USfbVNrE7WxqolLru9Kn20rxKQpYScBAVBMZEgitNs1w2FqEosqVqVp17ilqPckQPCsuYSSsAGCSAI4mtd/4YDl+JsqlFXVWQZ7wpQxGf2/dV8TVCyTGlqvZ1qQ0EMjg0gJ84mopu3OOq7a1K+8o1e9tdlyiCB6RgHmTwGu7Ks9tlustmXAUt1xJhRRGEHvmD7JHM1s2lIyPRNtFz6bZbO2AQ6CpQ3wJyB3eiaVsCHXL5dZSo4G1dXgns5YUr9sznyqPuvbRkXvZ7UqQy00EHI5dheKABOqz4UvsRtOhF6u2leSHXFqM6gLUpQOW8TSvLv8AFjxhoHSjcymXGkneFnzAqlCxEitQ6R7yat7zJs6sYSkpnTMkkjOuLi6P+tTJcA5ASffXm/5GZ8rO7BjXC2ZcuwHhTR6zRW32zo8s7SZdW4fugD4fGqTabHZUH8kVx6x/nU8ea+2NLGmtGdqbp1Y9nrQ9+SYdc+42pXmBWq2DattoDqbKwgwM8InyApK29ItqlYS4QAdEwANdN4Ec91X9b6Of0jNUbI2knNopjXGQmO+TVmuXohcea6xy12ZlOcgqKlCNcsh51FXjei3HVKUVKJUSSZMmakrpbfU2SgZZp9JKc44k86spt+CMo0ObR0dWJkw5blOEahpuAZ4HMUkq6rsRoh1yNcZ19gIpjbWlk9paR7Z0yGkzTJ5JTvmTOmnzreTBItFzXpZWXkFuyt5KHpgGc43pPGrzaukMoybQ2gcAD848qxuzukLTHrD31YLTaM5J8axybBrZdj0gPK0XH3QB8Kpm1d+OOvEqUoykakndSFnfxGArwPyqOvyQ6JM9gZ8czXPG+Z0tLgCxWsheR3GnjloJ1JNRd3j6we33GrTduyL1oAKRhSdCQSpQ4hCRMczA510JN9HOyAekgjlTHDmk8/lV0tmwjrUySYG9tQH7SSqPbFVK8LOWzCgQQo+3LIjiKfi12LaHe11s60tKPpBHVlUmVBJ7E8wDhngBwru5rzULKWR6BX1hAH2wCmfDL2CmF8A9WiRGZ3jOAJy5T50pc5PUqOWShOeYChIkRplrSIJVRCX8ntD/ADe8H41F1NX42TEAnM6Z6gfKor6Mr1VeBp0YJmipcWNXCO8gUsi7eLjae9U+QrQLdc1o7A5gHxSDULfqYePcDl3VJ3IgBGEHEABBEwYkZb91cbZMICW1AnGpIBTnhSlHZGZjtHIxB113BasROmNGEnqkmMo14551WFCCatdmSksJKEkTOKfW0MZ6ZT7arNsTDih+kaIjjxhzCoEaggx3GavF07UWxNvVeC21YyAFFTag2RCUhMxphSM5mov/AI0e0QlLaIWIaQhowvPVCJOExBJJgajWpzZXbW0JW4p1a3CsJmVrkxI+0VA5CM0nQUKTT0MkKbT9Jr1ra7cIwlSR1ciMRgnM+lhJE86oVlaSteEqwyMoSVSeGWlWLa+3IeWFhCWwoiQhITJAMk4RBM744VVrShIMJJI/HDWsTsyiUQy0lWZUoCMiQmeOkmtH2Nsd22lt5K2A0QoYFB5YcwkaYnIQSI3xM6Vl7dWK4HobXz+VS5UWq0Wi23W3Z3EoaWXEdZkpaQDoMjBIMcRrWi7GXm2huDlurJ3LV+RT+n8AKsdy2NxacUkJnuy792XAE79M64suOcpqUOzrhKPDjMv21t6NljIyTMezX31i96uZmrre6QplAQsKwhZ9IGZWZ4errWeOlSyqM4zPHWPeaksc3Nyl5HhKKhxQf0iI9lS1mcKQAU4CdDgwk8MyJPjU9dNhYsrKXHO24uCkCZUYnI5EJ35EZZk5gU8/431TaLMA0TBKZJA3EhWSveK7/QfGzm9VXRll5KPXLmZxGrTsfdbj7KkNpJOMkmYSkQnMnd+Nahr6sSBb1IBJbLoic1YVYTqJ3Ky9laJsjeqLDdSlhMrU+tKZJBKghJEwJ7M7uCuNWxRtEMrI61dFzhTKnAFcAAP4lgnwFU3aPZ5yymF5iYChMTwIOhj2Hca0B/Z60WgC0OOuYkDERKiM89AqBvEA5Rnxqt3ip60IcYQ2q0KbVlgSXFFOKACpMmN4nPXnXTPGlEjGbsp1hs6lOICRJUtKRuBMjKTkNa2a7dlLNZkJctJC1nQgBalHg2jMJTzIxHUkTVJuTZG2NoxO2ZxCEOoWrsQcOi1ESSITO7TuqfTtGHbyV13WqbQpSEBDal6x6qTl6WmuW6kxxXk3Iyabv+wuhSVtKCQrAVLCVpGeRKRMAnhy0rP+ki5EMvoLWba28QE5JAJ9FRzKe/MacK0Xa+0BDBShl0KWnCkhKmwDnmS4Ux3Z6RnupzmzzbtjQq2OrZDbqx2EtuQlwpKApfWYQJBAHGeVLl4Jr7KY3Jp/RXNkLuSu1MThIUo5EgpnOCr9GASR+jG+tOtt8qcdVZrGtKSE9pc5lZ7IzwkZHXfuGlVy4bjsgbW7ZXX1mzuJjGG8Ky4MJEJzAjfJFJ3DYbYy6TLyUqVKsFnSvFmT9tcHU7t9PjnFEpp2SLtitdlZU46+XCCVfbPYyBkKAKRMmQd+hqg7T2sPKCkJPpGUgEQdDHCaue3V6LdAT11oAjtBwsMp/Zwz51Urj2odsSlhtwqQoyQlwHtccQBg90U2TIqpGRj5G1pYmyrhONeEGYMoEjFz5GaVuBtarMQpvshUBek6kpJ36j2cqfPLLlmcWTmtPWHUyScSpJ1zmk9lG8TSxwI/1VzpjSWrIO+EKQMpGf2SdIPDuqDKio7yeZPvNW3aSyEphM5lPvj41A2lplOSJXuUZghQG4cJ38qcWxh1ZmIHiPOlEsK9YDunwyGtdtgH1gQOE5cDpSrFj60hKEkL1k5Dx0GVBtlh2es2QBM5HMfenfn9qne1VnT9HHZSTj9I5qAwnIEnIGJ9lc7M2JSMjJGJYGIFM5JOQO7KpXahibKTBEKHdoR8a2iafuKvdQxMAQOySnIAZa5wMznqart4WSXFez3CrJs3mhwcCD4gj4Vy5YgSSeNSTov5Iu77EtxRCEyUpUsgkDspBKjmRoBPsp/dbCggrwkpJyOmkzS+x9pdW8EoUhH1fVkFMBSEkkg4UnMgmTv0JqUuOzlTjq8RwBxwhGHsjGoiRJgeG6h6ZqIO/bIskBKTCZnlGWZNQosZBzKR/mHwmrBtU2cYAjQnvEjOahvoJ45mNM5nhxrYvRjOmEyopyJ0Hzq0bOuMlnCZ6ySVbhAiACMzPPIVA2BkYtPbv/lVluFE2U5iA4IyEgkE5GJ3eVJaKNOhex3KtbhUMkIKM1YoPaCiQYire1ZCsttdY2ED0xiAUs8gTnnn4cBVSvDaN4I6gLIbbKYAUr7Wu+N5OQFRSdoDZlDBixelKVlGckbhO7jUGsl+yWv0WjKPH3Lf7NCtezpx9WwW2w0YlaxBmVHeSmcWh/3imOjp1Icm0MFZRISC5AjSV4MIqu2na5wuJVCFqcIJUsrUrPCnXEJGW+aVux9SXXFAFHaiUjDvIgQAB3VOPqJW6/4PKroeLvI/S0laQUohIBJgRlPZB0EDTdVk2ju9VqKUspBSAmVJS4sGMwJwIGkZgzWfX7f7zbgS26tAwAkJJEklWcjPzphZ79fWe068rkVrVPfJNdcck+BzOMeWy/Wq12Rm0obXYEFwlAxKW4s4EwgGC4IUAiI/R31O7RbOWZTfZKWWAsOJJcUhJW4gzmrcRukb6qNpsCnLVZTiSPqGTC8QPZQFK+ydyp8anNvmlt3cwkgAlxue0IkMzrpRjk62LmST0Rjl5WRlhbKlsrM+kV2pzLd2U9kkeFQdhdZTj+juqx4CTgQWxAzHaOasyMiKq9oVJzI8al9mLOVOLSkpJU0oRmBmU8tKpJ2KkWjYe+Fkv41YusQUmeSFEEERR39telp1bXUdYURBU65BlIPojv40nsUhpQWlMBxIWdVEwlJTJnswccZCZSeU1rbQgW14GfsnKAPyaaWNrsWVN6JBHSA4ViGWJGUqStZA5Fbhq2Wa/wB213PbVLCSpJSkBCQkBMtnID2mayRt3MZb+Pyia1voxsfXXfbUhMGQpIkgFYRKCSo6YgOVRyx8nTiloi9hQoIXKVAGIJBAJC0bz31UL9vRzrnkKcWUh1wBJWogALOQTOQ7q0XYiwuiyPKWUlO4oVixEYpxTnkIAy0rN9qG1JtdpAVAFoc+0B9rhrVo9HO+2QTqp3eAp5cjOKUzBJEZTnGlMHJnNU+2ac3Yn0h3aZb6Z9Ai8XY1NhVnMNq04AkTyGVDYdvEHBnoDlyVz76dbN3cFWVYiQEOBM6iCvxrno4aCnVp4pV7wfhSx7CXxY7tN2pntkBMGSohIAy3zAqKF3WYKwtlkmJOAhUJ4kiatW1F3f1Z3L+7c3cEE/CqHsOxitZT6zKueeJNdFdHPerJEWyzD++R/lSs/wCgUa7yaQ31oKlN4ggkJgz3KI99VtVnG+TGWkfGpn6Jiup864HknPvRQt6AnLjvNq0L+qSvsEZqAzxJVpByzTU1tNYibG5I0AO7coVVejREvuDilB4aLAOX+etLv+xD6G8I/uz5Z/CtW0JdSox3ZVP1jif0Z8FR8ad2lohZHOkNlMrYU+slY8p+FWd+w9o5GuU632Vbo6s5VaU5TCVq8EmrNsfZps7q+K9O8k1HdGtjxPvL0DVmdX+7EedWnYy7/wCzEqnNTkd0J3+/21j8lKIFFxh21SvJARE4oKSFTMDMjLyphfLVjnAwgyOziVEHdmBnrzNTl72NCEuOdYtK4iARhIkgZRrrvqmWcguoChKSsA7iQSAc626SQtWxKwN9pU7gatuy6f6n/wCsJyHqKjPWKrNgaB608EKNXjZSzA3enIybTG/c0T8anF2ymTSKrfRh0jAc3E9uDBASOzOkznUFfP5ROU9j4qq23+3ClDP8vHggVUL7MOjkhOXtJrVtirocYj1zGHIgo01T2xEGavqGHVuOnEgthYJTLmMfVjCO0IjOTB1qhpE2izgz6TeupPWeQ+VafdVkJFqy0dA14Np5Uv8AqiuRe9mZbWSH4mPq0/GoyynisgRwUaktsBFpIOuBOfDLKoZh328jvqkPiTfyNkt93oWq7UL6zt2ZKQW1YYHVonLCZmaddLrQTYWZmA8kc46vLX2UtarP9bdGmdnTuP5tvnR9Nxw2Jo5T1w8mzxrMWk/2Zl20zFHGxrHiofAVZujtnFbFCMuqOYn1m+NVX+klg5GOOny51fOiBanbwLc9kMqIEAx2kce+n2FRrst2xJKmrQFQcLjgTkJGuQOscqzfbwkW96NMLZ3T+STxzrVujqwE/SxMQ+saDnyrKOkpOG8VjU9W0d29lJrI9Jk38mV5D2eqvH5Ctn6EQTZ7YCrF6G8mJQv5VilnPamts6Bc2rWObXmHKyStlFpDjo9ZxXbaBnkXNx9Q1le3jQTeVrGc9eojIRmkHf8AKtk6MrMPoVpHa/KOJ1OcJy0rIulBMXraANCUK59plBpofFCS+TKetZk505uvVf3fjTdTee+nd0olxQPqn3itl0C7NX2FZK2FgDLG4DwzM/Gofo0VFtjLPEMzH2TVk6LWAthzIGHTuG9CDVY2COG80D9ZHvFJF7QSXtZpF92EFpY7OaVj0gdUKGWXOst2CbT/AEmyE/abdBnf2Z3d1by/ZZTB/E1jWx9gQzetkhzES64ggJIjE0veTxjxrsfSZxLyiHvCxNIecTnIWsETwUZqZuyyocuq8A2MkoC9CdATru9Cpe/dlWPpj6lOOSp1ZwhKcsUnIk56+VS+ylxMpstvbaK1dZZyDjiPQWBAAHGhadm9uijdHNom0xEEtHQE5BSVfCtbvJjFZnBBgtq3D1TWV7CWhkOtFKFJWWlAkqkE4FTlA3g+NbSlGJnvT7xQtIV7med9nsryaGebmHd9oEfGtKfu84j2VeVZlYXcN4tK4WhH8YBrf1XcJ0rkXyZ2T1RkHRckdRb1n7NiX5jOr/sLYQbrYGEZrUSeMCJ/HCqN0esxdd5L3/RsH7QNahsDZ/7Ps3+c/vGirX9+2VZm+3cIxJHrAeaj8qo1kV9cj76feK1jaDYB62OuLQ4hIU5IkLMADCBkImZNQT/Q883K1PoIQCogIV9kE7zyrFGT2ZaS2VW6WJafP6utD2Hs82Fof9Sr/wCIfOqjclkmx2pXqtjzNaH0d2TFY2v++4f3EioYXb/v2WzKov8Ago20rf1yv8UseCP5VQr9zeI4JSN3qitA2sbIf77U/wCRI+FRitg23gHVvlJWkGMvDOni9kq9qINpINts2efWMiN0YxEVs9w2bEi2ZDK0qHg2PlVO2W2HZeeaeU4rG2pJSkaHqldmeydY4jXdWgbLt9i3f4x3yTQtxQ+Z++Rge25/rq+SU/wioJAH4FbHfGw9lcX1rmPGoCYxkZAD7OQoro2EsJWApla8/wBIe9Yo9ZRVMFjctoshb+uuaJ/5VOn/AG26Y9Ph/qbI/X//AFmrHeFkSLwu5KBCENOBI4JSlIAz5VLbQ3cy8lSXmkugAKSFAGFYTmMQIBjfVYef2Sn4PJ6jWldBMf0qr/DL/ibqwpuezJc/5ZETocHwbrStnbC2hsFDTbeWWACSOZCRTRdsxle6N09u2jhaVeZPyrIOk6yLN5LKUKI6pnMJJH5FG+K2zYhjC9bv8Ur4n41zeSlFkDCk4UpHaxaYEncRxNZH4mSfuPNjV2vHRtfsQflW0dBN3PNC09a2tCVhrCVpICoLkxOuopTASrINz91R96quuzGICFRpOScO8VzrNc1E6Xi9nIhujBH1NqT/ANQseIrN+kjYm1PW1b7bY6tbbRCipImGUJVlM6g1pvRsmPpY4WpVLXg2pTQGMpASnRUf3afiDV4P2IhP5M89f8EWjQhI9vyFdjZp2zLCnCntA6Ty4itBvlzCSMZJ++T8aqt5uSoZzlxneKk8j6KRh5NB6F82nh+m2fFsfKqTcai3eyN0WmP/AHIq+dCA7No5dSf3Vj/TVMfYCL2OcRaz5O0N1FMyr5I2raO0llhTkDswczH2gNd2ted17RLYtqXkJBU08XQDmJkiDmJEcK9FbW2Nb1iebbRiWpEJEgEmRGZyrzjbNnXVOryCVNqUFJJzSoKzHiK6ZTpEIQinbHt5be2l54vfVpUo4iEpyBiMpmkbu24tzRWGX0gqTCgUJOXtTlRXdso87ACkid0Z/ug11eWxDjCsSljEM/tD3pFc/r7qy/CHdDC4bxU2ttUwUE7u8EeBr0ncSusszavWQlUaxKQdd9eeWdn1Sk45lYE4ck4iBJzGWfCvRmz10rs9mbaW5jUhITiAABAyEAidIq0JNs55RTejzde6S3bV7ih4+yFz8K9OtsyAeInxrzl0gWXBeVoA/OqPjn8a9E3M/jszKvWabV4oBpV82UmtIxnZBrDcNvVxCE/vAfGtQ6P0/wBnWf7p/jVWAWLbFxFicsiSnA6pKlHDn2SDA74FXK6OlN2x2ZtrAh0JBzViBSDmBA1gz41kZJPZWSvo0Nq9kWfCbQOysCDAVGuIxrw3UjfW0DDrTgs6Q5DThKgAkJGA+tBPsrH792tctWEqUYSIAAIHfUfZb9cbxYHCnElSDlqlQg5HlWQy0nYk8TlpFz2esv8AY9tX+ilPmPnV96L2f6g2f1jhHkPhWIM7QOps62EukNuEFYwjPCZHOoe831xIWqABviJ5Vz4Fxls6cqtGi7bkBxGYzftJOY/OqAqMYvUdhONMgAAYhI36VXP6LBRJmY41GWDJ1J4KP486ak7oSnFJG3dG98JU2hBUwlRUclOFK1SsnsIw5901bNmbPCbZ+la3/lXne7r2WzaGloIxNEKTIkSmFZjfnVpsnSVbWgvA4n6xxTipbTqs9qOFVUoxSQjjKTbLrtbezbBKOus+IR2Di6xMgawoDyqKujaJLSh17zbIM4VKbWuY10VWZX/fS37SXHFSpWGTAEkADd3UL+vAqKBOk+dQlDlJFIPimeh34XbrAtJCklh4hQEBQKEEEA6TM0ttdebVnbLjzxYTITiCOsklKssMHxisUs22dqHUHrlAsIwNkJQMKSACNO1kAM+FNNptr7TaWsD7hchYIySBlIGQHAmrwmtpEpwaonHL/wDpDhU26VJSowcCUnIToEjdV96PNs2rQpLIdeU7gUrCtKAiExJBSJnOsUua14EqM8/I0hcV5rZdSttxSFAGFIJSdM86yL4tsGrpHpDZZP11tj/zR/hFVDbrbCz2VXUqFoLpaQr6teFuIgSMYzgcKzpO09pSXFItDyFLJWopcIxK1k8art93ot5wKcWpSsMSokmJMCTTRmpKjJY2nsuSb+Ab6/6wiJwlagSMQTBINaF0Z7XMWpxaG2VtLS2FErcK8QxRAk5ZmsPVav6rHKP35ptddoIVIJkZgyRoeVQhFJuX5LydpRPSGxDqA5bkhQytaj7CBB8Zqm7f7bJs7oYSww5LKT1q81CVLTHsw+dZet7I86i7XaJIJ4fH+dXhK40RyRplqtV64mVOAJCoJgDLI1ANXwtxaQrDHIcu+jRaP6uoclVG2FXbHfSKOmM3TRrXRZtlZ7GLR9IUUhXVgQkq0U4NE/eFVa+b+Su3rfQlQSp4uCYmCqRVZftZBHMx76C3XPVPnRTaSN1bN7tXTBZy0sIS6l3qioGE4cRSSIOLODxG6ssvfpEQ4pRSyU4lFSsxmpWajpvJqpi8VHLMQI176jZk1am1sg0i93H0hmzOBSWh2eJ/lSm0/SWu1KlTaQdMiYqgLXn+OdDMnLPf8TSrDE3kyys7butnsoRlxk/Grpc3THakMJSEtH6xRUVBRgKWSY7Y41krpzqQs6wGVHeCY5Hsmee/xp+NdCktf18LtNoW8pQxLUScgPdVmuvpatrDKGkrQUtpCQVJBMDQTG4ZeypK4btu9NhadfsxdcLaVKIU4SpS5UIQlQ3QPZRG9LnBj6EMstXTplqHa30pdsa7XRnzVzr4p8f5VIP3epSYxJ9p/lXaLIeJ8TSgsyuKvGuF5vydfpMapu1YEYk+J+VIOWZwfZnuqSDK/WPl8qHVr4+QpfUQyxsiAwv1TXFtbOCCCCpMDvqbDS+I8P50k9YVqid2mooWVJmvHId3le7PVpCMXogEYMpAEwagGbEodrCeO/fU5aQ4sAKiBkAns7o3Ch1SynDEZRIOdHqxXQPHJkKhsyFQe+D3UoVGND4VMWazlCcIkgcf9qUhzgnzNY8isOEkV1LIJkpM+2u7QlJzUNN5/wB6nStY3J8D86aXjZ1OownLf2U5z7TpTLJb7M4tLoj/AKegAdobhrTS03iNMAVnOp9mhoG5nBon2buZ5V0brX+B/Orx4LyRlyl2hW6LejFDrag3vLRzHsVNOrQw2hf1SgpJ9ExhMbsQOhqNbu9YVoY38I7qmrO+VJAcbCo3E+cxrWyqtCxTT2M1uZHuNN2wCJIE84NTHUt/mB+2KPqW/wAz4FPzqN10W7dkaSIjKOGUe6k0kTlHlUqWm/zKvFP/AOqTVZ2/zSx3f71iYMjnVZHuprZ16VMKszZ1bc/Htrj6GyPsL8DVE6ROSt2MSvn50niE0/UlofYV3QoTTK23qpJhKEI35A+Gedareka68ja2RkT63tMcKWevdKcsKiJj0hu1076QNsKs4B9k/CiDx4eX8qevtCcvphShapRik5wqPIj400XZlCSQRFOFWpQJyEU6ZelKkKAhUdogymDOQHHTOqW0JxT8kSRQnmakhYW/X/cNGLC364/ZNHNC8SNUac2QyCj1pj9kj5U5+gN+v+6aAsCJnrPAEVvNGcWaZsRa3VWSzllScSEaK0GFxaYMZwQIqcvS5LM68pxVmBKiCT1hTJgA9kJMVjraMIAS8pIGgBI3zu5mup/Xq8VfOuiP+RFLaCUG6JUO0olymgXz8q6CuYrxHE9RSHwd50ol3nTAHu8aVQTU3EopEghylkK5e6o9CzSyHqjKBRMkExwNdiOfnTRu0Uum0VBxY6Z2SOP48K4UefuofSaRce5CmimDCWr8fg0iXa5cWOFNlrFdEUSY4L9JrtHP8eFNlL76SUurxiRkxyXhxFGLT3UxK6LHzqqiSbQ+Vae7ypJTvKmpVz8q4Jp6YtoddZXQe5Uynuo6KMsel4Uit3vpAn8TSZUePnTJCOjtZpFSAd3lRFZ4+dFjPOnF0H1KeA8qHUJ4e6ixnnQ6w863ZlIMWZHAeVH1aRurjrDRF0/gUbM0LJiujHOm/W/iKIu93hWALFVECONIdb3UOt7q0wcSONFI40h1vdRdbWgOwuuwqm010FVBpHQmOQs0olZpoF0qldI4lFIdofNOEWo86YoXThBqMoorFjtNuG8eVdi0opulNH1YqTiitsc9ek/apNSxxpE2cUk5ZhWqKMbYqtfOkVKpFTXOk1JjfV4xRJyFVK7qSUuk1GuCaqkRbFCo1yVcqSKq5xVRIm2LFdcldJ9YeJousPGmoWzvFRhdJFZosdbRlixXXClVxjrgr5VtGWdE1zNclfKixfia0U7xUMVciugigwPHRFdAt865UmgDrGeNDrKSJosVbQCmM0OspKaBVRRgoV0WPlSeKucVbQWf/9k=">
            <a:extLst>
              <a:ext uri="{FF2B5EF4-FFF2-40B4-BE49-F238E27FC236}">
                <a16:creationId xmlns:a16="http://schemas.microsoft.com/office/drawing/2014/main" xmlns="" id="{E4B903AB-BE18-42F7-9EEE-4B25991C3F5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438" y="201613"/>
            <a:ext cx="2543175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ahoma" panose="020B0604030504040204" pitchFamily="34" charset="0"/>
            </a:endParaRPr>
          </a:p>
        </p:txBody>
      </p:sp>
      <p:sp>
        <p:nvSpPr>
          <p:cNvPr id="50181" name="AutoShape 6" descr="data:image/jpeg;base64,/9j/4AAQSkZJRgABAQAAAQABAAD/2wCEAAkGBhQSEBUUEhQWFBQUFBgUFxcUGBoXFxQWFxUXFxQYGBYYHCYfFxojGRUYHy8gIycpLCwsFR4xNTAqNSYrLCkBCQoKDgwOGg8PGikkHCUpLCksLCwpKSwsLCksKSosKSkpLCkpKSkpKSkpLCwsLCwsKSwpKSwpLCwpLCksLCwsLP/AABEIAL0BCwMBIgACEQEDEQH/xAAcAAAABwEBAAAAAAAAAAAAAAAAAQMEBQYHAgj/xABNEAABAwEFBAYGBQgIBAcAAAABAgMRAAQFEiExBkFRYQcTInGRoTJSgbHB0RQjQnLwM1NiY5KisuEVJCVDdILC8RY0ZHMIVIOjs8PS/8QAGQEAAwEBAQAAAAAAAAAAAAAAAAIDAQQF/8QAJxEAAgICAgEEAgIDAAAAAAAAAAECEQMhEjFBEyIyUWFxgfAEQpH/2gAMAwEAAhEDEQA/AMPoUKFAAo6FCgAUdFR0AFQoUdABUKEUIoAFFR0KACoUdCgAqFCKFAAoUKFAAoUKFAAoUKFAAoUKMCgAqFdhunlmuV5z0GnF/dQo+cVtNgMKFT7OxNqV/dFP3ikeUzTgbFKT+UeZR/mJPhlW8GZaKxR4auNn2Xso/KWhSuTaI8zNStmu270xDDjp/WLgeAPwpljszkZ1gpdi71r9FClTphST8K0qzqQn8lZWk8ymfOBSn9IOrkJUkbjgCcu/UjxqqwryxeZl1rsK2lYXElKoBg6wdJG6kYqX2pbULSrESSYMnf2RURUJKnQ6AaOhQpTQUKOhQAKFHFCKACoV1FCKAOaFdRQigDmhRxRRQAKKjoUAFQoUdABUK6KNOf4z4VzQAVCKOhQAVCjihFAAqybF9UXFJdZQ7IlJUT2YInkZB4bqrlWro0sxcvBDY+2lY8E4vhTQ+SMl0XFm0IbI6tlhsnSEDFO6ONHabZaDPbI5CB5gVE9JFgNmvJqfstNOZcnFn/TWr2zY4FMgEyJHwrrTTbVkXoyC8VLPpKUrvUTUM8rOrptBdiULwHIk+3w3+VVd+87K0YCesUOACvFawU/sp9pqGRU6HixGyJnjVkuuw4iIGfd8agGtqWCc2ikcYbPklCT51cdkLzZU4mSMKjkdRl35g/onxNbjcbFm2Sx2XKmHTGfVL/gNUzoks3WWpxk/baxDvQRP7qj4V6HYu9sMGIIUg596TXnDo9vBNlvazrWoJQFlCidAlSSgknhn5U+TIm014NjH27JHpe2c6hLS4+2U+KAR/AazGK9C/wDiAcbNiQmR1nWoXG/DC0z+/Xns1LK+TUh46VAoUKMJqQwVHFKNsKUYSCTwAk+AqasOxNsd9GzuRxUMA8VxWpNgQQFdAVd7J0Wu/wB8+w1yxdYr9lA+NTVn6ObGgdt594/q0JbT4qk06xyZnJGX4aEVddrrts7aUJYZKMzKlLKlK013eAqqqs9Slp0OlasaRREU5LVcKbosyhAiiIpQprkigw4ooruKKtA5oUcUIoAI0K6il7PYVuGEIUs8EJKvcKAG1CrJYejy8HfQsb/epBQPFcCnDnRnbUrKXEJbI9ZYPD1ZnWjs2ip0Kvt0dFSnV4XbS01lOk6bu0U1NDovu9v8rblL5IwD+ELraMMpAq6dETgTfNlnQrUn9ptYHmRU1b7guppPYDjh5lR95T7qirI0wLSyWfqMTkBxRBCDIglIkgCRnPHPKj+TCydOykm8kYSCRZ0JUBnBxuGDwMKB9orWLi2rYVdrTynU5MoChIKgsJgpw6zINYntFd7Rtjwtlqfdcb7GJpsEKUlIGGVqyAOU56UrdFwIXYHn0dalbJAGMjAsSCQMhKgkjLipPGi1YS0iD252kLzyykkYyRzCAdPadfuiqcTT69px58D/ABGmBNDduwSoOaf3Rb1NuCDAJE9/2T3g/Go+a6bXBB4EHwrDTZrgvW8bZZXGrO6lDSGx1qnVRhQoKmDhJAhJmN1UD+iGi2parUkLBybS2sqVzCiQkDz5Vdujy+UWbGlxIW092XUkYpSkqiB7dOdZ/fSIeWlJOEKMCRocwMsshQ5WhY/RP7R2BAuxt76Q46t0xhWmMIbjHmSSYMAVQKuN43gXbO2g6NMBpI5AEk95USfbVNrE7WxqolLru9Kn20rxKQpYScBAVBMZEgitNs1w2FqEosqVqVp17ilqPckQPCsuYSSsAGCSAI4mtd/4YDl+JsqlFXVWQZ7wpQxGf2/dV8TVCyTGlqvZ1qQ0EMjg0gJ84mopu3OOq7a1K+8o1e9tdlyiCB6RgHmTwGu7Ks9tlustmXAUt1xJhRRGEHvmD7JHM1s2lIyPRNtFz6bZbO2AQ6CpQ3wJyB3eiaVsCHXL5dZSo4G1dXgns5YUr9sznyqPuvbRkXvZ7UqQy00EHI5dheKABOqz4UvsRtOhF6u2leSHXFqM6gLUpQOW8TSvLv8AFjxhoHSjcymXGkneFnzAqlCxEitQ6R7yat7zJs6sYSkpnTMkkjOuLi6P+tTJcA5ASffXm/5GZ8rO7BjXC2ZcuwHhTR6zRW32zo8s7SZdW4fugD4fGqTabHZUH8kVx6x/nU8ea+2NLGmtGdqbp1Y9nrQ9+SYdc+42pXmBWq2DattoDqbKwgwM8InyApK29ItqlYS4QAdEwANdN4Ec91X9b6Of0jNUbI2knNopjXGQmO+TVmuXohcea6xy12ZlOcgqKlCNcsh51FXjei3HVKUVKJUSSZMmakrpbfU2SgZZp9JKc44k86spt+CMo0ObR0dWJkw5blOEahpuAZ4HMUkq6rsRoh1yNcZ19gIpjbWlk9paR7Z0yGkzTJ5JTvmTOmnzreTBItFzXpZWXkFuyt5KHpgGc43pPGrzaukMoybQ2gcAD848qxuzukLTHrD31YLTaM5J8axybBrZdj0gPK0XH3QB8Kpm1d+OOvEqUoykakndSFnfxGArwPyqOvyQ6JM9gZ8czXPG+Z0tLgCxWsheR3GnjloJ1JNRd3j6we33GrTduyL1oAKRhSdCQSpQ4hCRMczA510JN9HOyAekgjlTHDmk8/lV0tmwjrUySYG9tQH7SSqPbFVK8LOWzCgQQo+3LIjiKfi12LaHe11s60tKPpBHVlUmVBJ7E8wDhngBwru5rzULKWR6BX1hAH2wCmfDL2CmF8A9WiRGZ3jOAJy5T50pc5PUqOWShOeYChIkRplrSIJVRCX8ntD/ADe8H41F1NX42TEAnM6Z6gfKor6Mr1VeBp0YJmipcWNXCO8gUsi7eLjae9U+QrQLdc1o7A5gHxSDULfqYePcDl3VJ3IgBGEHEABBEwYkZb91cbZMICW1AnGpIBTnhSlHZGZjtHIxB113BasROmNGEnqkmMo14551WFCCatdmSksJKEkTOKfW0MZ6ZT7arNsTDih+kaIjjxhzCoEaggx3GavF07UWxNvVeC21YyAFFTag2RCUhMxphSM5mov/AI0e0QlLaIWIaQhowvPVCJOExBJJgajWpzZXbW0JW4p1a3CsJmVrkxI+0VA5CM0nQUKTT0MkKbT9Jr1ra7cIwlSR1ciMRgnM+lhJE86oVlaSteEqwyMoSVSeGWlWLa+3IeWFhCWwoiQhITJAMk4RBM744VVrShIMJJI/HDWsTsyiUQy0lWZUoCMiQmeOkmtH2Nsd22lt5K2A0QoYFB5YcwkaYnIQSI3xM6Vl7dWK4HobXz+VS5UWq0Wi23W3Z3EoaWXEdZkpaQDoMjBIMcRrWi7GXm2huDlurJ3LV+RT+n8AKsdy2NxacUkJnuy792XAE79M64suOcpqUOzrhKPDjMv21t6NljIyTMezX31i96uZmrre6QplAQsKwhZ9IGZWZ4errWeOlSyqM4zPHWPeaksc3Nyl5HhKKhxQf0iI9lS1mcKQAU4CdDgwk8MyJPjU9dNhYsrKXHO24uCkCZUYnI5EJ35EZZk5gU8/431TaLMA0TBKZJA3EhWSveK7/QfGzm9VXRll5KPXLmZxGrTsfdbj7KkNpJOMkmYSkQnMnd+Nahr6sSBb1IBJbLoic1YVYTqJ3Ky9laJsjeqLDdSlhMrU+tKZJBKghJEwJ7M7uCuNWxRtEMrI61dFzhTKnAFcAAP4lgnwFU3aPZ5yymF5iYChMTwIOhj2Hca0B/Z60WgC0OOuYkDERKiM89AqBvEA5Rnxqt3ip60IcYQ2q0KbVlgSXFFOKACpMmN4nPXnXTPGlEjGbsp1hs6lOICRJUtKRuBMjKTkNa2a7dlLNZkJctJC1nQgBalHg2jMJTzIxHUkTVJuTZG2NoxO2ZxCEOoWrsQcOi1ESSITO7TuqfTtGHbyV13WqbQpSEBDal6x6qTl6WmuW6kxxXk3Iyabv+wuhSVtKCQrAVLCVpGeRKRMAnhy0rP+ki5EMvoLWba28QE5JAJ9FRzKe/MacK0Xa+0BDBShl0KWnCkhKmwDnmS4Ux3Z6RnupzmzzbtjQq2OrZDbqx2EtuQlwpKApfWYQJBAHGeVLl4Jr7KY3Jp/RXNkLuSu1MThIUo5EgpnOCr9GASR+jG+tOtt8qcdVZrGtKSE9pc5lZ7IzwkZHXfuGlVy4bjsgbW7ZXX1mzuJjGG8Ky4MJEJzAjfJFJ3DYbYy6TLyUqVKsFnSvFmT9tcHU7t9PjnFEpp2SLtitdlZU46+XCCVfbPYyBkKAKRMmQd+hqg7T2sPKCkJPpGUgEQdDHCaue3V6LdAT11oAjtBwsMp/Zwz51Urj2odsSlhtwqQoyQlwHtccQBg90U2TIqpGRj5G1pYmyrhONeEGYMoEjFz5GaVuBtarMQpvshUBek6kpJ36j2cqfPLLlmcWTmtPWHUyScSpJ1zmk9lG8TSxwI/1VzpjSWrIO+EKQMpGf2SdIPDuqDKio7yeZPvNW3aSyEphM5lPvj41A2lplOSJXuUZghQG4cJ38qcWxh1ZmIHiPOlEsK9YDunwyGtdtgH1gQOE5cDpSrFj60hKEkL1k5Dx0GVBtlh2es2QBM5HMfenfn9qne1VnT9HHZSTj9I5qAwnIEnIGJ9lc7M2JSMjJGJYGIFM5JOQO7KpXahibKTBEKHdoR8a2iafuKvdQxMAQOySnIAZa5wMznqart4WSXFez3CrJs3mhwcCD4gj4Vy5YgSSeNSTov5Iu77EtxRCEyUpUsgkDspBKjmRoBPsp/dbCggrwkpJyOmkzS+x9pdW8EoUhH1fVkFMBSEkkg4UnMgmTv0JqUuOzlTjq8RwBxwhGHsjGoiRJgeG6h6ZqIO/bIskBKTCZnlGWZNQosZBzKR/mHwmrBtU2cYAjQnvEjOahvoJ45mNM5nhxrYvRjOmEyopyJ0Hzq0bOuMlnCZ6ySVbhAiACMzPPIVA2BkYtPbv/lVluFE2U5iA4IyEgkE5GJ3eVJaKNOhex3KtbhUMkIKM1YoPaCiQYire1ZCsttdY2ED0xiAUs8gTnnn4cBVSvDaN4I6gLIbbKYAUr7Wu+N5OQFRSdoDZlDBixelKVlGckbhO7jUGsl+yWv0WjKPH3Lf7NCtezpx9WwW2w0YlaxBmVHeSmcWh/3imOjp1Icm0MFZRISC5AjSV4MIqu2na5wuJVCFqcIJUsrUrPCnXEJGW+aVux9SXXFAFHaiUjDvIgQAB3VOPqJW6/4PKroeLvI/S0laQUohIBJgRlPZB0EDTdVk2ju9VqKUspBSAmVJS4sGMwJwIGkZgzWfX7f7zbgS26tAwAkJJEklWcjPzphZ79fWe068rkVrVPfJNdcck+BzOMeWy/Wq12Rm0obXYEFwlAxKW4s4EwgGC4IUAiI/R31O7RbOWZTfZKWWAsOJJcUhJW4gzmrcRukb6qNpsCnLVZTiSPqGTC8QPZQFK+ydyp8anNvmlt3cwkgAlxue0IkMzrpRjk62LmST0Rjl5WRlhbKlsrM+kV2pzLd2U9kkeFQdhdZTj+juqx4CTgQWxAzHaOasyMiKq9oVJzI8al9mLOVOLSkpJU0oRmBmU8tKpJ2KkWjYe+Fkv41YusQUmeSFEEERR39telp1bXUdYURBU65BlIPojv40nsUhpQWlMBxIWdVEwlJTJnswccZCZSeU1rbQgW14GfsnKAPyaaWNrsWVN6JBHSA4ViGWJGUqStZA5Fbhq2Wa/wB213PbVLCSpJSkBCQkBMtnID2mayRt3MZb+Pyia1voxsfXXfbUhMGQpIkgFYRKCSo6YgOVRyx8nTiloi9hQoIXKVAGIJBAJC0bz31UL9vRzrnkKcWUh1wBJWogALOQTOQ7q0XYiwuiyPKWUlO4oVixEYpxTnkIAy0rN9qG1JtdpAVAFoc+0B9rhrVo9HO+2QTqp3eAp5cjOKUzBJEZTnGlMHJnNU+2ac3Yn0h3aZb6Z9Ai8XY1NhVnMNq04AkTyGVDYdvEHBnoDlyVz76dbN3cFWVYiQEOBM6iCvxrno4aCnVp4pV7wfhSx7CXxY7tN2pntkBMGSohIAy3zAqKF3WYKwtlkmJOAhUJ4kiatW1F3f1Z3L+7c3cEE/CqHsOxitZT6zKueeJNdFdHPerJEWyzD++R/lSs/wCgUa7yaQ31oKlN4ggkJgz3KI99VtVnG+TGWkfGpn6Jiup864HknPvRQt6AnLjvNq0L+qSvsEZqAzxJVpByzTU1tNYibG5I0AO7coVVejREvuDilB4aLAOX+etLv+xD6G8I/uz5Z/CtW0JdSox3ZVP1jif0Z8FR8ad2lohZHOkNlMrYU+slY8p+FWd+w9o5GuU632Vbo6s5VaU5TCVq8EmrNsfZps7q+K9O8k1HdGtjxPvL0DVmdX+7EedWnYy7/wCzEqnNTkd0J3+/21j8lKIFFxh21SvJARE4oKSFTMDMjLyphfLVjnAwgyOziVEHdmBnrzNTl72NCEuOdYtK4iARhIkgZRrrvqmWcguoChKSsA7iQSAc626SQtWxKwN9pU7gatuy6f6n/wCsJyHqKjPWKrNgaB608EKNXjZSzA3enIybTG/c0T8anF2ymTSKrfRh0jAc3E9uDBASOzOkznUFfP5ROU9j4qq23+3ClDP8vHggVUL7MOjkhOXtJrVtirocYj1zGHIgo01T2xEGavqGHVuOnEgthYJTLmMfVjCO0IjOTB1qhpE2izgz6TeupPWeQ+VafdVkJFqy0dA14Np5Uv8AqiuRe9mZbWSH4mPq0/GoyynisgRwUaktsBFpIOuBOfDLKoZh328jvqkPiTfyNkt93oWq7UL6zt2ZKQW1YYHVonLCZmaddLrQTYWZmA8kc46vLX2UtarP9bdGmdnTuP5tvnR9Nxw2Jo5T1w8mzxrMWk/2Zl20zFHGxrHiofAVZujtnFbFCMuqOYn1m+NVX+klg5GOOny51fOiBanbwLc9kMqIEAx2kce+n2FRrst2xJKmrQFQcLjgTkJGuQOscqzfbwkW96NMLZ3T+STxzrVujqwE/SxMQ+saDnyrKOkpOG8VjU9W0d29lJrI9Jk38mV5D2eqvH5Ctn6EQTZ7YCrF6G8mJQv5VilnPamts6Bc2rWObXmHKyStlFpDjo9ZxXbaBnkXNx9Q1le3jQTeVrGc9eojIRmkHf8AKtk6MrMPoVpHa/KOJ1OcJy0rIulBMXraANCUK59plBpofFCS+TKetZk505uvVf3fjTdTee+nd0olxQPqn3itl0C7NX2FZK2FgDLG4DwzM/Gofo0VFtjLPEMzH2TVk6LWAthzIGHTuG9CDVY2COG80D9ZHvFJF7QSXtZpF92EFpY7OaVj0gdUKGWXOst2CbT/AEmyE/abdBnf2Z3d1by/ZZTB/E1jWx9gQzetkhzES64ggJIjE0veTxjxrsfSZxLyiHvCxNIecTnIWsETwUZqZuyyocuq8A2MkoC9CdATru9Cpe/dlWPpj6lOOSp1ZwhKcsUnIk56+VS+ylxMpstvbaK1dZZyDjiPQWBAAHGhadm9uijdHNom0xEEtHQE5BSVfCtbvJjFZnBBgtq3D1TWV7CWhkOtFKFJWWlAkqkE4FTlA3g+NbSlGJnvT7xQtIV7med9nsryaGebmHd9oEfGtKfu84j2VeVZlYXcN4tK4WhH8YBrf1XcJ0rkXyZ2T1RkHRckdRb1n7NiX5jOr/sLYQbrYGEZrUSeMCJ/HCqN0esxdd5L3/RsH7QNahsDZ/7Ps3+c/vGirX9+2VZm+3cIxJHrAeaj8qo1kV9cj76feK1jaDYB62OuLQ4hIU5IkLMADCBkImZNQT/Q883K1PoIQCogIV9kE7zyrFGT2ZaS2VW6WJafP6utD2Hs82Fof9Sr/wCIfOqjclkmx2pXqtjzNaH0d2TFY2v++4f3EioYXb/v2WzKov8Ago20rf1yv8UseCP5VQr9zeI4JSN3qitA2sbIf77U/wCRI+FRitg23gHVvlJWkGMvDOni9kq9qINpINts2efWMiN0YxEVs9w2bEi2ZDK0qHg2PlVO2W2HZeeaeU4rG2pJSkaHqldmeydY4jXdWgbLt9i3f4x3yTQtxQ+Z++Rge25/rq+SU/wioJAH4FbHfGw9lcX1rmPGoCYxkZAD7OQoro2EsJWApla8/wBIe9Yo9ZRVMFjctoshb+uuaJ/5VOn/AG26Y9Ph/qbI/X//AFmrHeFkSLwu5KBCENOBI4JSlIAz5VLbQ3cy8lSXmkugAKSFAGFYTmMQIBjfVYef2Sn4PJ6jWldBMf0qr/DL/ibqwpuezJc/5ZETocHwbrStnbC2hsFDTbeWWACSOZCRTRdsxle6N09u2jhaVeZPyrIOk6yLN5LKUKI6pnMJJH5FG+K2zYhjC9bv8Ur4n41zeSlFkDCk4UpHaxaYEncRxNZH4mSfuPNjV2vHRtfsQflW0dBN3PNC09a2tCVhrCVpICoLkxOuopTASrINz91R96quuzGICFRpOScO8VzrNc1E6Xi9nIhujBH1NqT/ANQseIrN+kjYm1PW1b7bY6tbbRCipImGUJVlM6g1pvRsmPpY4WpVLXg2pTQGMpASnRUf3afiDV4P2IhP5M89f8EWjQhI9vyFdjZp2zLCnCntA6Ty4itBvlzCSMZJ++T8aqt5uSoZzlxneKk8j6KRh5NB6F82nh+m2fFsfKqTcai3eyN0WmP/AHIq+dCA7No5dSf3Vj/TVMfYCL2OcRaz5O0N1FMyr5I2raO0llhTkDswczH2gNd2ted17RLYtqXkJBU08XQDmJkiDmJEcK9FbW2Nb1iebbRiWpEJEgEmRGZyrzjbNnXVOryCVNqUFJJzSoKzHiK6ZTpEIQinbHt5be2l54vfVpUo4iEpyBiMpmkbu24tzRWGX0gqTCgUJOXtTlRXdso87ACkid0Z/ug11eWxDjCsSljEM/tD3pFc/r7qy/CHdDC4bxU2ttUwUE7u8EeBr0ncSusszavWQlUaxKQdd9eeWdn1Sk45lYE4ck4iBJzGWfCvRmz10rs9mbaW5jUhITiAABAyEAidIq0JNs55RTejzde6S3bV7ih4+yFz8K9OtsyAeInxrzl0gWXBeVoA/OqPjn8a9E3M/jszKvWabV4oBpV82UmtIxnZBrDcNvVxCE/vAfGtQ6P0/wBnWf7p/jVWAWLbFxFicsiSnA6pKlHDn2SDA74FXK6OlN2x2ZtrAh0JBzViBSDmBA1gz41kZJPZWSvo0Nq9kWfCbQOysCDAVGuIxrw3UjfW0DDrTgs6Q5DThKgAkJGA+tBPsrH792tctWEqUYSIAAIHfUfZb9cbxYHCnElSDlqlQg5HlWQy0nYk8TlpFz2esv8AY9tX+ilPmPnV96L2f6g2f1jhHkPhWIM7QOps62EukNuEFYwjPCZHOoe831xIWqABviJ5Vz4Fxls6cqtGi7bkBxGYzftJOY/OqAqMYvUdhONMgAAYhI36VXP6LBRJmY41GWDJ1J4KP486ak7oSnFJG3dG98JU2hBUwlRUclOFK1SsnsIw5901bNmbPCbZ+la3/lXne7r2WzaGloIxNEKTIkSmFZjfnVpsnSVbWgvA4n6xxTipbTqs9qOFVUoxSQjjKTbLrtbezbBKOus+IR2Di6xMgawoDyqKujaJLSh17zbIM4VKbWuY10VWZX/fS37SXHFSpWGTAEkADd3UL+vAqKBOk+dQlDlJFIPimeh34XbrAtJCklh4hQEBQKEEEA6TM0ttdebVnbLjzxYTITiCOsklKssMHxisUs22dqHUHrlAsIwNkJQMKSACNO1kAM+FNNptr7TaWsD7hchYIySBlIGQHAmrwmtpEpwaonHL/wDpDhU26VJSowcCUnIToEjdV96PNs2rQpLIdeU7gUrCtKAiExJBSJnOsUua14EqM8/I0hcV5rZdSttxSFAGFIJSdM86yL4tsGrpHpDZZP11tj/zR/hFVDbrbCz2VXUqFoLpaQr6teFuIgSMYzgcKzpO09pSXFItDyFLJWopcIxK1k8art93ot5wKcWpSsMSokmJMCTTRmpKjJY2nsuSb+Ab6/6wiJwlagSMQTBINaF0Z7XMWpxaG2VtLS2FErcK8QxRAk5ZmsPVav6rHKP35ptddoIVIJkZgyRoeVQhFJuX5LydpRPSGxDqA5bkhQytaj7CBB8Zqm7f7bJs7oYSww5LKT1q81CVLTHsw+dZet7I86i7XaJIJ4fH+dXhK40RyRplqtV64mVOAJCoJgDLI1ANXwtxaQrDHIcu+jRaP6uoclVG2FXbHfSKOmM3TRrXRZtlZ7GLR9IUUhXVgQkq0U4NE/eFVa+b+Su3rfQlQSp4uCYmCqRVZftZBHMx76C3XPVPnRTaSN1bN7tXTBZy0sIS6l3qioGE4cRSSIOLODxG6ssvfpEQ4pRSyU4lFSsxmpWajpvJqpi8VHLMQI176jZk1am1sg0i93H0hmzOBSWh2eJ/lSm0/SWu1KlTaQdMiYqgLXn+OdDMnLPf8TSrDE3kyys7butnsoRlxk/Grpc3THakMJSEtH6xRUVBRgKWSY7Y41krpzqQs6wGVHeCY5Hsmee/xp+NdCktf18LtNoW8pQxLUScgPdVmuvpatrDKGkrQUtpCQVJBMDQTG4ZeypK4btu9NhadfsxdcLaVKIU4SpS5UIQlQ3QPZRG9LnBj6EMstXTplqHa30pdsa7XRnzVzr4p8f5VIP3epSYxJ9p/lXaLIeJ8TSgsyuKvGuF5vydfpMapu1YEYk+J+VIOWZwfZnuqSDK/WPl8qHVr4+QpfUQyxsiAwv1TXFtbOCCCCpMDvqbDS+I8P50k9YVqid2mooWVJmvHId3le7PVpCMXogEYMpAEwagGbEodrCeO/fU5aQ4sAKiBkAns7o3Ch1SynDEZRIOdHqxXQPHJkKhsyFQe+D3UoVGND4VMWazlCcIkgcf9qUhzgnzNY8isOEkV1LIJkpM+2u7QlJzUNN5/wB6nStY3J8D86aXjZ1OownLf2U5z7TpTLJb7M4tLoj/AKegAdobhrTS03iNMAVnOp9mhoG5nBon2buZ5V0brX+B/Orx4LyRlyl2hW6LejFDrag3vLRzHsVNOrQw2hf1SgpJ9ExhMbsQOhqNbu9YVoY38I7qmrO+VJAcbCo3E+cxrWyqtCxTT2M1uZHuNN2wCJIE84NTHUt/mB+2KPqW/wAz4FPzqN10W7dkaSIjKOGUe6k0kTlHlUqWm/zKvFP/AOqTVZ2/zSx3f71iYMjnVZHuprZ16VMKszZ1bc/Htrj6GyPsL8DVE6ROSt2MSvn50niE0/UlofYV3QoTTK23qpJhKEI35A+Gedareka68ja2RkT63tMcKWevdKcsKiJj0hu1076QNsKs4B9k/CiDx4eX8qevtCcvphShapRik5wqPIj400XZlCSQRFOFWpQJyEU6ZelKkKAhUdogymDOQHHTOqW0JxT8kSRQnmakhYW/X/cNGLC364/ZNHNC8SNUac2QyCj1pj9kj5U5+gN+v+6aAsCJnrPAEVvNGcWaZsRa3VWSzllScSEaK0GFxaYMZwQIqcvS5LM68pxVmBKiCT1hTJgA9kJMVjraMIAS8pIGgBI3zu5mup/Xq8VfOuiP+RFLaCUG6JUO0olymgXz8q6CuYrxHE9RSHwd50ol3nTAHu8aVQTU3EopEghylkK5e6o9CzSyHqjKBRMkExwNdiOfnTRu0Uum0VBxY6Z2SOP48K4UefuofSaRce5CmimDCWr8fg0iXa5cWOFNlrFdEUSY4L9JrtHP8eFNlL76SUurxiRkxyXhxFGLT3UxK6LHzqqiSbQ+Vae7ypJTvKmpVz8q4Jp6YtoddZXQe5Uynuo6KMsel4Uit3vpAn8TSZUePnTJCOjtZpFSAd3lRFZ4+dFjPOnF0H1KeA8qHUJ4e6ixnnQ6w863ZlIMWZHAeVH1aRurjrDRF0/gUbM0LJiujHOm/W/iKIu93hWALFVECONIdb3UOt7q0wcSONFI40h1vdRdbWgOwuuwqm010FVBpHQmOQs0olZpoF0qldI4lFIdofNOEWo86YoXThBqMoorFjtNuG8eVdi0opulNH1YqTiitsc9ek/apNSxxpE2cUk5ZhWqKMbYqtfOkVKpFTXOk1JjfV4xRJyFVK7qSUuk1GuCaqkRbFCo1yVcqSKq5xVRIm2LFdcldJ9YeJousPGmoWzvFRhdJFZosdbRlixXXClVxjrgr5VtGWdE1zNclfKixfia0U7xUMVciugigwPHRFdAt865UmgDrGeNDrKSJosVbQCmM0OspKaBVRRgoV0WPlSeKucVbQWf/9k=">
            <a:extLst>
              <a:ext uri="{FF2B5EF4-FFF2-40B4-BE49-F238E27FC236}">
                <a16:creationId xmlns:a16="http://schemas.microsoft.com/office/drawing/2014/main" xmlns="" id="{AC7BDB46-5102-469C-8BFF-7FF5F074F6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438" y="201613"/>
            <a:ext cx="2543175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ahoma" panose="020B0604030504040204" pitchFamily="34" charset="0"/>
            </a:endParaRPr>
          </a:p>
        </p:txBody>
      </p:sp>
      <p:sp>
        <p:nvSpPr>
          <p:cNvPr id="50182" name="AutoShape 8" descr="data:image/jpeg;base64,/9j/4AAQSkZJRgABAQAAAQABAAD/2wCEAAkGBhQSEBUUERQWFBQVFRUVFRgWFRgWFBYUGBQVFRQYFhQYHSYeFxkjHBQVHy8gIykpLCwsFx4xNTAqNSYrLCkBCQoKDgwOGg8PGi4kHiQqMCksLCwsLCwsKSwvKSwsLCwpLCwtLCwsKSwvKSwpLCwsLCksLCwsLCwsLCwsKSwsLP/AABEIALcBEwMBIgACEQEDEQH/xAAcAAABBAMBAAAAAAAAAAAAAAAAAQQFBgIDBwj/xABPEAACAQIDBQMHCAcECAUFAAABAgMAEQQSIQUGMUFREyJhBzJxgZGh0RQjQpKxssHhJDNSYnKC8FNzo7MVNENjk6LC0nSDw+LxFiVEZLT/xAAZAQADAQEBAAAAAAAAAAAAAAAAAQMCBAX/xAAvEQACAgEDAgUCBQUBAAAAAAAAAQIRAxIhMQRREyJBYbFx8BQygcHhQlKRofEz/9oADAMBAAIRAxEAPwDh1FFFAwooooAKKWigYUUUUAFFFFABSUtJQIKKW1FMBKKWigBKWiikAUlLRQAlFKKSgAopaKACkpaUJQMxpQKlNmbs4ic2iidvECy/WNhVownkyZLHFTpD+6O+/s+ANaUW/QWy5KHSVIbcw0aTyLCWMasVUt5xtoSeFrm+lR9ZAKKKKACiiigApKWkoELRRRQMKWiigYUUUUAFFFFIApaKS1AxaSlopiEoopaBCUUtJQMKKWkoAKKKWgQlqLU72Xs8zzJEpVWkYKpc5VueF25a6V0XZ/ksgjscXis5HFMOt7+BkN/sFaUW+BNpcnMRGamdl7m4rEW7OFyD9IjIn1mtf1V1PDR4fDf6nhEVuUkgMr+o309tQ22tsTyXDyNboDlX6q8fXQ40Nb8ERhfJ3FGf0zFIp5pCO0f1sRp9WrFs2XAYf/VsIHccJJznN+oXW3qtVSQjNYm3h+VWbYuHbQAe029emvurK3NNVyOdt7wyKrSTOUS4FoxbUjQC3o5mtux9mieFZkvlcZhfjxI1t4imvlGwHZ4FD+1Og4dI5Dx9VX7yT7LSXZOHYgXAdTz1WRhz4cq6NSjKn2Iu9No8/wC9+zzFi5F43JcehySBUHXQ/LZg+z2oQOcMR97j8K56RUZVbopyrCkpaKyAlFFFABRRRQIKKKWg0FFFFABRS0UhhSgUWrICgdGNqLVlakoGY0VlSUCEooopiCiiigQUUUUgCiilpgOtlLeeIf7yP7611nZOMkfa74SytGgYaABrhYzfNfqxFct3djvjMOOs8I9si11XdnFAb1zX4NPiYxzGhsvD+AU1KhON39C4Y/dshb2A9V/s/OqNtHZkQLNNIRGnG7ZQelyutjY2AuzcrAEjsO+e0lw+Ed2twsovYk24C2t68w72bbaWUpfuITe3BnPnt7rDoqqK1knqVIzCNFhffvDQ93D4cMOF/m4weumVmP8AM7VL7rb3QYiYAqImPKwN/RkAU+wEeI4coLaU72TKUxEZFx31GnGxNjb1E1LjdGqOw+WrERjCYSNblmd5b8sqpkOo53caWvWXkn8pGHweCOHxJYESuyFRcEMASDroc1/bUBvltlBPD2saYiFYFMJkLojFwMzARlcxBABFzYqRepPcbFRTbNxUcoiCZipMcapImYZwWsLlM2im+hWx0OmZZLlZprTjVlN8qG3flePMw0BjQKONgC1vtqnOKmN44MkoU8Qii/WxYXty4cKhzW9V7jqkYUUppKZgKKKKACiiigApaKKQwootS0DCltQKyAoGAFZhaRVraErLZuKNdqxIqw4TcrFyRNMIHESqWLuAikAX7pe2Y+i9QjxEUXQ2hvaisiKQimYZjRS0ZaYhKKXLTzZexZsS4TDxPKx0ARSffwHroEMqMtdH2V5C8dIM05jw688zZ2Hqjuo9bCpefyX7Owqhp8TJOwOqpZVP1bn/AJxWHOK2sai3wciC1YtjeTzH4rWHDSZf23HZx/WewPqvXTd3duYTDSH5LhkTunUgZyRa3eN26/Sp/jN9p34NlHDQa+03PvrEsqTpG1jkc+h8mOLw7LMxQ9i6u4jOYoFYG5a2UcPdTrYe7k52ghlxEEc0hMobtg7F2JIu8dwHJJa1/wABTrFbUkE73JZZAFkUswDoxW4JBvx19XS4qF2TjZMPjQyMLxNIoGVQjABkIZbahgTx61iU2VhDZk7vXiMerNDjmdrMuQnvKy9qNVfgeXjyNctdrk+murby7ZbEpGzC3mWUElV7wvlzahb8ASeVcplAvpqL+j01THPVySnHSkYE6eunGz/10f8AeJ95abcqcYA2ljP+8X7wqpI6XvkynZ2GGUXRwFawuA0RLgHoSqkj92q1sIntO6SLhgbE6i3AjnUvvfMBhcODcN54FvoBApNx1JXj4002Bs8ZC5JuQ1ha117hzK1zcd4AjQi4rjp0dKlFQpkFvMbzA/uj25nqDepvedbSD0fi1Qh4V0w4JS22MTSUtJVCbCiilC3oEY0VtEVFKx6WYUtKq3pxFgGPHQePH2UNpGoxcuBvW/CYFpGAUHUgE20Fza5Prp7DhEXiM3p4eynyY4l1XgAVNhw49Kk8nYvHD3ZH7Q2BPD+sja37Q7yEdcw/GnGw91MViz+jQvIBxYCyD0yGyj21ado4w9lofor+HOp3c7GTNBBEqllllxFgzELljALZBe18xHtqkWpOiTTSshcF5N4otcZiRfnFhx2jegynuD1Xq5bIhweFuYIER0iaUtIO2nyLe5DP3VOnAAUu2t33EwWNSSdddAAOZ8PbT7Zuz1f5SBkYnCrCMveBYyEsAR4HlU8maOLkrixPLGxlvFiziNnviG7TWM+edQTly6fzA6CuNzR616S2nsuP/RLwsBn7Oyq3HtAAFKj8a4/gvJ3NP3nePDpYH5w96x5hR+JFYlkUmmuxTHBRUr7lAasRCSbAXJ4DmfQBxrpOI3N2fhwC80uJa+oUZE4dfb9I1a92944YIlGFwsMJ1GcKGkNjzbQk+kmlLMomVicuDkQ3KxuRXbDyIjaBnUxqdL8WsatW6vksgnjaTFY0RZTYxxpne2hvnJtr6Kkt99vYuaBGlzGNmFr3C5u9yNuo5dajd2MMXjkLSZApAyhc1wRfmQOg/rXCzykrRqeDTyySkwGysKxWHDviGBtnncei4VRYewVhs/e6QSxhMsah0sFFrd4cze3qtURPEnaHQk9SefDgLePXjTHAayxj99PvCsuT7moYlXB0Xbm8kjsbve3Uk+z8qqO1doZl1JJuPAc6uuE3DnxIzlsiHVbrmcg8Da6hQeIub21tbWq7vrunJhIwXOdMwGYLlsSD5wuePIgkHwOhl4clUmimKUKcUyG2O15f5W/DxqwYXZ8zglEZgNCwHdv0zGwv66x8n27pmxKdoPm2iLgg+eC1gARqPNa/gp52rp20J3UKmEgWQBhG7EABVHnZRoLCxFgbXHrPVjxOTtnNmzKGyOR7bwTRuoZWDFU0scxIcDTrx5VXcDC0mJYLq15Da4BJ1awBPeNtbDU10TyhY5cqLZVlSZbhdBbMCSLHu8NbdR4GqzshGj2pJHh4AYm7PMurZYgqFijaHm2tjoeGlLJHS6DHkbjqSNe1dEVNbqYwRbxHvrnz7OkGrIVBvbN3b+i9dS3qg7oa1jdBb0EAC441zSViT3iSfEknx1NzSwy2HkjaQ2hwgJszBR1ALe4VN7Nw+FRlJEsj5hbMyRIDcWOUEufRpUYF/ofhen+yTEJR2iEglct2IKkkWNlAB431FtLc6vqIuBfd5MHm2SzZAWUQ6m11GdMxW/C/d4VG7rQt8kJdw2uVO9mZFA1Qj6Ivr010qy7zwH/Q9+XzHT9sc6r+6cd8NJ/ef9Arl1bUaUFocvcpu9aWlA/dP3yagjw9dWLfEWmT+E/eNV0n7a6oflRiXJhRS2rJYieAJqhOrMK3RDSslwTdLemp2NlCiyqDYeaBx5+NqnkyKKOjDgcnvsQyYRiLj8aWpwseo99FQ8b2Ov8ACruRIsPNFr1mWJDW9A9lYiP7Pw1p1NhyiqTbvKGFuhYrr7K02YSZpKcPD4Vtij7wbncf1asGbUeu/srKBe+D42+znS3N7Il8a5y2ueA+yrHuXvqkEmCBS/yYYrtNQC3bupBW54gDnUPBi44mLSQrOMndVywUNpYkKwzcxY9b62sZrdrfBs5RoYhEY/1YjjVc1xc2ya6luNzY2vpTjNrghptMsO9O+8eMcCMmJGBTv6FiCdDlvYElfUD1qy7kYqGIWZrnh5trHTkdevIcK5JvNiIzMpVBEhzHKmgB0BNrczc8K3bN22VUBSToLdT6q4eqUpNTXKZ3dNCLg8bdJne9vRI6qwI0v69Pdxri8xtY9Y0/Ef8ATV2xG3QqIztYL2pOh4ZY+X9ca17q7tJJCsuIF8sarkIv3g7ixHM3NgDp7rWhjc22vvg5nNYoU+P+nNdoSHS/X8KlN3MFLMFWEX71iSbKLk5b6eHAa+w0/wB/sHEohaOIwmRjeMgK9uFwgFr8fdxuKi9o7xvhdnQQ4c5Gn7V5HGj5BJlC3+iSQbnoq05Qaelm45FKGqJK+UDZEsWHQzDUyKAbls3dbmdQfT76TydbPiOHxM+JYJBERnv1C3sba21Gg1JIHWonYOzcbj8K6CZDh84YtPiBdHW9yFJZwCG10twIqX21uZjIsG+F+bYtPHMWEmjRrG6i9wDo3K1+HSjHj0KmZy5NSr1IjGb14WbEZVgMUZsqv3Aw1NmKqoy6n41nuPsiOWWN3uSuJiXLYlCDybS3nZeeovWjYe4cqzq08Anj4lR2gRgRoTKpW1jy8DcVfd2MZh5UmRcJFDka8ZUd7tEW92bNckEXBuao3CO7I26aiXO4xZkjVmWNDkJXiXvdr9bEW6cfVT969myYrtMNhpIiqMhJeZLo1gWGUXIuCTotrj2NsfvJg8DLIUJMhLh7R5u8SSxzzvYankDx4cqr8m9cWJw8yJCykRiTM0oY6yolwqqFUHNfSt5eo8myJdPgbndlp2RsibBxLIJI5T2EkSlXb9ZfMtg6ju91gSOpqW3c2pMmGIZUUgEjLFNM7E8SbhATr19dRG7WKaLAaXXJGXA1Wx7GQk25HQVzHa29+IxK2eWWTui+ZmKcNe6O7f1XpY882GTErL22882Hkk7a0hnuLWhjdCQEBygM4W3InkNagNmwD/S4XjZrDjyhIHHW2lVfdTCK87hj2ZCAoO73iJF7puQRfSw1q4bLS+2gBw7U8dP9kb+jhUMzerdnVhSUXQ83rwwCgDiXT7w5VzaVLRiNIyGQZXe1+0N9dSO7YgW9ddc3pwgXKxFvnYuBJ/2g4Xrn+O25FiP1KyLlBY58oFhwAC39t6McmlsZpOkyvJsyQg3AHpPt4Vcd0d1VkUNIwMhZADlDZY1IuAGtZzbLm5DgL1S32854Kq39JPvNvdVibeGfDyJFBIY1bs82UAE5pmB79s2osOPCr1K6ZLI4uPlL/vdh7bEDX5waXv8ATqr7pD9Fktf9Zrp+4KvO/ENtgrp9OH75qqbloDhXv/an7iVGW1Av/Bv3KdvZgA0qa2AU9ObHxqNh2Inix8Df3CrxtDE9jig/Zxyd0i0iBxqx1F+BvzFSE29zZbKip6CbewECsyz6dro6MeNtJqF+9lFj2C30YW9JQj3vW8bGl6AfzD7FvU3iduux84D0AX+NM8RiZG457esD36VPxb7nUotdkQ82ysrDOw1sNL9ep9fLlW1sNGNLA/zE+4WFJi0bS49V/h6KXJ5ltL8bC3KtuTaCMfN3AKn7K+wUtYFlHnEA6aeq4orHmLeUhI1OnhpTySQsBm4KMo8ACT9pNN0bXmPsrcsJII4XJ+2uqT7nDBbbC8wOv4U4TEMzBSdBr6/RwpDh7m/T8eNOIMGAwsSTz08OVT1Kijix3Ph2dgqC7NZVA1JJ0AApzgdktGylnS8kSFAbHNnIutgfOW63PjWONhqb3X2ajfJu4oPZzXNs2quLE5rgHxFqakjldr6Fc3lw4VkznLZSLKo4/S4kAa+mnewZCcNMFjBVMsoYuMwdbBLpwZc2a4A+lUzj92WxWKCIFJRMxubCxZgSfq39PhTbAbMMS4xDa6RqDlItcyx8Lcqxll5EX6feTXsXKaE4iMR4mZYlyBy6A5QC5IADFctwMvrtam+A28YnQRkdkkmdi46l+TOASNeLcqz2vCpga7ZAI8ICxtYAm5Ng3A+mqNtabNAjDTNMCPC5m508M5Ruu5HLCMi+7R31jkxClUws5MgQEqryJHzH0lA48DfWo3ebE4OJlmfDg5m+bRViCDuo5BzIQASTew61WvJ2I3kYGEzOpVlu+Qm4bS5kCkhgp68afeU2EKkSleGewJsA2WMaknXnzom5PIk2KEYqNJDnEbwDHYYxwYYgKylShdyBnC2uQAoOultcvgasG8O2p8PgC8ZdZAVjW1w4XtH0ANzwFUfcA5hiCzKLQqylFVnBGIgCkFhY2uRqedW/ykfN7NALsxEkfe0DG7SEmwNgbmhRSlQZXcUczxG05ZplMzM13Ud9izgZhc/ONqegv7K6pulgIwZQsh7VWmMkZykr9D6PDzupvY1xvBwr2qZRmOddA1zq45Kvr48q9E7BQkYokAkTyqDkQMAGGhbifXW86VIlC1dHG969mreWZp0YtO4MQcdoLSMoJTXTnytenHkzUs2Kygp+iSHMWYKCGBW+UDhx0F6g95cawxE4zXAmk0U2K98+cQBx9NT/AJMBm+XnmMDIbG5Fr8bk3vSmn4RdNKZ03EYeQbKcylCTDKQUzFcvydsvngG51J8TXAsYrPbNK0mgGgkccP3rDT8K9H7Xw1tkHwwknAf/AK715nxxGmmU6d3Ww463Yk3reGNbkGTW5OHU4wLYnu8wPSCBrqDYg8rCr7suLLt+w5TMP8E1SfJ/GDj1HK3D+YA3tXQsFEP/AKkYW/27/wCS1Sy7zOjG6g/oyX32itDy/WRc/wB6uJ7AGkvhEfHia9C7+4e2FBH9rF9teft3/Nl/uvxpx2izEN6IJU0qwbaH6XD4iL1/OmoBYzbhzHsqxbZX9LhOmgi56/rm4Cul/mX6kmvKztPlDjtsNOHnw/aarG4OELYV+nbN/lx9eNWzyir/APZI/wCKH8ahPJpBfCv/AHzf5cdc+VeZL2E9umf1KrvtDlmTU2y+7tG6Vgu0sOi2kkw8bjiDGzvw53vT/wAocWWdB+5/6jVzreAfpMn8v3FqcIqWRp/fB12108GvvkuksgcoVbOpUsrBco1OW4WwI5+NV3aW3lifIYy5AGpkNuAPC1TezB8xh/7n/rqmbyj9Ib0L9wUsMVLK4vgplk44VJck1BihLGjhQty+g14DrbWt6jzPT+FR+yP9Xj/ikqUyD5v0n7DWcu0mi+C3FN9it7WHzzfy/dFFZbX/AFzfy/dFLXbjflX0OHIvO/qOsXFGgVgSQS41FiChUHQE/tVgsl47jje2n8XwrXtqIpFEGFjnm0sw/s7edry50wwuJKnQ6Vnw7Voaz1LSycy99elmv7rU6wwYv3vN+jwB4a6+rnTCNL3JaxtcDW7agEC2mgJOvStiCzqPQfav51DSdbdE7tBFKt52oI4N068Ktu4uCJEBt/8Aj4hhw1HbW1rmOIrtHk9iBXC/+CxP/wDR+dUWOqOBzuL+/RkdtftIo5XVlAKhbG+bjxBHpFVrYUGaDGseUUfvmj+FWzyi2jjCc2Kn1an7VqD3ShvgscescX+ctc2XsdHTrZv75RZ8RhBkbmMmAGoB4r4+muf7Vw/zaADjNa1hyE/DSuoSQ/NSHwwAt/Kh/Gua7bcL2A/flbjbzVlt9prUdpE+Uzb5L8OxxlnBveO4JOmkp1ubg6U48s0YSSEeMhv00UX8elSHky2ucXtJ5TmueyuTzPZTXNweZF7cr1o8tmzZpMVD2UUkgCPfIjMASdLlRpwqii9Sk/vYcpLVpXYrvkxkzfKQdT2MfHU/65h9ATyq9eWaQx7PWxIJlQAjjp2p5eiq15Nt28RF8oeeB40ZIEUupFycXCbWJvwBq8+VvdfEYzDRx4ZQxSRXa7BbC0o9epqv9dkJcJffCOBbJN8TGNNZof8AMWvT272H7mL8cXP98CuP7t+RvGnERu7RRqkiOQWckhXDWACcbC1dp2Cto8R44uc/4lbklJr9fgm3Sf6Hl/ePvYvEHrNJ6++epq3eSgd3aP8A4B/vVZNseRiHtndsU5Luz2CqLZiTp5x51J7C3JgwOFxjxNIzvhnRi50y3voMo51GeWKWj1OiMG1qXf8AcuW8ptsmTwwj/wCQ3SvLIYAAa9eA8a9dzYRHw6xyKHRkCMp4MpjsQfCqRtHc7BRElcJEoHgn4qarkmsaRDEnJtHI/JzIDj18ez5/7xa6Ps6K+8knhNKf8Jqb9mny7DiONYwGTRQBxc9AOgqQ2Ol945T/ALyU/wCGRXPrU6a7o63FxTv+1/JZPKViUTBgFlDmSMqpIDNY6kLxNq4BszBPEsnaWF4yo7y8b+muweV1HaWERhm+bN1VGYHvgi5GnI6VzDFdqhs6dnwIzArz0Ovop5ZNTaRrpccPD1Se5Aw7tObDOupB0zHT2VYId3vluNjQSdkbKoJQuL5y2pQ6caZxTMCMrR34aXYk8vpdaum5W70i42F2kRTnUWBLE6ZhwQrqOF2HEUKeRythmjhjCo/JdvKLAU2NGjEFlaBSRwJAIJF/RTDyUQZsI/8AfN9xKl/KwttmgH+1j+xqb+R1P0KT++b7iVWavMl7HHJX036lP8qUdsSgt9D/ANRqpuO3NknkaUSRKrciWzCygG4C299X3yv4f9LisbAxm+l/9o3jUIuGQoCHfxBK28eArjy5HiyOmd+DHr6eCYxiwZjjjQsCUjy3ANj3iedqg9o7ASSUuztyFhYcBl8elTc8A6n2/C1McSigX1PrJ+01COVqTknuzs8JOOlrZDDsFiREBNgWtc66lb1t+VxjJd1+lfUdPdTZ5Be5jVr8mF7dP68a3NG482OEfyj8au69TMNvyowlxkJJ1Q+yio2TeNgSLDQkaIttKKqsEvf/AD/BJ9Tj7r/Bo2shM5UklVCAak2vGhPopokVnseHP0dadYuQmUtbiF1s1tFUfhWCR3QAjr/Wtdd0kcCgm79x9hMQDwtexsD+VOIJAzjUE8+XAGodISGuASNeAJ5DnUmmKSyZSwYaMCth5pJ1vyNhb/4qbx+qLLNtTRniT0ruO4Udjgh1wM3vxANcJne50rru6W+UKyYYkNlgwrRSt3bBmfMLAG7cOXWtWk1ZzqLcXX3sy97V3Vw+Kk+fTOVCgd9lFgL/AESObGqrNslMOm0o4lyRqIAouTa+RjqbniTTXfLymqUVsC1pDIl2YZSASqkZeN9TxHLnVJxG+eORZg/ZMMQ0YkJVs3nKAQbix4cb1HK4y8q7v4LdPiyJOT4pfKf7HWxDeKX+LBD2RxfGqlsns8pLqjH6OcA27z3tfhWGH3/CduHj77vhyLMMnzUcSMLmx1y34c6rS7wGNob8C9nXMLkEsBrbgGIOlSm02qNY8bSdnX9lxKRhypQ2lJsulvmZRrqa37dkCAkmwv8As38OOU24CqFg/KQ8ctsgkRMmVc9rMI3D27psSXH1fGofevyiyYiaALmhXMAyCQkHvrctoA2hIqzlCUNKe/8ABJYcimpNbfydNXv4cWzEGWDzgQP16cLgVKbZHdY5Swyi9reJucxHSuO4DfGVMRKyFSnzKhWLFQyMkhYLe1zltfTjWnfnygy4qDI6ImVibIWIbuPa5JvzpYpRcNPqPNhmp36Wzom6+017YjKq3PdLMin1am59FWTZMfzcnjiJj/jH4V5+xu1SfkaKbFGVxoDYqiEEa/u1Y38o2MiByyizO7EGNPOYl9DbQXvpWoZYwSTFLp5zcmu5eNu7woX7OOSF3A1CuWYAHKbgcNbD102wm2YcRhcWkcqM6QtnQI6ldbasxseHKuR7I2uTipGJ4qx6HWQHUj0Vo3e2g4acq7ASWVgGIzKSTZrcRoK5pRWtyfovk6oQbxxgub+D0vtPErDCZHJCxqzEixNlQ8AdCa5vtXe5cQHaNpMia2cKpbQngB4c6om095JyrI00rqUPdaR2WwQraxPjUdsfFlYZ9CdCbkE30e1Wyy8SNpdiGHD4c92WHdretZsbEzKY0R0LFmB07QdBpxqd2PvLCNtyTXJjaSSxtpYgi+p4c/RVD3E2O2In7PWNW0MmUEpZWZQFJF8xUjjpVl3j3b+SPhhBM8sk06xDMFRRm7twVduZ56U/Bl/Strsbywaak96rg6NvBv8A4NsM4DGRWbsXUIwazHIcoa2tzoa55v8AWw6RpPhnjRgezXNHqFK30VzbUjj1qu73qkEhSCZ5FHZscyhTnzNpYEgjuqb+NQ+8u8U+Kt27FipJW4A84i9gAP2Vrc1KU/MRxqKVxEk23ELWg4cDex66nWpnA+Up4CMsKm2UjM59XAcrVTHhPLoWBuBppY/lxrDEHvez7KosUbFKba3Oo7zeUKfG4dImyKg7N7hWLEhNczEm+pPACmWwN+cTgYXWGRbMyt348wB4EjhqRb2CrJ5O8FEcBC0mHhkYqWMkkaOxu7ADvX0AAHoqB2+4Ta7FI4wBhXbJ2cfZ5shAPZ5cvIa2pzwTjU5Mzj6nFNPHGPHyNdqbyy4wiWY3Yd3QAC3naD101lxzBgoEp74XuCO2q5rBm5002c14hw4jh/AtbVhctcKSA+bz8umQLwvob15rUfEbl/s9SSl4SUP9DyOUlQddQOPH120v6Kqe8eKYTkBmAyjQEgcOlW+COyKCNQADz1t1qC2rsBpZS4KqCALegWvpWemnCORuXBTqMc54ko8mvBNeGMnXun0+fUqZRmAIYknkump61HrB2aqhIOUWuP4gfxqcg4D+uZpZpLn3ZXBFpU+aRQ8TF33/AIm+8aWtuIPfb+JvvGkr1U3R5MoKyRkDH6LCsRExUAhrgk6eNvhTtdonqfrVtTaB6n12NceuS9Du8KL9TXhJCi2149COnhTf5Bdy2Yam+t+t+NSkePPh7Kdw40dBWHmlH0NfhoS9SJOAzHz09ZqU2VssqGAkTveOlSEM6n6P2VIQBDxA9YqMupfqiq6RVSZXptkPGC2ZWsyyEC9yFbMQOpsKa4ranbARrG4JdCCyEAWZSe9fTQVdBgIjyj9lvxrMbFj5InqJH4VL8XC7a3KLpZqLipbMqbYSRpGy2NmGbXhoOX9cKwfZErMCwHdNxY8+OuvWrTNsZB9Aeo/lUdNs9R9G31acepi+DMumkiOjwMov3DqSdCOYA61qXY0hYM0Zuuo1GnPrT14wOXuWm0h6D3D8KqpXwTcWuUZx4VlzfNsMxudDxt4CmUmDZvPjY6nih+Hia3iYjkR6Mw+ykkxjdW+u/wAa3FVwzE3dWjWIiCpKE5dB3DoLctK1Y6RjlAVjrr3W6HwpwmPb9tx/5jfGthxz/wBo/wBa/wBtNQ3sy8m1UN4xl4KR/KRWKPx0tw5EfbWw45/7R/avwrYmMk/tHH1P+2lofc14vsRc0l5OBNh00407Z+dj7KdyYyQD9afYn/bTZtpP+2fqr8K242SUqsn9yZPnHC3DXS1lBNsk17DnxqV3tQJNswseGKjzMcovYg3OvIDnVHbGM3nMD/Ein7a19mDyi/4S/hXVDLpionHkw65uVmG+G0xN2cgIu0EBIFtGs9wQvA+HGq6Qx4g3NjwIv6qsDYdR9GP/AIY+Na2C/sx/8MfGjxEEcNKrID5Mf2Tp4HS+tDJck29B9AF/dU8Mv7Mf/DHxrYicwEH/AJY+NPxRvCiy7mbwwQww9tiAoVSpjAY69+/aBVJYG4tqKhtu4+E4xnhZjD8naMNla+Y3sLN3rcrmmhjPRfqD41pdPR7PzpzzylyZx9NCG6Zjg9pqkdje9+AFzoo8fGnkW8SC/db2D40wKDw9lYkDr7q5ZY4SdtHdGc1smSTbyDlG3tA/A1pfeI8k/wCb/wBtMtOvupNOvupLDjXp8mvFydxMTtdmN8nTqfpA9PCnse33AHcX39aZ5h1935UZh1935Vtxg1WkzFzTb1Ec6kkmx1JPPrRUhmHX3flRVtfsR8L3MRJ4VsWQU1DVsVqw0UUh5HJTmObxpgjU4jNRlEvGRLYeY1K4aeoCBzUlhsVauTJE64SLFh5PRT+IjoKg8Njh0HsH209TFqeg9BI+02rgnBnXFokJFXp7/wA6jMUFHM1k846n2g/hTDEOP2v+X8b08cGmKTG+IfxqOmIpxOB1Hv8AhTGUej2ivQgjiyMxv4+6sWY9ftrAg+Na2auhI5ZM3K56+8/jWZY/0QaaBqz7StaSTZtLHp7hWSt4e74U1z1mklPSPUOHcf1f403aUdB7/jWby02aWhRFqNolHT3msxIP6P5U2EtZh/60p6RajazjofaPhWppF6H2j4Ujyej3VoaXwFGkakbxIvj7q2K48fYPjTQSeArYjDp9tPSJyHLOPH2D41qZx4+z86xZh/RrUzj+j+VLSGoyZ16n6v51gWXqfq1qZx4+2sC48aek1qN5y9f+U0nd6+41oLjxozDxp6Q1G6y9fcfhSEL+0PYfhWrMOppLjrRQ7Ntl6j3/AApa03HWkp0K0IFrPJaiim2JIzQ05jeiisSKRHcMlP4Hoorlmjpgx/EF5inaYVSND7zz4UlFcc9jsiYSYHmKazIy0UUoSbFNDCaQjiP6tTOSUUUV3wRxTZpLVgXPU+2iirI55GPan+gKO2PQey32UUVRIi2Y9r4e8/jWSyjofb+VLRWqQrAsOp9g+NamYdfdRRSoLBdeY9/wraIj099FFJs1RrkBHGtJaiimtzLAGsw9FFMQGSsC9FFMDWTWN6KKBmN6L0UUCEovRRQBjeiiitGLP//Z">
            <a:extLst>
              <a:ext uri="{FF2B5EF4-FFF2-40B4-BE49-F238E27FC236}">
                <a16:creationId xmlns:a16="http://schemas.microsoft.com/office/drawing/2014/main" xmlns="" id="{515DC370-479D-4E8B-AFD8-CF0162F297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438" y="225425"/>
            <a:ext cx="2619375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ahoma" panose="020B0604030504040204" pitchFamily="34" charset="0"/>
            </a:endParaRPr>
          </a:p>
        </p:txBody>
      </p:sp>
      <p:sp>
        <p:nvSpPr>
          <p:cNvPr id="50184" name="AutoShape 14" descr="data:image/jpeg;base64,/9j/4AAQSkZJRgABAQAAAQABAAD/2wCEAAkGBhMSEBQUExQWFRUVGRcYGBgYGBgaGBgXFxgYFxcbGBcZGycfFxkjGhQXHy8gJCcpLCwsFh4xNTAqNSYrLCkBCQoKDgwOGg8PGiwkHyQsLCwtLCwsLCwsLCwsKikpLCwsLCwsKSwsLCwsLCwsLCwsLCksLCwsLCwsKSwsLCwsLP/AABEIAMIBAwMBIgACEQEDEQH/xAAbAAABBQEBAAAAAAAAAAAAAAAFAAECAwQGB//EAEoQAAIBAgQDBAYGBwYEBgMBAAECEQADBBIhMQVBURMiYXEGMoGRobFCUnLB0fAUFSMzgrLhQ1NiksLSFnODogckY5Pi8VTT1ET/xAAbAQADAQEBAQEAAAAAAAAAAAAAAQIDBAUGB//EADARAAICAQQBAQgBAgcAAAAAAAABAhESAyExQQRRBRMiYXGRofAyseEUI1KBwdHx/9oADAMBAAIRAxEAPwDJTZasK0stfoFHylldPU8tLLRQWRpVILTxRQWMKkKaKkKKCxw1OKm9oBVMasWJ8YgD3QffUKz05Zq/m19m0VNYuvp+VZIGlFMKjeuZVJiY5THx5VUmopyfQo3J0izLTBatbVLbwFzrMAyNDEzA3j88oCs9HWWtBTjwy9WD05OL6FFOBTxTgVpZnYhTg04qYSpbGMGqYam7OlFQOyVKmFSikOxgakGpBakBSYWPM1Ql0hwCTBnSPLTTnpOvU1oFQuHSAPu8d/ZWckXFmu1e7snTnSbFxtr16ihf6UwGUgSI57gfSg8oHnPLUExxOP7NJytG2kFiZ6TJO/trF01uaK72KeIjOQwYkGRo0STEQY30O/TXlXO8b4mLQto0nJdW+XjUrOUrI55T47ATNNjuKOxJFs5SdFBETJkg8jm1k76yDy1cKwounNdUgMFkEmGhYykliTo2x1InbavM1Fm6gd8XiviCeH4jdxGQWrVuFkm5fJJytIX9inek8tRp0maji/RsMgNzE3M+8rbFsDVT6pVyPogBY31JitPBEDWWtMCHsHsydJIH7tvM2ih8yelPfxJUjL6wnXfLqACZ1iRtoST4aD0HJWwWrWyB+Hui2gQ4nEqVEQoJA8osEfE0quw/G2Cxm68mPM7kDU0qn3a9f37g5fL9+xetomkbZrcQsyDVmRTX0nvDx8QYFpZK3nDwad7APSn7xCxB+SllrebQO5g1BsOfOn7xCox5ajcUQZ28BPw51uKa7VK8sWQxWDmK8vZ7965PL8mOnptPtOvsdHj6TnK11X9Rsfh8ptpJ9QHvTPek6k67Ae6sz2yCQdCCQfMaGtmKxbvctZLYJUCSQCsrJGnTKQJ8/Op4iznTtMuUl3BGusQZHvI9leb7P85XHQa2rb67tnZ5ni7PVXr+OgfFM6yCOoPyq8uoME69Bq3uGtCbwRyczs4k9xdQBOgYLC/55ru8vzYacWuW9v8A05dDxpTknwv3gIXsUgyKGEhBIGuUCZzAeoB1MVMLWz0Lw4N6QiqiA7trLhlEBVyD2NV+JwyrcZQAArMAAAABJgCNhXJ7P81zvSa/ikdHmeMof5l8tmACnotawqlR4Vnu4LvabeAr0lqps4XBoxCpLVzYXeKbsKrJEUxKacioIZEjUdeVTFQmnuhu1syEVICny0gKqxWSFSC1AGpA1IWSyUjbmkrVF211Jj3T4SNYqXZSKcUgaQRpIkjkdtD18vvoDe4h2cB2GXUKxA01OrAbHLz210jQHpTdWCJifZ4bc9651yl24rsYRTNvqxkRcB6j6I1MHNuRHNqP05OrT+ZkfC5yC3cQz3RpcMFUEk+pJY6DveIOgja4RYNtDkMoZdgzhucgXCZEEideRiYJorewCXWygDNrMgm5G8nMZjp5+Bim5hhbaI0MKFLOo1MzvrppOu+3XFxXLSNcn0wIzHDYwZ3a4l1ckuZZXBYoGI9bmATJ+FGGtnvEDKkr9ppAGoXUDn1jpGvN8cFwm5aH7W4cpUDV1IMiDALPosj1oMxG+3h/Gb10I4w7XFmTEIM6ggiWcTBg9F6TqcIakU3H7f8AJrODpSDHY2V0NtjHMosnx0+Q2pUEbipclv0bEGS2ptF9iRGYXBMRHspU/fR6X79icH2mdblpoq8iola96zyBlu1AmpZaZyACTsKVpbhux8LcJe4rRk7PMDBnMDprOhnwpgxqixjSWIS2WzALJ7oHemYgn3gU+Mum0xR8qOIlSc7exE166mNjXlaXl6UJ6mUrt7fSlx0ejqePqShCo9b/AFtlt3EACSQIFC1xTFJzmCZjdSQdCQTqdI0jQnrVGK4hucjRzZ+zSQJgAAkxtv1NDsQucks5ykzkT1emrGAefLnXleZ5Xv57cLg9DxtD3Ufm+Qxa4obaBzcKaDkwBkQ2XSSZOkVfb4hb7EBLbTvmZ8qakkyqklie7qxU6b0DVzM89sxkt5SRoPAaU9phAzt9EETrJImI6a8hXDe9nVWxsxOKkQSGAM5FRQk+IgzvzJ8qpbGNy08uXl0qh7gJUbHSZ5nTVVJLAeYpLaJ5E/n3j3U3JsaikG/RrjIslyzasVA5zAcmetFW4gGuSDnBM51BK666aba1zmA4bcJLADugtHw1I5a8hPgavwHELwtkEIX7w71znJy/R1AECPCKvx9aWjJuL5qzPW0lqxSkuODphxe2DqwHn3ev1oqa49WcQ6FcrTqCZ5bH861zA4pihvattt6t08vtA1WeM3B6+Ecj/pNOh/wj6351run5mUav06a7+pyQ8Zxlx+U+vodizCNN96xXsV3soUnTWI5z1I6VyL8csgQbLIfG2F+jG4cc4P8AXWtXDeLes1tUys0gMzK0DSSYbmDHgBV63mvD4f38EaXirP4v38hzChba5e/AJ9YE/EDy91XpeU7Mp8mB+RoaOMnnbJ+zcRv5stCsVxhiSHsOB9lW005heY8fdWPj+dLSji+OtjTW8SOpLJcnXizUezriLfELQjV026pzJPqMTt+et1riwAlb5HXvN0O+dddfzzrpj7U9Y/n+xg/Z/pI6fEXitxFykh9yATEeVXXXVfWYDzIHzrLbw7ZFYO8EA/RI181oXxLAtIjLGuwC6+ImD7qzXtKUW3XP4NH7PjJJX/cIXuN2lMak+A3/AM0VbdxiRodToAQZ8ZHhBnpFc9ZwbypykgEExGwIO010nE8JrmgLmIGUyDm270HaCAf4TsTT0vaUpaijOqf9RT9nxjByi3aBmM7QwgOnMfSy7ZSdpIPnG5ned3hzXZLeqB3RtG8kyNekHTT2Hfawo0IOgLSAAJJ3J91ZuLYgW0ZlJkRqCN+U16kklFykcMJNyUY8mayq7PZV49aVtjcwIk9I0idB7ROMfv2xaQ27rFQuqsqE7u6y3I7QOW3MnYvPcUKrKFABJInLod2nUxMnl1BiVw8ZmmYgNqF15gBZ0zQWJkQDHPNXM0ppY9m6eF2DcPwrsVKkqFhhcuNo8EguE1InULPIvpLTULNpLOL7K1ItYoALo4VboEFQSACriDAkSANqNX8AvbW25rCqoJ7szrPKTJY8x47r0g4Wt3DvbBOYaqw0ParLhgfo6hB4AxNS9FpfD1x/1/uWtRSdPsJcN4dltKAXgyRlCRDEsPonr1pqy8E9JbL4e2zutt8sMkxlZe6wA5CQY8Ip62jqKlT/ACYOLvc2FKhkq/LSiu+zgKMtYuJ3SigyADoSRPlE6ddwaKdnQX0leEUaamdTGwPL21zeXqY6MmmdHjRy1YpgjF4sGPXYyIJaI8hsvmAKsS40aDKDOsaSN9fzyrIbbNECYIPQaeP9KsOCJ9ZgB03j2Eke2BXyu59JsVXRMTziSftfhSW9HqAFpnMJPh4K250LfKnuXLCnU528SWPsiY8qjc4xHqrl+0Qvw1JpDLhh3PILzJP4CI95qf6KFHecwNN4Gg6iAfaKHnF3rnq5j9hYH+dtRU7fB7r6kKPFibh+HdpX6BRqXGWV0UZvBRPnp6vtmo3OJtEhQANJJJ9kJqD7avsejk+uWYdNFX/Kv40Us8NCiBAA6e7nNUlJibSOft8UvKpZTMkDKVCqxiRDTI05n21dw3DE53uMoZ2mO8QPDMFg0U4nbyKGUFiDtqd9NprHZuXzJCEeYX7zPxrNquS0/Qs7ESO8hHMB0k+WZhUltanR45ZQSRHUoDIPmara/d5pP8J+56ouYyPWtD4j/QaE0gabK8SL0H1gYmWkAAcyTsBS4baX9qWfKGclc4uCV5GSugiNzNZcRxG2xyAAFogZtCynMBqANSB8K24Rr7oHVTB8F8eon3nWhgjT+jIdrlk+VxQfcSDT/oVwernP2ZbTwy71RcuXudonzUn+V/urOzD6VgD+Ej/QfnU7FbvoJPf3AfyW4crEzrow2jbTfwrNikU7dlcEbhV+7aqEx4GgNxfAXWj3EqKt/WE/2j+1bbfcxp2SPYeFByINAe7K7j/Ca0W77n1Q5iDBusR7mPhVaY7SJtmNO9aI28VCVC7fzCFFqT9W4w/7SzUWw2JPfYatZaRzjN9XoB9Xrzq3C8RtPeAYFVg9090AZp0/aEZsuk6HSntW25o4GxyHPrpDZh57eNRuI4UKxaDEyBt7fz8qLDEMWbpuKuimWJBLjmxA2BkyRyrBxLEPGQFEzAahWOhBbcwRuNgZ1GnIEbbOYm4ikscoMKIdhoNRuCai/D1BgE67kkydtNI6ePKu7/GTwxbOX/DRzyo6W1aDoNTooPOSY1JO+aQdo9sxRC1gwhyAQAqiTt+A9X4UD4exslAwEOpI1JbSfVkTOkQf8OvIHbGOFwHKrEDxVYMmMwdgwMHYgV6Xha/vIW+tvscPlaWEqXHP3LbSgkk6kjX+vlrWcIWjLl8SZ3nXLAloI6geZ2qxXEltzmQhJliCjgD+Elt4BgdIqj9eFypt2iA/qtclAwPMLlLFQI3Cjc7a1tPydNcsyjoTfCPP/SX0cvti7zW7UozSCsBTIBJEmd5pV6C1+8pynJpp+7HLzvz749lKvJlHx5NvJnsRlJJXD8nQZKc2hW84detRbBdDXue+R889GQKxeDLIVDMp5FSQZ8xy8K4q/e7N8vZnMdsxHe8mJlvYK9Gu4OQQToQQYJEe0bVw+BwobvNOcd2SDPI6TqBrXme0Hk4tHoeAnHJMC3eIXWMKG/hQmNty0D4Ul4Veuet/3MW+C90e+jnEsUtlQVTOZEAkjmBMwY1IoS3HsSxbKiKqEhuZ7pg7z030ry8fVnpp+iNNj0aP0mPkIQe5d/fVowmFs7sgPvP3ms/G8QLqqkkyw5ECB7T8qyLwGyLhzEsSXKiCQAC2mpjTKeXKmkukJt9h98RbVC6jNC5hJ1IiR1I9ooLiPSW+coS2q5hI1kxJG5G+nSk2KbscoJiIAB9m39K1W8wtjKDITQ5QDMuTqQD9WkpWxuND8GxN83SLpmVkDWBBG23Xpyo7Fc5iOIdk4eS0IFPWSRv0NSu8Vu9nnAUCJgt343mByqkJoO4u6FSTsD94FUYTiWYEgNHiY/P9aCXMSz4YMTqW19h0+Qrdwle4TO58OlYyk7NFFUa8ZjrgAyCddcx5cog1kbiV3naG8aEeGvlrWvtFGhYCYiSB7tdamygzGuo+6rjujOTpg7FXLLETl9YASOcjrWrAY4BNBIkiZg7weXUdaFYi33k+2v8AMPCt3DV/Y+86afTHPlUZGlbhEcSHMN7wfvqnEcShCwJOkgFBy31jp41Rbta/S2O8RsejHWqRb7Q5FIkyCd9SNoneD7KVsbSLW4m2cIbSkmI06id9BtUsNct3QT2SDWNTBJ5xoadrbC4CQCVI0AYbLlH1o3rLaTKsRPec8/pHyqnRKvs3/qqyROSPIn7qqfA9nJtq7NGgJBG+u7dKrtYclF7uwidOXSot+z1jfoSPfynSs216FpMyXWbOJtHXouvd8QT1Hup3xuUb3U/iffyIAp72NvIAxYNlAbVfrEpoQf8AFrRS1je4C41PSCNQDz1506oV2AP0gEuouGFVmaQAVJdQIYGY75O+8bU7Ygqsg2zAJBKHTlodddBtFTucOt3LrScoZsxggarA1noTMREnnvVrYW0siMwBA1ZQDoCT6onY7HaTpT3DYY9p2ZuM/aZYlciqcksvcZSYykyBpqNfWFECq3pKKJGiuDlC6T+8zAx4ZT4gVlXC3GtJezAKC0KzQbk6wrFQUBAaI1zFTsAKrwfFMNZ/ZqjXQS7W0RSLqN9JGXRgPHWCra7QoPdoclsmFUsPI7RkvZZMKCMoGg7uzHnOYGAQBqQb7ttbsMrl2JyKBpluGZ0diUYKGkQCBI0LVis+kOMuoXsYVoJGV7jWwcsGDlkFzmLQQQDpo0mhGMGKZ0uXbVx2YDOVvrbJAOXa1kRR3iNZOu9aNGdnYYXg6KgD2VLDcutnMT1P7IxO8TAmKVclc42QYGHxY0Ggu4lhJAJhlxUETNKluOket9mOlYcfxOwikPdQAggjNJ102WSKy+kt8gIn0WnMCN4gCCNRqd6AqqjUIJJgnKCes5mlj5zNelLyKdNHFHRTWzBmCxbG1dRc1whswKBsiz9Y6EArAggbz5zwV8Inf7pkwPD3nxrbicX3T3hzA1nYQPu99ArDk3wzagL880aDQ+37q5ZTye50JE+LntLlnKDCkydhrljeJ2qy5mdikkEhxB2EmRtptPMbVZbe2sd0AzuSoO/hNUXMeVuyy5N+8dVGn1tI93Osk6LoqGALENB0OmwHt9b7q04rDspUjUkEkHUSwkwDvqx6VixHpEqCTnj2AewiTWe7xIXYKs4OmjiROnUnp0G1SmlwOmw0+HQOe/A6Kddh01NW4e6iZoB1Ebee86nflNc+/FHbb9nJyxoRMxvEiT86rsYnErqz5J8jp45p+ApZDxK/Sq4vcgkToRJBHeSNNY56RypsM8r6jt5qx/mYjl9Wr+MWWuLaLZfW0KkgMIzT3SNRl3Eb1lscLtLozydN3XptG9LNJlKFroLTOEQx9JtoA9Y8gIFE+FAm37aHiP0W3Hq5mjyztHworgX/AGRIG06COQqXyUiniNm0couiRrEozDlOymOVYMVwnDqNkQkaSCh+IFFxdzBWyjWCO8PPnFSxEuBKnSdip3/iooTYKJlrfTOn8w8a1cMWLQ+z/qBqtyBdtrqDmQwemcDx5iruHD9in2R8xT6F2Tuv8m/lPhWDgYYF3UDVtz/hJB0BHPmT7623Fkn7LdPqnxoJbwTXLLrmKqLjloBEg+Pl08uc0IGdAcfLHVJH+KNfjSOIJA0XTo39K48YEBsoSB5DX2VoscIyN2mf9nlJgtz0gCdydRHIx10l2gW51iuGVVKHSTspAHvn3CseLQZe7MaiBoNz4/Ae6rMDiAEtkLowGgI6SYDQCNeXWnuXMxIEqwH1TsSfYRvqDyNQ3ZqlVAbE8TTsmVlIOXusUuCI2kldIMCZ59aLYW8txQysMrKCBB6REnWeXsrQuFfL6ifwuZ+KD51n4ba7Jnt5SNM1uJYZCxldPqswHky+y8m1uQopcFFjAKxYM2UZnMGDEHSFA08waow7WRdI1MARDZcx21VI0HenrA6xVuMwaZgzsN7kCBuLhgaDf3TO8VDD4Vg3dPZIGAZ1n6RUEKY3gh+6dAHg7RWQnHkLYK6LjTaJYorzcbUhiPVXONXA0+qO0k5ju1zAqlq4EtAMyXGJ7QNcZ2UyzQZJ1JJY8/IVtwfDVt2wASTD67Tm5FdoAgeAXfnWRcKozHuKwVs4BLACNtVAIOpEEbEnURWaluynHZfvoEe3s2y6ue8CTB1PeOnvzKZ8R5Viv4+2GWFJMRASBPaLmmY6r+d9ePwmdySpuSABlZkOZWbP6u8ZrZGuxBqF3hIgzYUDQAOzPz6Mx1rVT7M8ejfwbu4e2OzEhdc0yW+kT5mT7aVOjuohRaUDYALp8R+etKnkvQzwl/qJ+l3720BO0mPtc/DSueS0ZWQNzuZPL8PhRX0qxIF+0GMHLOh8SdaEWCvdgH6UT7fnFdMt2Yx4Mt/MBAIyxOgEa769IFDblglpU5SMusA9dum/uoji8MZBVVAglgQZABOoM76bGheIIS5mMGVgAg6EGZ9Ug7cqyd3sbRqtwc2D7S+bMyChYsNIMjpy1itfDsADnUAhYIGu5ynSPIb+PPlXgcSVxR7v7xcvPQMwiNAT8KOsGt2WIA0DawNZuEchoYPUzE1KSb3KbaWwFwPDZugHVOzJbpIKlfbv8a34DhzF8xByzERAidT+FZsNdYXkAJ7wg+UrpRrscqNBAhbnSdGuRruImlBIJtgi7hVNwAn+1nptcn2VtxGHVrhJYAKAdp5wDppyPvoRf9T2j5ijuGtjs10PqJ9Ubs3NiBRHkJcAz0ithbSWgZYNMbaEN7AJPWsf6aAmRY2A9ZRqFygwCTzb3+NEuJYEPiAgGmUE7CNySfafjWF8IUc5UBCssa9ZggfV6nxFROeneMnuaw0p45RWxusr/wCUse35mjOBH7P3/LzodxDS3b2MFttt+Wholw1pt+0/naovLdFNVszBjky2rUozesNCNNuprChDEALcXMQJhY1MCYfxo7il7iDwP3VnW0AV+0v8wofJKexkxSf+cTT6VofEVq4csWU/5afdVeLI/Sk+1b+7xqzDfuk/5Vv4xVS2EiQOp+y3XoabC3UIFsLGbcmApI1JJ/hqkn1vsN8vKo8MtzdT2/I1Ke6G1szTicCoklTIE+6fGs+DuW+xC3JXNJjXbN1A/wANFMV6r/ZPyNBTZHZIT9TqZ9Zq31Y4xsx0nlKjZbVBaUrosQrFmUEKBtBljtyFUX8Nc7uUsRB3IDFdTChl7p00LGZ+M8OENhCSBA5+ECZjkBPQT1rFdxxN20toZ4BHNcx1jL3ZOhG0b7jeudHQyxeMqFGZr0RJYZFBEDogjcT026E5Lr3b5S5h5BBIV2XQ6QwnXP5RvGqkUHuWHUEqTc0LGMoRGLKDBYENrc2EkEjTWumucHxlxUVmCQBpakNMAy11yACdQdPo1VURdswY3AlXDG5ca7LQVcqcxYiVVEyqDB3Bnx2othuE4kWSzXlYMrSt22pVs3eJDplYeDanQEACgGP4aVuqrLiLn7wkC8WfRmBOkAEqD55h110rhbBID27VoEs3aX85JAk+vcdrZ5iBmJgyooH2bLXpkllGXEybiMQyd1jDltbdyYcQQCGIOpPKKz4P034e7t2to2wVVRKI43fN6qncMusSYImr+A+h1rMl4oMznRXVSqFrbXVBSIBCi3PQltoroEt2rltUKKYkOGUESAOQWCdTPTlUXGLZVSkkgLd9L8Kbs28UltIBKtbulc8FW7ptmBlgQI50Y4d6SYe7ATGYcGdsq2z7BcyyfzrQnFej+FGJdRZsgBLbRlBWHZ82nLLl112I8hkx3/h9h7oHZhrR+sveQ+JVjpz0XpVZInFnoyWjA/bN7GEfDSmrxa76F422xRCSo2KuwBG+3LfanqthYy9DvmxFu4EI751Cw2pJiPGN59tEOH4EEQyx5EjU77HfU61xVvjtu1dtoxKz3idIH7MjLG49ca9S3Oiln0zw5u9kHdc/0hIh5IjX2GRvt0rmvUXDZs1B8oN4zhfcdgzDIGMEAqwzldzBBgEe3nFc9jSg7NTIZiYiNgddTtvRzEcU/ZlZb1CpkHU58wJY7aH3mgWKZS+RkJy7CAZnKdOu/X6NbqU6ebMfgi1QLs64u1rMBJPUzOnQa0b4o/7MDTVXPj+9TY9NdfZQ4hUu6IiQAVY5tTO0I0DXn4TFWYjiJInuXIgBVS42kgnnAOk7chWsP42RJ26KcLaPb2vMfzLR6+/7O5rplfpEkv8AH8aDPjjJyrB1iLBkfxEUruPuFTlNwmDlHZIO9Hd9gNKM0kDVmG6vdHPb5ijUTbtiJ0szAJIguTt0099ZBib+n70k/YCjbeNeu01oU3fpBzvtmbrpoO9Mx+ZojKhSt7UxuLYVzdJVsoKKM2o5QQCRvpNYsJwO6gKi5uZkISffO39K6jEsChgkGCAYYax5UMu4W4V7r+8ufkKMIylTLWpKK26Kcfhm7K2ILETMgzqZ86J8LQi2ARGp5f0rNewbZECuQw3PfGbQ+GtX2MJC952J6y34VFUVlZbeEqnl1HhVS2iCvmvzqeJTMAAwEdT+NUW8JBBzoY8E+dPuxdFWJT/zIP8AjT+UeP3Vr4fhgbVuZP7NBv0AP51rPeNwOGLrkUgn1CfIaTJO1acJlFtQz97KsyxGsCfpRTasSYrmDUSBIkETv0qGAtpmUh5jlH3TTYsnTJcG4kZ12kTuek0SS6s7z7z8pojDsJS6KMSF7wJ3BG/LwmszYNCgAZdAQMxHU+HjRJmHI/Bvwpi46/Oqk3NUyYrF2jMMEvZoJ1UQMuVtQBsSpgeUUNwnDAl1CSDo4adcxbMdAd4Gnw60dVh9YT51M4XURBMmdBOoOunu9tYt4yNlvE5jE2rhZibUwqBZtzp2iSPV3yn8xXTXnCZSZYDbWCTGnMTQy/6OBj6lwazIc7zm+r15UVxmHIt5ygJEQJIIJIAE5esD/wC6pzTWxEYNPc5exa7S6CCC15rg5lQvaMPVB1G/dnXSaNYPhah7ly4wdQsNIGqQOXqqshxAEe2seGshMRbEN3BdXLAMEXG5lxOus+CirMfjrhuW0QEiQ7qQqyA02kWGOmYSegU9dZL9TfY4cxtJbJIYubjmTILEkrmmScrZJn1degowuHCLp9EDSAQcsRI9nLpGo2qwmHZiJECAdQCWZiZOhA1gk1scEaEg8oAMeEanyqXF02UpK0jl/SLC3P0gscsm3aOUSJ71xt51YQsEHwMa1owVuTOYg8wwBJ9oOsefSiHEcPmxaiBrbw+h8bl+fkPdWN8NDvrBVjAkwI0jSNOVEkJPc2jCN1Hu/rSqtG03Pun4xSpFHh/GLrPdJIA2BA5FQBrz8Z5zWbDXx2qtcZokZiNWjnudajfuyZzbbDzM7bRJNU3N95rdI53yeuvjGYAxmV9QVXMCNDuHrHjnYAFVQE7hlB8tM0/CuU9Cbn7zMYUZTqdBo8nXbYe6uyw4BhZjYxMTOgETqDrpziru9hVW4Ft8Zv5ioS13dyFUc41k6a0QbiFzIDohHrSEKk8oMae2r8Fgc12/yLIhnXckmfDWtKcCyjvPK5Qp1JObNmkzv09tSmyqAqcUxJYgEd3nlUf6fGt9rGXshzyCNcwOwiTIyxW9MAM7gE6qup01mPuFNa4IyqM7EwrAwTrmLzOmvrCPKnbFSAN7iOIzqq3C2bblzjkKvsXcXIOYMJ2m7B6jRaMNw0K9ogkwwGoiASW+dZsT6NO4u5XAzoqrIkKQ1tp/7Dp/iFTuNUabeMDBlbMjgToXO4kTpJ36VK0HiS59zj5mqsJgihCsQSFtISJ70BZ321FXYZFyKdSWRWaWLSxJ5EmOe0UU9wGxCEMn7QiZ3za+4/Oti2oWSxHKS0D4tWLiDqoRmiFDE77AEnQDWtz8PS9aTWNQ4IgGYMaMp+t0rO2aUiu7eVFzNcAUbtm0HIa5vEe+o2cWtyRbvKxG8GY8xrQb0u4YtrA3VBnO6EzG5dByUD6NP6MWh+kY7/nkdNs9UrqyXV0bcY9wH1l0VyOoZEZ1I7vIjnOhNbVDQO8ZIB2Yjb5Vm4hY1J/9O7z/APTcVtZRp5Dmegob2BR3MmIxDja4un1lb/YatwuMDB+/2hD5YXOuXl3pA1nTxrJjlHj76y8McrfcCIa6hPXuXCw/PhQpCcRr9/Gl2KG2EJOUE3ZjkCezMmKlhsZjS4DG3llQxDExmMDQ2xz8ae36LYgPjHa7m7e3dS2CzdzO4ZIJmABpyiOe9a+E8PvYfBRfbPcV1aSxYQtwOok6x3aAr0C/agARJOxzOo/7SDv41EGfoqfLKx92lCcLezF2O5Yk69avZ9t/hXO5uzdaaoIlT9R/z7TpVN4OYCpc6yCvLbdTzM+yuZs4Yfp1pjOr32PTu2rJXTwJPvNHCxA2+ArVyaSMkk2yN3FMrmLdwSYE2xcY3Bq7Adn6veUSd4MA61twTMJbssQW69iFAHdEgdjoNI8QBQfiNkEr4PiSND/fEf6a04bB5hrJ8Ip5BiGcFi7xulRaxB5+oIkgwMxthRAJMSNx1ijF3CPzzZ9PqmCIOqqNPeK442Dbv3TbJVlwzOp1kOVgEa797St+N4+yXHTMYRmUfslOxI9Y3JO28e6o95fwlYU8jpr3A2a8LxYKAloZYJ9Q3GGsidbvT6PjXM4hgL91TcMh20yzBk6SXA6+6sx9MbduyzP2txwxCxbtIqjkW1YtzAAicp23I/A+mL6k3SJ6Jc+QxAA6wABWmzM90dIiiPp/5U//AG0qHL6WPH71/wD22/8A6aVTSKtnlrejzAXCYJBMABiSA0SJAmRr5VW3AGjddQx2adIInu6E6xXrP6gXw91Rb0fHh7q2yiZ4SPJLLNYQgypdl2GsKpneOdyDHQ+3o+C8QL3yfWC2EUkPAJMNO0SZIjkQa6PivoV2sEOFIiO5I0bNtImYAPkKjw70MNuZZWBAEZSNifEzvHsouI6lwR4dxhf0krkYZwijVSAR116kbUX4jf7NNROZj6oGmhOsnU6b/Cslv0XVWDKAGGoIkEHzq+/whnEM7EbwSTrTyQUzNhOLIboGVxmAAlRE5p5ExuBRDFXRbR2YQCR6oJJmBJ035c9IocvAwrBgTmGoMExBB+rHIVpxGFuOpVnkGPogbGeQHShNJUDtg5ON6g3HkZlIi2wjefo67ijwhsjAKw3B5gEaFdOc9RoaBH0Z27x0IOx5dfdRSxbuoiqMpCgKJVpgCBPe30oUl2JIz3uIJ2j94iDHqtuuh1y7g1RbxlpTpcUTvoBPnCgnerGwF4sxLRmJMAGBPTeotw69Hr/A/hSYIBelvGNbAtvvmJI1Gg/r8K6nhXEwLKC9dt9qB3++u8mDvzEH20C4lwW8VWSXgnQW2P0Wbl1IA9tG0wtyIERyBDCBy0I00qHxRSfZLG4q0/8AaWz4Z1g7cs1Z8PdtBp7RBrrDjWNp72u9X/oF3/D7QazYnhN1gYye7+lAWiGOx6HPDIYt3dip+gRyO2tFGv24Bz29vrL+Ncle9HMcWkdiBsddSuYNBhDA7o2o0OC3IErbMeDR8qHwCe5HH3F0GZNxzHXzqGEsHtpA0zkzyjvH8KfFcBYxCWxGvP8A2Vvs8O01t2v8h/20qHdhcbc+W3n57Vn4wP2J8Y+daM3h8/wrDxLhzXXDECAsAHXWSSdV05U+h2CMCpg6c+Yq+6CupAir7fA8pJyJrpoh+5KtbgzEGLdoTzKa6eFZYF+8BfZAsDOoJiCBE7wYnUADfYDpW5bXOF94H302H9GisgC2ftW+dEBwdgNrQjn2Y/Gniyc0A8ViFzJmKiTfOrRocTcg+RjeiuCxVkRN20PO4PxoXf8AQu9cus/brlJJCG0xCzE5e/pJE6c6utehd4bvYaTMmyZ93sFXiRmajfQ4u4wZWU4cQQ05gMuYg8wCrTG0HoaGcUxidvdDMobO+hYTqxIkTpofjRfC+ibi4HJtx2T2iBbP0u07wJ6drt4b1qv+iVhrr3CLk3DLCUKHUGIa1IHdGx2rP3bUro094sa/eDg8U69ncJIEsIkgAiXjc68zWTC3Fjdf8y/jXdXP/DnDOCP22UlTlF2BKgidUn6R51Af+F2EH0L3/u//AArRLYzc1Zztq8kDvJ/nT/dSrobnoZhUOUm8I/8AV9v93TUsSty//iiwPWLp9pGHymrbfpDhm2vJ7SR/MBUm4DY+jmX7Fx1+AaKy3vRa0f7R/wCLI/8AOprSokfEEEx1tvVuIfJlPyNXCudveiA5Pab7VsD42mWsjejDr6q2/wCC6yfzhqeKFudYTTTXJ/o2JTY4geVxLg9xKU36yxK/2jj/AJlj70D0sAyOt0pjFcl/xNfXd8M/mWtn/vK1ptekl8//AOYN/wAu4G/lDUsAyOihfD4U4jwoB/xXHr2LyeYH3xST0yw5+kw81P8Apmlix5HQaU4IoNb9I7B2uoPPOvzWrk4rbb1bto/9RfxooLCcCpAj8xQ8X2Pq5T5a/Koteu+X8LCigsKhqeRQbt3+uPj+NRbEP9c+7+tFDsNZRTSooEXP1j7hVRM73PioooLOgbFKP/qq/wBZp+Y/GgJtLzf4rUGS31/l+4UYhZ0H64T8xSPG7fWucDWvrfP7hUTetdf5qeIsjpTx6yNyPz7Kf/iTDj6Q/Psrmf0u31Pvb8aYYi1/i9hP40sB2dQPSnD8j8P6U59KcP8AWn+H/wCNcycZaj1Sfd8yar/WFsf2fvC0YBkdWPSyzyJ/yD8aTel9rncYf9P/AOVcuvFF/uh7h+FTTio/uvgP9tGAZHUL6b2uRzfwAfN60W/Ti1zQ+yP91crb44dhaQeZFX/rhY7wQeRH40nD5DUjpG9PrK/2T+8f7qH47/xSUAhMNfY8oDZfeASPdXNYzHZj3SR0y6fGYqFriF1SD2reEkT7NKnBegZfMB8f9I8fiMQ9232tpWywmW6YyqF37Mb5Z9tNXRfrhzu4J+0n4UqpfQeb9TrI8KRHh8qxnGU36f4GqqQrRtK+FLIOlYjjfA/n2U36YaMWFo2m2KYoKwHFmm/Sz+RSxYWjXdtKdwp84rBf4Phm9a1bP8I+cVP9JPT5U36SenwFNJg6Mh4JYHq9on2Ljr8AYrPd4Op/tLv8RV/5waJDEHw9wpzfP5iqVktIAXfR8cmQ+dm380ANZX9HD0tH23V/1kfCupN4/kD8Kj256/CnbFijkT6PN/dH+G6P9dr76deFOuwvr5ZG/ldTXWG4epps/iadsMUcpN5f7a8vg6XY+biq/wBZXx/bWiP8Sgfz2h8663P41B/YfZRYqOYTi9/6uGfya2PlcBq1OMX/AP8AEVvs5z/KzUcuYK229tD/AAg/dWZuB2DvaT2CD8DTsVMFn0jymHwbjTcs4Ezt3rdMPSfDc7Lj+ND9woqvA7Y2zr5XH+U07cK0/eXva5PwYGgNwavHMI30Lg9gPyep/rHC8nZfO2/4GtVzgc/SB+1ast/omqX9HTGgsnztZf5GFGwbjjGYf+/X2o4/0U5vWDtetD+ID5xVH/Djf3Vk+Vy8vzciqW9Hm52D/BiB/rQ/OmI228Orepdtn/qJ8s1TXhVzkFbyYGfcaGH0eA0Nm+PK5YYfFRUG9H13y4lf+lbb+VxQAVPCLv8Adt7mNROCcbo3uf8AChX6oA2u3V87Dj+V6L+iGDsjFj9JxTGxluM4JxFva2YiYkyAYnXxoEQtYR3YIltmZjAUBpJ8BGtS416PXsOFa8oQtplzKWBidQJjSPESJiRPqg9KOHWEsqt+zYLWkIZ37y2mGYetJa40gy3mZ0BC8Qx3DbrMy4jDsToD+mXgYGbUgXQJmJ6liTzoW4PY8wa51+Y/GpJazaZviPxr0pv1bE9rZY8gMXfYsSTBgYiAAMs+JPICbhguHF/3lnKSu2JvlokSI7WNFkT/APVPEnL5HmAwQ+sPf/WlU+LYbFtiLpsC4tou/ZjOhhMxy6s0nSN6VSVZ1i0p0pUqHyVHgZTrVhG1KlQNEQNTTKNKVKkNckioqFulSoBDmmIp6VHQu0VkaUyc6VKjoOx3pMNKVKkV0VqNKa1vT0qYLslGtTAp6VNiXRJRpT2xvSpUCfZJRTXRrTUqXRRaVHTpWbn76VKmyEW2BqfZ8qrjvDyY+6IpUqEUxPv/AO38TrU29YeTfdTUqGSuULswVEgH2VScFbMyiHXmo6DwpUqOxy/iDMRw60Af2ac/or18q5vGWFBEKOXIeNNSoM+xWrYjYe7xpUqVMD//2Q==">
            <a:extLst>
              <a:ext uri="{FF2B5EF4-FFF2-40B4-BE49-F238E27FC236}">
                <a16:creationId xmlns:a16="http://schemas.microsoft.com/office/drawing/2014/main" xmlns="" id="{42F32DBF-242A-4916-A830-270422415D7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438" y="184150"/>
            <a:ext cx="2466975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ahoma" panose="020B0604030504040204" pitchFamily="34" charset="0"/>
            </a:endParaRPr>
          </a:p>
        </p:txBody>
      </p:sp>
      <p:sp>
        <p:nvSpPr>
          <p:cNvPr id="50185" name="AutoShape 16" descr="data:image/jpeg;base64,/9j/4AAQSkZJRgABAQAAAQABAAD/2wCEAAkGBhMSEBQUExQWFRUVGRcYGBgYGBgaGBgXFxgYFxcbGBcZGycfFxkjGhQXHy8gJCcpLCwsFh4xNTAqNSYrLCkBCQoKDgwOGg8PGiwkHyQsLCwtLCwsLCwsLCwsKikpLCwsLCwsKSwsLCwsLCwsLCwsLCksLCwsLCwsKSwsLCwsLP/AABEIAMIBAwMBIgACEQEDEQH/xAAbAAABBQEBAAAAAAAAAAAAAAAFAAECAwQGB//EAEoQAAIBAgQDBAYGBwYEBgMBAAECEQADBBIhMQVBURMiYXEGMoGRobFCUnLB0fAUFSMzgrLhQ1NiksLSFnODogckY5Pi8VTT1ET/xAAbAQADAQEBAQEAAAAAAAAAAAAAAQIDBAUGB//EADARAAICAQQBAQgBAgcAAAAAAAABAhESAyExQQRRBRMiYXGRofAyseEUI1KBwdHx/9oADAMBAAIRAxEAPwDJTZasK0stfoFHylldPU8tLLRQWRpVILTxRQWMKkKaKkKKCxw1OKm9oBVMasWJ8YgD3QffUKz05Zq/m19m0VNYuvp+VZIGlFMKjeuZVJiY5THx5VUmopyfQo3J0izLTBatbVLbwFzrMAyNDEzA3j88oCs9HWWtBTjwy9WD05OL6FFOBTxTgVpZnYhTg04qYSpbGMGqYam7OlFQOyVKmFSikOxgakGpBakBSYWPM1Ql0hwCTBnSPLTTnpOvU1oFQuHSAPu8d/ZWckXFmu1e7snTnSbFxtr16ihf6UwGUgSI57gfSg8oHnPLUExxOP7NJytG2kFiZ6TJO/trF01uaK72KeIjOQwYkGRo0STEQY30O/TXlXO8b4mLQto0nJdW+XjUrOUrI55T47ATNNjuKOxJFs5SdFBETJkg8jm1k76yDy1cKwounNdUgMFkEmGhYykliTo2x1InbavM1Fm6gd8XiviCeH4jdxGQWrVuFkm5fJJytIX9inek8tRp0maji/RsMgNzE3M+8rbFsDVT6pVyPogBY31JitPBEDWWtMCHsHsydJIH7tvM2ih8yelPfxJUjL6wnXfLqACZ1iRtoST4aD0HJWwWrWyB+Hui2gQ4nEqVEQoJA8osEfE0quw/G2Cxm68mPM7kDU0qn3a9f37g5fL9+xetomkbZrcQsyDVmRTX0nvDx8QYFpZK3nDwad7APSn7xCxB+SllrebQO5g1BsOfOn7xCox5ajcUQZ28BPw51uKa7VK8sWQxWDmK8vZ7965PL8mOnptPtOvsdHj6TnK11X9Rsfh8ptpJ9QHvTPek6k67Ae6sz2yCQdCCQfMaGtmKxbvctZLYJUCSQCsrJGnTKQJ8/Op4iznTtMuUl3BGusQZHvI9leb7P85XHQa2rb67tnZ5ni7PVXr+OgfFM6yCOoPyq8uoME69Bq3uGtCbwRyczs4k9xdQBOgYLC/55ru8vzYacWuW9v8A05dDxpTknwv3gIXsUgyKGEhBIGuUCZzAeoB1MVMLWz0Lw4N6QiqiA7trLhlEBVyD2NV+JwyrcZQAArMAAAABJgCNhXJ7P81zvSa/ikdHmeMof5l8tmACnotawqlR4Vnu4LvabeAr0lqps4XBoxCpLVzYXeKbsKrJEUxKacioIZEjUdeVTFQmnuhu1syEVICny0gKqxWSFSC1AGpA1IWSyUjbmkrVF211Jj3T4SNYqXZSKcUgaQRpIkjkdtD18vvoDe4h2cB2GXUKxA01OrAbHLz210jQHpTdWCJifZ4bc9651yl24rsYRTNvqxkRcB6j6I1MHNuRHNqP05OrT+ZkfC5yC3cQz3RpcMFUEk+pJY6DveIOgja4RYNtDkMoZdgzhucgXCZEEideRiYJorewCXWygDNrMgm5G8nMZjp5+Bim5hhbaI0MKFLOo1MzvrppOu+3XFxXLSNcn0wIzHDYwZ3a4l1ckuZZXBYoGI9bmATJ+FGGtnvEDKkr9ppAGoXUDn1jpGvN8cFwm5aH7W4cpUDV1IMiDALPosj1oMxG+3h/Gb10I4w7XFmTEIM6ggiWcTBg9F6TqcIakU3H7f8AJrODpSDHY2V0NtjHMosnx0+Q2pUEbipclv0bEGS2ptF9iRGYXBMRHspU/fR6X79icH2mdblpoq8iola96zyBlu1AmpZaZyACTsKVpbhux8LcJe4rRk7PMDBnMDprOhnwpgxqixjSWIS2WzALJ7oHemYgn3gU+Mum0xR8qOIlSc7exE166mNjXlaXl6UJ6mUrt7fSlx0ejqePqShCo9b/AFtlt3EACSQIFC1xTFJzmCZjdSQdCQTqdI0jQnrVGK4hucjRzZ+zSQJgAAkxtv1NDsQucks5ykzkT1emrGAefLnXleZ5Xv57cLg9DxtD3Ufm+Qxa4obaBzcKaDkwBkQ2XSSZOkVfb4hb7EBLbTvmZ8qakkyqklie7qxU6b0DVzM89sxkt5SRoPAaU9phAzt9EETrJImI6a8hXDe9nVWxsxOKkQSGAM5FRQk+IgzvzJ8qpbGNy08uXl0qh7gJUbHSZ5nTVVJLAeYpLaJ5E/n3j3U3JsaikG/RrjIslyzasVA5zAcmetFW4gGuSDnBM51BK666aba1zmA4bcJLADugtHw1I5a8hPgavwHELwtkEIX7w71znJy/R1AECPCKvx9aWjJuL5qzPW0lqxSkuODphxe2DqwHn3ev1oqa49WcQ6FcrTqCZ5bH861zA4pihvattt6t08vtA1WeM3B6+Ecj/pNOh/wj6351run5mUav06a7+pyQ8Zxlx+U+vodizCNN96xXsV3soUnTWI5z1I6VyL8csgQbLIfG2F+jG4cc4P8AXWtXDeLes1tUys0gMzK0DSSYbmDHgBV63mvD4f38EaXirP4v38hzChba5e/AJ9YE/EDy91XpeU7Mp8mB+RoaOMnnbJ+zcRv5stCsVxhiSHsOB9lW005heY8fdWPj+dLSji+OtjTW8SOpLJcnXizUezriLfELQjV026pzJPqMTt+et1riwAlb5HXvN0O+dddfzzrpj7U9Y/n+xg/Z/pI6fEXitxFykh9yATEeVXXXVfWYDzIHzrLbw7ZFYO8EA/RI181oXxLAtIjLGuwC6+ImD7qzXtKUW3XP4NH7PjJJX/cIXuN2lMak+A3/AM0VbdxiRodToAQZ8ZHhBnpFc9ZwbypykgEExGwIO010nE8JrmgLmIGUyDm270HaCAf4TsTT0vaUpaijOqf9RT9nxjByi3aBmM7QwgOnMfSy7ZSdpIPnG5ned3hzXZLeqB3RtG8kyNekHTT2Hfawo0IOgLSAAJJ3J91ZuLYgW0ZlJkRqCN+U16kklFykcMJNyUY8mayq7PZV49aVtjcwIk9I0idB7ROMfv2xaQ27rFQuqsqE7u6y3I7QOW3MnYvPcUKrKFABJInLod2nUxMnl1BiVw8ZmmYgNqF15gBZ0zQWJkQDHPNXM0ppY9m6eF2DcPwrsVKkqFhhcuNo8EguE1InULPIvpLTULNpLOL7K1ItYoALo4VboEFQSACriDAkSANqNX8AvbW25rCqoJ7szrPKTJY8x47r0g4Wt3DvbBOYaqw0ParLhgfo6hB4AxNS9FpfD1x/1/uWtRSdPsJcN4dltKAXgyRlCRDEsPonr1pqy8E9JbL4e2zutt8sMkxlZe6wA5CQY8Ip62jqKlT/ACYOLvc2FKhkq/LSiu+zgKMtYuJ3SigyADoSRPlE6ddwaKdnQX0leEUaamdTGwPL21zeXqY6MmmdHjRy1YpgjF4sGPXYyIJaI8hsvmAKsS40aDKDOsaSN9fzyrIbbNECYIPQaeP9KsOCJ9ZgB03j2Eke2BXyu59JsVXRMTziSftfhSW9HqAFpnMJPh4K250LfKnuXLCnU528SWPsiY8qjc4xHqrl+0Qvw1JpDLhh3PILzJP4CI95qf6KFHecwNN4Gg6iAfaKHnF3rnq5j9hYH+dtRU7fB7r6kKPFibh+HdpX6BRqXGWV0UZvBRPnp6vtmo3OJtEhQANJJJ9kJqD7avsejk+uWYdNFX/Kv40Us8NCiBAA6e7nNUlJibSOft8UvKpZTMkDKVCqxiRDTI05n21dw3DE53uMoZ2mO8QPDMFg0U4nbyKGUFiDtqd9NprHZuXzJCEeYX7zPxrNquS0/Qs7ESO8hHMB0k+WZhUltanR45ZQSRHUoDIPmara/d5pP8J+56ouYyPWtD4j/QaE0gabK8SL0H1gYmWkAAcyTsBS4baX9qWfKGclc4uCV5GSugiNzNZcRxG2xyAAFogZtCynMBqANSB8K24Rr7oHVTB8F8eon3nWhgjT+jIdrlk+VxQfcSDT/oVwernP2ZbTwy71RcuXudonzUn+V/urOzD6VgD+Ej/QfnU7FbvoJPf3AfyW4crEzrow2jbTfwrNikU7dlcEbhV+7aqEx4GgNxfAXWj3EqKt/WE/2j+1bbfcxp2SPYeFByINAe7K7j/Ca0W77n1Q5iDBusR7mPhVaY7SJtmNO9aI28VCVC7fzCFFqT9W4w/7SzUWw2JPfYatZaRzjN9XoB9Xrzq3C8RtPeAYFVg9090AZp0/aEZsuk6HSntW25o4GxyHPrpDZh57eNRuI4UKxaDEyBt7fz8qLDEMWbpuKuimWJBLjmxA2BkyRyrBxLEPGQFEzAahWOhBbcwRuNgZ1GnIEbbOYm4ikscoMKIdhoNRuCai/D1BgE67kkydtNI6ePKu7/GTwxbOX/DRzyo6W1aDoNTooPOSY1JO+aQdo9sxRC1gwhyAQAqiTt+A9X4UD4exslAwEOpI1JbSfVkTOkQf8OvIHbGOFwHKrEDxVYMmMwdgwMHYgV6Xha/vIW+tvscPlaWEqXHP3LbSgkk6kjX+vlrWcIWjLl8SZ3nXLAloI6geZ2qxXEltzmQhJliCjgD+Elt4BgdIqj9eFypt2iA/qtclAwPMLlLFQI3Cjc7a1tPydNcsyjoTfCPP/SX0cvti7zW7UozSCsBTIBJEmd5pV6C1+8pynJpp+7HLzvz749lKvJlHx5NvJnsRlJJXD8nQZKc2hW84detRbBdDXue+R889GQKxeDLIVDMp5FSQZ8xy8K4q/e7N8vZnMdsxHe8mJlvYK9Gu4OQQToQQYJEe0bVw+BwobvNOcd2SDPI6TqBrXme0Hk4tHoeAnHJMC3eIXWMKG/hQmNty0D4Ul4Veuet/3MW+C90e+jnEsUtlQVTOZEAkjmBMwY1IoS3HsSxbKiKqEhuZ7pg7z030ry8fVnpp+iNNj0aP0mPkIQe5d/fVowmFs7sgPvP3ms/G8QLqqkkyw5ECB7T8qyLwGyLhzEsSXKiCQAC2mpjTKeXKmkukJt9h98RbVC6jNC5hJ1IiR1I9ooLiPSW+coS2q5hI1kxJG5G+nSk2KbscoJiIAB9m39K1W8wtjKDITQ5QDMuTqQD9WkpWxuND8GxN83SLpmVkDWBBG23Xpyo7Fc5iOIdk4eS0IFPWSRv0NSu8Vu9nnAUCJgt343mByqkJoO4u6FSTsD94FUYTiWYEgNHiY/P9aCXMSz4YMTqW19h0+Qrdwle4TO58OlYyk7NFFUa8ZjrgAyCddcx5cog1kbiV3naG8aEeGvlrWvtFGhYCYiSB7tdamygzGuo+6rjujOTpg7FXLLETl9YASOcjrWrAY4BNBIkiZg7weXUdaFYi33k+2v8AMPCt3DV/Y+86afTHPlUZGlbhEcSHMN7wfvqnEcShCwJOkgFBy31jp41Rbta/S2O8RsejHWqRb7Q5FIkyCd9SNoneD7KVsbSLW4m2cIbSkmI06id9BtUsNct3QT2SDWNTBJ5xoadrbC4CQCVI0AYbLlH1o3rLaTKsRPec8/pHyqnRKvs3/qqyROSPIn7qqfA9nJtq7NGgJBG+u7dKrtYclF7uwidOXSot+z1jfoSPfynSs216FpMyXWbOJtHXouvd8QT1Hup3xuUb3U/iffyIAp72NvIAxYNlAbVfrEpoQf8AFrRS1je4C41PSCNQDz1506oV2AP0gEuouGFVmaQAVJdQIYGY75O+8bU7Ygqsg2zAJBKHTlodddBtFTucOt3LrScoZsxggarA1noTMREnnvVrYW0siMwBA1ZQDoCT6onY7HaTpT3DYY9p2ZuM/aZYlciqcksvcZSYykyBpqNfWFECq3pKKJGiuDlC6T+8zAx4ZT4gVlXC3GtJezAKC0KzQbk6wrFQUBAaI1zFTsAKrwfFMNZ/ZqjXQS7W0RSLqN9JGXRgPHWCra7QoPdoclsmFUsPI7RkvZZMKCMoGg7uzHnOYGAQBqQb7ttbsMrl2JyKBpluGZ0diUYKGkQCBI0LVis+kOMuoXsYVoJGV7jWwcsGDlkFzmLQQQDpo0mhGMGKZ0uXbVx2YDOVvrbJAOXa1kRR3iNZOu9aNGdnYYXg6KgD2VLDcutnMT1P7IxO8TAmKVclc42QYGHxY0Ggu4lhJAJhlxUETNKluOket9mOlYcfxOwikPdQAggjNJ102WSKy+kt8gIn0WnMCN4gCCNRqd6AqqjUIJJgnKCes5mlj5zNelLyKdNHFHRTWzBmCxbG1dRc1whswKBsiz9Y6EArAggbz5zwV8Inf7pkwPD3nxrbicX3T3hzA1nYQPu99ArDk3wzagL880aDQ+37q5ZTye50JE+LntLlnKDCkydhrljeJ2qy5mdikkEhxB2EmRtptPMbVZbe2sd0AzuSoO/hNUXMeVuyy5N+8dVGn1tI93Osk6LoqGALENB0OmwHt9b7q04rDspUjUkEkHUSwkwDvqx6VixHpEqCTnj2AewiTWe7xIXYKs4OmjiROnUnp0G1SmlwOmw0+HQOe/A6Kddh01NW4e6iZoB1Ebee86nflNc+/FHbb9nJyxoRMxvEiT86rsYnErqz5J8jp45p+ApZDxK/Sq4vcgkToRJBHeSNNY56RypsM8r6jt5qx/mYjl9Wr+MWWuLaLZfW0KkgMIzT3SNRl3Eb1lscLtLozydN3XptG9LNJlKFroLTOEQx9JtoA9Y8gIFE+FAm37aHiP0W3Hq5mjyztHworgX/AGRIG06COQqXyUiniNm0couiRrEozDlOymOVYMVwnDqNkQkaSCh+IFFxdzBWyjWCO8PPnFSxEuBKnSdip3/iooTYKJlrfTOn8w8a1cMWLQ+z/qBqtyBdtrqDmQwemcDx5iruHD9in2R8xT6F2Tuv8m/lPhWDgYYF3UDVtz/hJB0BHPmT7623Fkn7LdPqnxoJbwTXLLrmKqLjloBEg+Pl08uc0IGdAcfLHVJH+KNfjSOIJA0XTo39K48YEBsoSB5DX2VoscIyN2mf9nlJgtz0gCdydRHIx10l2gW51iuGVVKHSTspAHvn3CseLQZe7MaiBoNz4/Ae6rMDiAEtkLowGgI6SYDQCNeXWnuXMxIEqwH1TsSfYRvqDyNQ3ZqlVAbE8TTsmVlIOXusUuCI2kldIMCZ59aLYW8txQysMrKCBB6REnWeXsrQuFfL6ifwuZ+KD51n4ba7Jnt5SNM1uJYZCxldPqswHky+y8m1uQopcFFjAKxYM2UZnMGDEHSFA08waow7WRdI1MARDZcx21VI0HenrA6xVuMwaZgzsN7kCBuLhgaDf3TO8VDD4Vg3dPZIGAZ1n6RUEKY3gh+6dAHg7RWQnHkLYK6LjTaJYorzcbUhiPVXONXA0+qO0k5ju1zAqlq4EtAMyXGJ7QNcZ2UyzQZJ1JJY8/IVtwfDVt2wASTD67Tm5FdoAgeAXfnWRcKozHuKwVs4BLACNtVAIOpEEbEnURWaluynHZfvoEe3s2y6ue8CTB1PeOnvzKZ8R5Viv4+2GWFJMRASBPaLmmY6r+d9ePwmdySpuSABlZkOZWbP6u8ZrZGuxBqF3hIgzYUDQAOzPz6Mx1rVT7M8ejfwbu4e2OzEhdc0yW+kT5mT7aVOjuohRaUDYALp8R+etKnkvQzwl/qJ+l3720BO0mPtc/DSueS0ZWQNzuZPL8PhRX0qxIF+0GMHLOh8SdaEWCvdgH6UT7fnFdMt2Yx4Mt/MBAIyxOgEa769IFDblglpU5SMusA9dum/uoji8MZBVVAglgQZABOoM76bGheIIS5mMGVgAg6EGZ9Ug7cqyd3sbRqtwc2D7S+bMyChYsNIMjpy1itfDsADnUAhYIGu5ynSPIb+PPlXgcSVxR7v7xcvPQMwiNAT8KOsGt2WIA0DawNZuEchoYPUzE1KSb3KbaWwFwPDZugHVOzJbpIKlfbv8a34DhzF8xByzERAidT+FZsNdYXkAJ7wg+UrpRrscqNBAhbnSdGuRruImlBIJtgi7hVNwAn+1nptcn2VtxGHVrhJYAKAdp5wDppyPvoRf9T2j5ijuGtjs10PqJ9Ubs3NiBRHkJcAz0ithbSWgZYNMbaEN7AJPWsf6aAmRY2A9ZRqFygwCTzb3+NEuJYEPiAgGmUE7CNySfafjWF8IUc5UBCssa9ZggfV6nxFROeneMnuaw0p45RWxusr/wCUse35mjOBH7P3/LzodxDS3b2MFttt+Wholw1pt+0/naovLdFNVszBjky2rUozesNCNNuprChDEALcXMQJhY1MCYfxo7il7iDwP3VnW0AV+0v8wofJKexkxSf+cTT6VofEVq4csWU/5afdVeLI/Sk+1b+7xqzDfuk/5Vv4xVS2EiQOp+y3XoabC3UIFsLGbcmApI1JJ/hqkn1vsN8vKo8MtzdT2/I1Ke6G1szTicCoklTIE+6fGs+DuW+xC3JXNJjXbN1A/wANFMV6r/ZPyNBTZHZIT9TqZ9Zq31Y4xsx0nlKjZbVBaUrosQrFmUEKBtBljtyFUX8Nc7uUsRB3IDFdTChl7p00LGZ+M8OENhCSBA5+ECZjkBPQT1rFdxxN20toZ4BHNcx1jL3ZOhG0b7jeudHQyxeMqFGZr0RJYZFBEDogjcT026E5Lr3b5S5h5BBIV2XQ6QwnXP5RvGqkUHuWHUEqTc0LGMoRGLKDBYENrc2EkEjTWumucHxlxUVmCQBpakNMAy11yACdQdPo1VURdswY3AlXDG5ca7LQVcqcxYiVVEyqDB3Bnx2othuE4kWSzXlYMrSt22pVs3eJDplYeDanQEACgGP4aVuqrLiLn7wkC8WfRmBOkAEqD55h110rhbBID27VoEs3aX85JAk+vcdrZ5iBmJgyooH2bLXpkllGXEybiMQyd1jDltbdyYcQQCGIOpPKKz4P034e7t2to2wVVRKI43fN6qncMusSYImr+A+h1rMl4oMznRXVSqFrbXVBSIBCi3PQltoroEt2rltUKKYkOGUESAOQWCdTPTlUXGLZVSkkgLd9L8Kbs28UltIBKtbulc8FW7ptmBlgQI50Y4d6SYe7ATGYcGdsq2z7BcyyfzrQnFej+FGJdRZsgBLbRlBWHZ82nLLl112I8hkx3/h9h7oHZhrR+sveQ+JVjpz0XpVZInFnoyWjA/bN7GEfDSmrxa76F422xRCSo2KuwBG+3LfanqthYy9DvmxFu4EI751Cw2pJiPGN59tEOH4EEQyx5EjU77HfU61xVvjtu1dtoxKz3idIH7MjLG49ca9S3Oiln0zw5u9kHdc/0hIh5IjX2GRvt0rmvUXDZs1B8oN4zhfcdgzDIGMEAqwzldzBBgEe3nFc9jSg7NTIZiYiNgddTtvRzEcU/ZlZb1CpkHU58wJY7aH3mgWKZS+RkJy7CAZnKdOu/X6NbqU6ebMfgi1QLs64u1rMBJPUzOnQa0b4o/7MDTVXPj+9TY9NdfZQ4hUu6IiQAVY5tTO0I0DXn4TFWYjiJInuXIgBVS42kgnnAOk7chWsP42RJ26KcLaPb2vMfzLR6+/7O5rplfpEkv8AH8aDPjjJyrB1iLBkfxEUruPuFTlNwmDlHZIO9Hd9gNKM0kDVmG6vdHPb5ijUTbtiJ0szAJIguTt0099ZBib+n70k/YCjbeNeu01oU3fpBzvtmbrpoO9Mx+ZojKhSt7UxuLYVzdJVsoKKM2o5QQCRvpNYsJwO6gKi5uZkISffO39K6jEsChgkGCAYYax5UMu4W4V7r+8ufkKMIylTLWpKK26Kcfhm7K2ILETMgzqZ86J8LQi2ARGp5f0rNewbZECuQw3PfGbQ+GtX2MJC952J6y34VFUVlZbeEqnl1HhVS2iCvmvzqeJTMAAwEdT+NUW8JBBzoY8E+dPuxdFWJT/zIP8AjT+UeP3Vr4fhgbVuZP7NBv0AP51rPeNwOGLrkUgn1CfIaTJO1acJlFtQz97KsyxGsCfpRTasSYrmDUSBIkETv0qGAtpmUh5jlH3TTYsnTJcG4kZ12kTuek0SS6s7z7z8pojDsJS6KMSF7wJ3BG/LwmszYNCgAZdAQMxHU+HjRJmHI/Bvwpi46/Oqk3NUyYrF2jMMEvZoJ1UQMuVtQBsSpgeUUNwnDAl1CSDo4adcxbMdAd4Gnw60dVh9YT51M4XURBMmdBOoOunu9tYt4yNlvE5jE2rhZibUwqBZtzp2iSPV3yn8xXTXnCZSZYDbWCTGnMTQy/6OBj6lwazIc7zm+r15UVxmHIt5ygJEQJIIJIAE5esD/wC6pzTWxEYNPc5exa7S6CCC15rg5lQvaMPVB1G/dnXSaNYPhah7ly4wdQsNIGqQOXqqshxAEe2seGshMRbEN3BdXLAMEXG5lxOus+CirMfjrhuW0QEiQ7qQqyA02kWGOmYSegU9dZL9TfY4cxtJbJIYubjmTILEkrmmScrZJn1degowuHCLp9EDSAQcsRI9nLpGo2qwmHZiJECAdQCWZiZOhA1gk1scEaEg8oAMeEanyqXF02UpK0jl/SLC3P0gscsm3aOUSJ71xt51YQsEHwMa1owVuTOYg8wwBJ9oOsefSiHEcPmxaiBrbw+h8bl+fkPdWN8NDvrBVjAkwI0jSNOVEkJPc2jCN1Hu/rSqtG03Pun4xSpFHh/GLrPdJIA2BA5FQBrz8Z5zWbDXx2qtcZokZiNWjnudajfuyZzbbDzM7bRJNU3N95rdI53yeuvjGYAxmV9QVXMCNDuHrHjnYAFVQE7hlB8tM0/CuU9Cbn7zMYUZTqdBo8nXbYe6uyw4BhZjYxMTOgETqDrpziru9hVW4Ft8Zv5ioS13dyFUc41k6a0QbiFzIDohHrSEKk8oMae2r8Fgc12/yLIhnXckmfDWtKcCyjvPK5Qp1JObNmkzv09tSmyqAqcUxJYgEd3nlUf6fGt9rGXshzyCNcwOwiTIyxW9MAM7gE6qup01mPuFNa4IyqM7EwrAwTrmLzOmvrCPKnbFSAN7iOIzqq3C2bblzjkKvsXcXIOYMJ2m7B6jRaMNw0K9ogkwwGoiASW+dZsT6NO4u5XAzoqrIkKQ1tp/7Dp/iFTuNUabeMDBlbMjgToXO4kTpJ36VK0HiS59zj5mqsJgihCsQSFtISJ70BZ321FXYZFyKdSWRWaWLSxJ5EmOe0UU9wGxCEMn7QiZ3za+4/Oti2oWSxHKS0D4tWLiDqoRmiFDE77AEnQDWtz8PS9aTWNQ4IgGYMaMp+t0rO2aUiu7eVFzNcAUbtm0HIa5vEe+o2cWtyRbvKxG8GY8xrQb0u4YtrA3VBnO6EzG5dByUD6NP6MWh+kY7/nkdNs9UrqyXV0bcY9wH1l0VyOoZEZ1I7vIjnOhNbVDQO8ZIB2Yjb5Vm4hY1J/9O7z/APTcVtZRp5Dmegob2BR3MmIxDja4un1lb/YatwuMDB+/2hD5YXOuXl3pA1nTxrJjlHj76y8McrfcCIa6hPXuXCw/PhQpCcRr9/Gl2KG2EJOUE3ZjkCezMmKlhsZjS4DG3llQxDExmMDQ2xz8ae36LYgPjHa7m7e3dS2CzdzO4ZIJmABpyiOe9a+E8PvYfBRfbPcV1aSxYQtwOok6x3aAr0C/agARJOxzOo/7SDv41EGfoqfLKx92lCcLezF2O5Yk69avZ9t/hXO5uzdaaoIlT9R/z7TpVN4OYCpc6yCvLbdTzM+yuZs4Yfp1pjOr32PTu2rJXTwJPvNHCxA2+ArVyaSMkk2yN3FMrmLdwSYE2xcY3Bq7Adn6veUSd4MA61twTMJbssQW69iFAHdEgdjoNI8QBQfiNkEr4PiSND/fEf6a04bB5hrJ8Ip5BiGcFi7xulRaxB5+oIkgwMxthRAJMSNx1ijF3CPzzZ9PqmCIOqqNPeK442Dbv3TbJVlwzOp1kOVgEa797St+N4+yXHTMYRmUfslOxI9Y3JO28e6o95fwlYU8jpr3A2a8LxYKAloZYJ9Q3GGsidbvT6PjXM4hgL91TcMh20yzBk6SXA6+6sx9MbduyzP2txwxCxbtIqjkW1YtzAAicp23I/A+mL6k3SJ6Jc+QxAA6wABWmzM90dIiiPp/5U//AG0qHL6WPH71/wD22/8A6aVTSKtnlrejzAXCYJBMABiSA0SJAmRr5VW3AGjddQx2adIInu6E6xXrP6gXw91Rb0fHh7q2yiZ4SPJLLNYQgypdl2GsKpneOdyDHQ+3o+C8QL3yfWC2EUkPAJMNO0SZIjkQa6PivoV2sEOFIiO5I0bNtImYAPkKjw70MNuZZWBAEZSNifEzvHsouI6lwR4dxhf0krkYZwijVSAR116kbUX4jf7NNROZj6oGmhOsnU6b/Cslv0XVWDKAGGoIkEHzq+/whnEM7EbwSTrTyQUzNhOLIboGVxmAAlRE5p5ExuBRDFXRbR2YQCR6oJJmBJ035c9IocvAwrBgTmGoMExBB+rHIVpxGFuOpVnkGPogbGeQHShNJUDtg5ON6g3HkZlIi2wjefo67ijwhsjAKw3B5gEaFdOc9RoaBH0Z27x0IOx5dfdRSxbuoiqMpCgKJVpgCBPe30oUl2JIz3uIJ2j94iDHqtuuh1y7g1RbxlpTpcUTvoBPnCgnerGwF4sxLRmJMAGBPTeotw69Hr/A/hSYIBelvGNbAtvvmJI1Gg/r8K6nhXEwLKC9dt9qB3++u8mDvzEH20C4lwW8VWSXgnQW2P0Wbl1IA9tG0wtyIERyBDCBy0I00qHxRSfZLG4q0/8AaWz4Z1g7cs1Z8PdtBp7RBrrDjWNp72u9X/oF3/D7QazYnhN1gYye7+lAWiGOx6HPDIYt3dip+gRyO2tFGv24Bz29vrL+Ncle9HMcWkdiBsddSuYNBhDA7o2o0OC3IErbMeDR8qHwCe5HH3F0GZNxzHXzqGEsHtpA0zkzyjvH8KfFcBYxCWxGvP8A2Vvs8O01t2v8h/20qHdhcbc+W3n57Vn4wP2J8Y+daM3h8/wrDxLhzXXDECAsAHXWSSdV05U+h2CMCpg6c+Yq+6CupAir7fA8pJyJrpoh+5KtbgzEGLdoTzKa6eFZYF+8BfZAsDOoJiCBE7wYnUADfYDpW5bXOF94H302H9GisgC2ftW+dEBwdgNrQjn2Y/Gniyc0A8ViFzJmKiTfOrRocTcg+RjeiuCxVkRN20PO4PxoXf8AQu9cus/brlJJCG0xCzE5e/pJE6c6utehd4bvYaTMmyZ93sFXiRmajfQ4u4wZWU4cQQ05gMuYg8wCrTG0HoaGcUxidvdDMobO+hYTqxIkTpofjRfC+ibi4HJtx2T2iBbP0u07wJ6drt4b1qv+iVhrr3CLk3DLCUKHUGIa1IHdGx2rP3bUro094sa/eDg8U69ncJIEsIkgAiXjc68zWTC3Fjdf8y/jXdXP/DnDOCP22UlTlF2BKgidUn6R51Af+F2EH0L3/u//AArRLYzc1Zztq8kDvJ/nT/dSrobnoZhUOUm8I/8AV9v93TUsSty//iiwPWLp9pGHymrbfpDhm2vJ7SR/MBUm4DY+jmX7Fx1+AaKy3vRa0f7R/wCLI/8AOprSokfEEEx1tvVuIfJlPyNXCudveiA5Pab7VsD42mWsjejDr6q2/wCC6yfzhqeKFudYTTTXJ/o2JTY4geVxLg9xKU36yxK/2jj/AJlj70D0sAyOt0pjFcl/xNfXd8M/mWtn/vK1ptekl8//AOYN/wAu4G/lDUsAyOihfD4U4jwoB/xXHr2LyeYH3xST0yw5+kw81P8Apmlix5HQaU4IoNb9I7B2uoPPOvzWrk4rbb1bto/9RfxooLCcCpAj8xQ8X2Pq5T5a/Koteu+X8LCigsKhqeRQbt3+uPj+NRbEP9c+7+tFDsNZRTSooEXP1j7hVRM73PioooLOgbFKP/qq/wBZp+Y/GgJtLzf4rUGS31/l+4UYhZ0H64T8xSPG7fWucDWvrfP7hUTetdf5qeIsjpTx6yNyPz7Kf/iTDj6Q/Psrmf0u31Pvb8aYYi1/i9hP40sB2dQPSnD8j8P6U59KcP8AWn+H/wCNcycZaj1Sfd8yar/WFsf2fvC0YBkdWPSyzyJ/yD8aTel9rncYf9P/AOVcuvFF/uh7h+FTTio/uvgP9tGAZHUL6b2uRzfwAfN60W/Ti1zQ+yP91crb44dhaQeZFX/rhY7wQeRH40nD5DUjpG9PrK/2T+8f7qH47/xSUAhMNfY8oDZfeASPdXNYzHZj3SR0y6fGYqFriF1SD2reEkT7NKnBegZfMB8f9I8fiMQ9232tpWywmW6YyqF37Mb5Z9tNXRfrhzu4J+0n4UqpfQeb9TrI8KRHh8qxnGU36f4GqqQrRtK+FLIOlYjjfA/n2U36YaMWFo2m2KYoKwHFmm/Sz+RSxYWjXdtKdwp84rBf4Phm9a1bP8I+cVP9JPT5U36SenwFNJg6Mh4JYHq9on2Ljr8AYrPd4Op/tLv8RV/5waJDEHw9wpzfP5iqVktIAXfR8cmQ+dm380ANZX9HD0tH23V/1kfCupN4/kD8Kj256/CnbFijkT6PN/dH+G6P9dr76deFOuwvr5ZG/ldTXWG4epps/iadsMUcpN5f7a8vg6XY+biq/wBZXx/bWiP8Sgfz2h8663P41B/YfZRYqOYTi9/6uGfya2PlcBq1OMX/AP8AEVvs5z/KzUcuYK229tD/AAg/dWZuB2DvaT2CD8DTsVMFn0jymHwbjTcs4Ezt3rdMPSfDc7Lj+ND9woqvA7Y2zr5XH+U07cK0/eXva5PwYGgNwavHMI30Lg9gPyep/rHC8nZfO2/4GtVzgc/SB+1ast/omqX9HTGgsnztZf5GFGwbjjGYf+/X2o4/0U5vWDtetD+ID5xVH/Djf3Vk+Vy8vzciqW9Hm52D/BiB/rQ/OmI228Orepdtn/qJ8s1TXhVzkFbyYGfcaGH0eA0Nm+PK5YYfFRUG9H13y4lf+lbb+VxQAVPCLv8Adt7mNROCcbo3uf8AChX6oA2u3V87Dj+V6L+iGDsjFj9JxTGxluM4JxFva2YiYkyAYnXxoEQtYR3YIltmZjAUBpJ8BGtS416PXsOFa8oQtplzKWBidQJjSPESJiRPqg9KOHWEsqt+zYLWkIZ37y2mGYetJa40gy3mZ0BC8Qx3DbrMy4jDsToD+mXgYGbUgXQJmJ6liTzoW4PY8wa51+Y/GpJazaZviPxr0pv1bE9rZY8gMXfYsSTBgYiAAMs+JPICbhguHF/3lnKSu2JvlokSI7WNFkT/APVPEnL5HmAwQ+sPf/WlU+LYbFtiLpsC4tou/ZjOhhMxy6s0nSN6VSVZ1i0p0pUqHyVHgZTrVhG1KlQNEQNTTKNKVKkNckioqFulSoBDmmIp6VHQu0VkaUyc6VKjoOx3pMNKVKkV0VqNKa1vT0qYLslGtTAp6VNiXRJRpT2xvSpUCfZJRTXRrTUqXRRaVHTpWbn76VKmyEW2BqfZ8qrjvDyY+6IpUqEUxPv/AO38TrU29YeTfdTUqGSuULswVEgH2VScFbMyiHXmo6DwpUqOxy/iDMRw60Af2ac/or18q5vGWFBEKOXIeNNSoM+xWrYjYe7xpUqVMD//2Q==">
            <a:extLst>
              <a:ext uri="{FF2B5EF4-FFF2-40B4-BE49-F238E27FC236}">
                <a16:creationId xmlns:a16="http://schemas.microsoft.com/office/drawing/2014/main" xmlns="" id="{FE1F3759-BCF4-4A82-8553-D6DA6F43AE7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438" y="184150"/>
            <a:ext cx="2466975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ahoma" panose="020B0604030504040204" pitchFamily="34" charset="0"/>
            </a:endParaRPr>
          </a:p>
        </p:txBody>
      </p:sp>
      <p:sp>
        <p:nvSpPr>
          <p:cNvPr id="50186" name="AutoShape 22" descr="data:image/jpeg;base64,/9j/4AAQSkZJRgABAQAAAQABAAD/2wCEAAkGBhQSERUUExQVFBUVGBcXGBgXGBoaGhoXHBsXHBgXGBgcHCYeGholGhcUHy8gIycpLCwsFx4xNTAqNSYrLCkBCQoKDgwOGg8PGiwkHCQpLCwsKSksLCksKSwpKSkpLCwsKSkpLCwsLCwpLCkpKSkpKSwsKSwsLCwpKSwsKSkpLP/AABEIAL8BCAMBIgACEQEDEQH/xAAcAAABBQEBAQAAAAAAAAAAAAAGAgMEBQcBAAj/xABJEAABAwIDBQUEBwUGBQMFAAABAgMRACEEEjEFBkFRYRMicYGRMqGx0QcUI0JSwfAVM3KS4SRic4Ky8UNTosLSFzSjFiVEVJP/xAAaAQACAwEBAAAAAAAAAAAAAAABAgADBAUG/8QAJxEAAgICAgIBBAIDAAAAAAAAAAECEQMhEjEEQRMUIlFhIzIzUtH/2gAMAwEAAhEDEQA/AKjHJ+1cv95U+pqPkk61JxX7xc65j8aQkCvT9HGbtjeSllvma7Iqzwe7z7lw2RoZV3bG894ibcppZZIx/s6Ck5aRWZDeDSkpMXsfGizBbliQXXEkTdKTqP4pBHpTm1d0G4BYITEyFrmTr7UW/r0vmfm4eVX/AMLl486sDSnzroFPLEKIIuNb/rpTZ06VujJSVoztVpjYBNKLZtJ/OlJFcUmiC9CMh46UpKY/3pQTTnlRINhNcCaXSwBxIvQYUMpgmlFOorpA5VwjpQGQiKUDPjw+cV0JtXQnx0pWwnJnpTa1yf6fCllQ6+tJiP6UjYwgJE/r50optbSlNI6Uop8Zqt9jWNhoHhrpTpRfn+uvnSkU4tIsBToRsZSP1/SlT01rqYpRXpx6U9iDKLkj9Aj8qdaNv1NcHSli4gflVTHTGlA9fWup6a28qVk5/ryrkfLSpegezuYjSa8F9SL86eQ0ZCQDmP3QCVHqEDvR5RStr7JxDDQdU1AkSFlIVHPJdUeMeFUS8jHHTZasU5dEe86+hr1QGdvNkgGUTwOnkRavVFng1diuMl2iS5dSogd5XxrwaOvGpLqe8fE8qbKutbGUM5h3CkyDBHHIlcdQlRg+oqcN/Uo7q38YFjWGcMkfE2qKhE3nWomP2Qh0HNqOI1/qKw+V4yy/cuzTgzcNPot//UZkf/kY30w4n0FJH0jtq0expPLtmU/BBrPzu9JPfGpGnv151HxuzQ2JCibxpH51xuCujpBhidrKddLkuLEAQ4oKXA/vJSkGJNosKkIEiREGhvYyHFJCgCSDEiOQ19aIMG0sC9uloniRBsOldXwXki+LX2mHyVCrvZJCfOkX1pzLz9KWE11TAM5D/WlZaXkruXnUJYhAIFcUOl6WG67lv+v96ljIZDZPCkx5VV47bimXFIULKgoJgDlcnhMmq3aT7pKBnCQZBGgHiTrbn5VgyeXxlVGqODkrsJiif1xrpkcBQe/mbOcOxfVKh6QNaQjel4CBCuqh77VV9Yn2h/p36YaJQPOm3VJTKlEJA4kgD30GftnEEyXsvGEx8AL+dQsU6pxUuFR6G3kAdKrfnRXS2WLxJPsMXN5MOm2cHqAT8BTTm9bMjKVEHWxEe6DQw1ggVWHxV8q9jmkgDvCfL8vzNZvrJNmn6OKVsNGNrNLmF362FTiJ4+H9OlZgbHWKnYLazrfsrMcjcelaMfmNf2Rln43+rD/LbX9c6TPhQ3gt6XFWU3ngSckyBzIvV7gtrNOkIBOY6JIOafCL+VbY+Tjl7M0sM4+iZkieH6muHWrHC7FccMAGRqACoz1SkEjzirrCbpXHarCZ1TOdZ6BCDA81HwqvJ5OOPsMMM2C+HaUogBJWeV7+l6Odk7ntFAVDrpUBN+xbB4gEd9QmeJnrVjg93gP3bBt95+AnxDYEE9SKJcDh1pRC1BRkmwgAcgOlczP5DyaWkbMWHh3spNn4BlohtKkNyYCGU5b/AN5d1K8ZFRN79323GICQlWay7lUwdVakdJomw+BSi6UpBOpAv61B282SgeP5GsyL2YdtLYBS5kWmJgyL25iPCvUf7WwyS2oqSJQDlPEHpXq34MUZrZiy5JRemB76e8fE/Gm0pGketOrBk8gT8aaUK7ZzrFJVanfq5UDlSpXgknhbQeHrSA5YCB4/OiLZeMeZwL7zCgkoWgrkZvswlOcp5KAVIPSsnk5vijZoww+SVMAv2HiVHu4d8m//AAl9By5mqva+wMWlrOvDupSCO8UKAEmBJI4kgedbRicPiitIYUG2EkACZCka96UkyZNwY040P7xhatm4pZWosqxCG8KmTlS2lxN0jkVJIHIC1cRO2dYD91G4w9xBzKkdbCI8quYvUDB7SC1lKYjWx1JN+HrxkGrFSq73izU8ar0cjPFxm2/YggTSlJB9aUk9KUV9Na1FAyYFLyiLaU4U8hVfidsBKw22hTrp0QgEmeEwKSc4wVyGhFzdIkrIAk2A14COtUuJ29nVkw6M5Nsx0noONTndiKUAvHOhIvGHb9uRbvGYSOpPhVXj8YhMpQEoRwSkyY6njXKzedy1Do6GPxK3IhbQ2eJJeX2jh+6n2U9CocegqheeIOU3iw8OFWS3FLMC08B/Som1tluMlPaJKc4zCbW+PwrDyb7NlUiAtZOt6cS4AOZ8PfUZXSnUNG5OgoMKT9Eg42wAAH66UyvEKV/Qfq96ttnYJs5VKva48/l8KmOIRHdgaQAONyfy/U1mlkSekalhlJbYOtsLXwUfX9cKW7hlJgERN/8Aer1twJSQBOt/Ij3/AJGoe1UkqB5p9L0YZm5VWiTwqMb9lMo3rTN0PotS+lLjiypKkhQSm5IOhyJMpT1UtB6Vmq2iNa+gfoMAVstQI0fX01S2eFXyZlol/wDpiwGCnLa1sygLETKW8o4cSo/3qe2RualsQhshJ1zfZoPUpHfc/wA6jRq0wlCYSmBTkUgSnZ3f7oCnDlH3G0htHHlfjVlhsEhsQhIT4fmeNPioON20y0YW4kK4JnveSRc+lABOFeiqj9trUPssO6rqsBpPj34UfJNV4208slOdlo37reZ90eKUwlJ8ZFQlBMVAC5qj2xtNtXcQouL1ytgrPnl9nzgU01svPCnG3HSOOIcyp8Q0iU+opx3FJSMvbIR/cYRKv+6/+WoCjPt495VNLU04ytAIiZTIJ0sCQR4GvUvfFoLWmVEpzEd8HtAOpj416roZXBaM+TGpMpHdT503lqY8Ekm0XPGKT2SSONq9ByOSMJSDrRbsDaSGMK5IClLVZGXNKezaBkcRr40MpbHOncRvFjMKyo4VbWUd4pWgk6JBhQUBokWI86x+ZCU4Kka/Gkoz2XLb5jsUuPobJB7JLBgJMfZBRd7VKTyzDpApnfXagXgG2Q2pAD7EfZFtGUFcJSMxFgBoaB1/SXtIkkKaBmbNo11nvTxiqnb2/mOxCUpfdzJSoLACG0woAiZSkcCfWuSo7OmTtmsuJxMJ7qbzmGqZPsmOZJg86Jg34VRbtrU4QtxshShOYAgG0eAtFXy0hIJNgOtvWuv4WoOzmeW7kqPZYqv2ntppiy1d7gkXV6cB41Dx23lLCk4YAxZTqiEtpNzYmxMAxziwND2JebRBSS67cqcVME/3UnlpJps3lqP2w7Ji8Zy3LotHcc88QVksMkxAPfItJj9CpmF3kawyMuFQUKIhbk5nVnquO6OiY8aG2C6+uBJJOvz9aO90dy0pd+3SFC0BQt5jjpoa5WXJKTuWzowxxjpFBh8FicQFLSlZTckjQkxoT7R8Jq82J9F7zo7RxSWkBJJHtL8+A9fKtMxuKw7SQBBIIQAOAsTA0GlUuNxKwCEmG1+oHKs6bZcAY2SGHLCSlUjyuKj77AOJB1KUp9bTHrRhtvAZnTFoSiOo+dCO8mFKWpPOP+pIq5JUJsDBs8pWMwgFKVeRuPdTBUM5HAn3TVpvM9Doj/lMp8wgTVW2kFVVqN7Zc2kkkOPOBEETB4T764MUsi3M9eXPxpW0mbJ5T+QqSlOWApMCefVPKlilVjTbUmkW+w8MS2c47xX7stvfNK3hwQRky8UTI8TrSmMUEokAQVfdBA0uJPETS9tKzBCuAbPXiawu1l/WzZp4V+QcCRx04ya2z6G3xhsE4Hj2SVu5myvu5wUJByfiunhQR9HWKZTig083nLoyo0SErEklTmqRlnStnweECbtBts2uy2XFRyLqhB8xWyO9mHI/RP8A2sVz2bLih+JQ7NJ8M8KPiE1FfxjpMKdZaPJAU6v07v8ApNLcwS12KVEc3XDH/wDNuAfMipGG2WU/fgfhbQlse4FXvpiohjBSCVds71dX2aP5UwAP8tNYZuJDRbRPDDNZj5uEZZ8QKtjs1uQVJzEcVSr/AFT7qkyBUIVKtmFQujPP/OcKh/ImU/CncJslaRHaBCfwtNoQB0Bgn4VZ8Kj4lKimEqynnUsA0rZLcd4Z+rhK/cox7qdayJEJygC0JAA91V6tgFZl15xXQQB86lYLZbbKSlsQCZMkm8Rx8KhBhGzW1uFSkIUbwSJ8716pTIAWa9QRDGlySfGlZJGlNO4lKVAKIBWSE9T0+dV7+OWoykgBKiIIJzXgGfKu/LKonEjjcui1Sm3OpuzUN9qgPBHZAkrzwE5QD7U2iggYDEIc7RLoKpKoOYDlcXHKrlph/GNljIntV2BCu7aCVKkWAAJNZ35PKLT0aY4HGSfZLx29AfxIY2XhGI0z/V0KKjxVCkkIbHMifCwpnf7YoS5h2Xyh1xTLi5QhDQCwr2UBCBaPxTp5UZbPwOF2HhFLWoKWfaVAzuK1CEDWJm3mayneTeV3GOIxi4HZuBCUCYS2bwOJvMk6k8K5q30dFlw1vCzh8O2M2YhCQECCvQWMWHWh/bm1nMQO+Q20bhtKpJPDOeJ6VT4xzKtQRAlSjPEyTABkxY8Iqw2Tu646vKs5ABnPEhMAzy4++tMs0mq9FMMMU79lWMSs9xM5ZmBpPM9db0V7P3fbbhTnfUkhUH2SkhJTbU3zTPSpOI2Ahl4tpNgoJzEXidatN4uyQkLWtIICU24wDNvIetV10W9DWxdnS6lRSAFEqEW0JPpY0UYHaYKgswAnOTfzn4UL7M2slbaS2CApWUTbQnSOc1R70YZeZOZaiFFQy8BF7eZoyVk5UaLs9KsSqUGZiOXOfQimt8WnsOwrswiE5c6jJVJMQBpHWm9wsZ2KR+HKmPKP15VZbyqOJw7oTGZZTlBKQZBmBOtVS1Kh+X2gbuxjXXnVrdWVkJTrpYiAEiwFO72PJKUZvvHhyCk1EcUcC044sBagEAtg5TdUAmRIF9Yg0N/t9WJBzJSkIKMoE8SZk+Qp+Mb0IpOtkbeg/awIs2365RVfs5Pfjy9SKlbxq+1/yIqsw2IhQMAzAvwvqKXose2iy2qwRkBtMekC9SX2UCMxyz94gwfY0MX0NJ3ixQU00eNv9NUaySiLm5jU8BWfE24IuzVzZoTC2nm/sznCVAKMRc3ETfSo28LAQlITeyx5Sr5VE3KSQysEX7VBuOFtKt94MPISo6QoeUqrC7+ajZGvhQLlIi8T/Q19TpxCg2gpQVkpTYEDh1r5XDRM24fma+qdlGWWjzbR/pFbYezFm9CMKp4qJcShKYsASpUzxMAaVMpRrhpyg5NJIpVNk0AnQqvGlJNIWaBBw16uAmvGmAR0fvTXqSFQ4ZIH+1eqJAPk9zEPNOo7QLGQzExqTOW0CedFOyXgrDJN7pJvPMzpQLin1KKi4TOY2vEzfw4UQbN2623hE5jJAKcoImSVRadK0poqcWFJ9qdYzePCpGyN6m8G8oup/dpWVQRJJSQhKRGpJAvprpWa7T264+rVQE2SDYfM9albrbEVjMWhgrygyVKJnuJuoCeMeVLKdjRhW2GGBweJ27iy64ezYR3eMITr2aOazqT5nQCpG/iGRihg2soQMMEAD7riVLUAf70EE+NWm9++LWzWRg8GkJdCYkf8MH7x/E4db+J4Vn2KwjrKG3VpIcSsPHNdRbXF1cblJ1veq0WMgJTmCJTBkcAniBExfzNGmy9stMhfapUrOlKAECTbhJIAFh6VnjeLJc5jNI81UTPrCoA1KkgcpzC3jNXJWhLoJN/8Z/aFqSrKlLqEwBBVoFHNrHd0613bBQUrhM5kqI6ax86HttY0uOZl3K3J87mpWNxBKFmZhJE+R/pTJUCybumySwLGW1FXhf8A2pnehxKktJIJlSjY+Ezx4DjXN3MWU4dcEyqJ5kQJvzqLt03Z8SfdUAw62awltrDSCnM2gm8+0AfhUfedX9heXnIJIVYkcSeHQVes4YFvDk6JYYPT92mhbfDFxhHkEWJEH+aKqWyx6KDamz1vJcbaEksYExIAnIgkybVWI3fdww+0KZWUwEmfxamIq72U6A+spMg4fDWnj2aLV7eXFDM2Dwj/ALvnTIFglvOv7fT7iPhVbhVd9P8AEPjUreHFJW9KFSMqBPUC9Q2AARPAz50kh12X+305GkZZGnpFVCVqU0LqJzxqeXSr5C0OJTnbU4BFgVAAx4T76eZw7cQnDoiZGYqN/NQ4VlhPiqZqnFzdoe3QYKW3JuQtHrxE+7zolxxltuQPvdQIJ0PnQ9hnVpshttsTcJhIJtrx9/GrndBn64+8h5bbKGQO9CVSpUgAFcgRrVXFSm5BcnCKTRRlsDzj419I7DP9nZ/wm/8AQmsvZ+jjDanGuKvP2OHbSZ55koUfStQwKAlCAMxASkAq9ogACT10nzrRGNGacuRONMYnFJbSVKUEpGpNgPGul0Cs738U64tUHM2mIQPC5I4340wsV+Sy2n9JrKFENoU71JyDykE+6hrG/TmhpUKZSTySsk+uWPWsw3p2w4lQQO7IknjExAobThlqv5yTHxqcV7Hq9RR9F7r/AEzYLFL7NebDLJhIdIyqngFiwP8AFFHpNfHSsIu/dnwvX1juwqcFhje7LJ/+NNR16Eprsuga9FcI0rsCoiFPtf2iDBBAsbjwNcrm2yAryH512iIfLWOx+HISkJI9rNlEEGdSSBJqklPWnF4cknxOtJGHtVkrbClWh7BvhF4vYj36+6rDY2214fEKcYBzqC0otJBXYEDieQqErCmJ4W40S/R9jWsLiHX3xAQ2clpJWVCAgfiibjS96Sh23VBduVuJknF7QPfnOELIMRftHDOs3g+J4VQ717baxO0FZF5mXWw0FQQFKSTJE9TE9ampO0NuOFKE9jhUkBUeyBrCjq4uNE6eGtVO8m7YbdewzWYrw4Q4gkjMZSkr6a39Ki7FYG4ZPfAniPiPlRPhW47MkwQ4g9PbBoawDRLieJzD40VjCKJEZtdLajThWiK0Vvsh4kk5LgysfnV9iGQMOqSMxzEGdQQLTVdhdgqdcgSSCIGawPgKIMXsFCsOpakpCkqKRmj7oAPmdaLdARQbJQey9oWtr0HypG1MUHFthKgvLM5QSfIAGalM4dKIByAQNCB+fSr7dtkLxCTYCbwoWToZvxFB6QUFboJYZFyEstDl9wcDehzfV9SgrDIwy1gZJUCkSALkXOpPGjdAaQm60Set4FgPhVNisWyHlrzouIJKuMVniy5rQDbH2Y8lxZW2EEJQn2sxOUADpoBUbeXDqGSes68Yj40YbP2gwXB9okDvFSibWsBNCG82MCzKTmSleoBg3ERbpVyfoqqgNc2W4mCRAMR1makfsw6yRABM6yRyoyw2AK2kSknuj56RTOL2KsCySJAmaVoKmDDTJFsyo6T86ls4QE/ePiYoh2dumXPvZb6RP50X7M+jdKYWtSljXKlOXyJJNvCq2kh+bAbZ2wO0UAlpS1cpKvhWn/R9ua5hXFLWlKEqTGWQTNo58udE2xtnIZRDbYROvM+J1NWqRFIyWx1JI614O3/KulQpKYmiQ6tyhbaqpcVHT4UVKjrQztQDtVeX5VEQyzffZiDi0HKAeyCieuc392tV/wBVQgCABcePGr/fdP8AaW/8E+5Z+dUeIHeSL1gzt86s63j0oXRxQAKgBwN54zW67rv/ANjw/wDhN/6QPyrBnvaNyNfytW57rEHBYe5/do+FWYCjzPQQlw9KVnpkJtrSfOtZgKnbjnf8vnXqRtkfaJvw/OvUbFaPlZDaiTAJA1gW8DUs7PhGZRhI4xqfwi+v6mrvGYRhllg5luqKcxQjuxISctwYnv3v4VROh7EqAieCRISAOQmBT8r6IgnZ2GVNISL90GQANRx7/WrpG5i8diWWgcjbTSe1XxCZiEjiSR5VbbKwgQ0gOKQFpSmRmGsDyNV+N36+orxHYpCnXW2ktqsQiC5mVPEjMIGk68jkhycjZklDh9rCfenepnZDCcJhUpL2U5U8EAz9os8VE3g6xyrLMc+40pnFOZip0LS6Ve0SSTJnjlUCPAUe/R19HRdUMfjgpRUc6G13KjYh1wngTcJ42OkSN7yYxGKf2k2FBQCy+0oQQQkAGDyMD1rXGvRiYB7PQpSwlJgnj4X/ACqeMM6Fe2TwsaTu819oFdFfD+tKYxajidTGZQA5C8ekVcuhX2WuBwZLS0lxQVICLxzmeNoHvpjE7IUQDnVa2sjy8qj7ExK3MShKlGFEi5tobkVK23tRbLgQjLACVSQFcAYvprU0AdXuuU+0szlB46/7VbbI3aQlaQsqUFaQVA+UETVkzfAnEricqlADQm0gdBPuoXwW+rgWlIQgpzQNQRJ5+fKo6aDRqS9y8M8hCUhea2bvuGbX1WRE8ooaxm4DbWILRGYKNtYB6XrRt22B9XQ6eF/IC/zoS3q3/S08pbTHbBP3gspgkakdmfjWeLfIuaTVgrs3dhkOBBSFSoRI4TV9vju9hsLLaEBIeSDa0FJHxzVVbD2z2wDuTKQqwJnTkYFppW+m1FvrbUeo96Ktcd6Kk0EGHCUpSEpFgiIHJImKmYzBpUJgTAmmdhtDIlRGgFjxJEfnV5iGU9moR3svvov8FRX7I2dJGQXv5ijLZyFJ7qtKr92MKlKO0MkjkNZoleKAnMqwHE8qqntlkF7Fhm1dDVC2J3pPajJ7AkQePXpRDs/aCHUyk+I5UHFrsdST0SlNVwNiacNcSmlCJU3Q9tJn7RU9PhRJVJtBP2ivL4UV0SzN99cMPrKOjCvXtBrQ8WgVpEaTMeVE+/0/WWss/uXJ6DOiPfNDrqe8CZFln0y1zc/+RnUwP+NELFJBUTYQknTjW1bmQcBhrf8ACTWCF0lSpP3VX8x8q3zcdP8A9twv+Eir8EaM3kzui+CeleKBypYr1ajJZSbbYGYW+7Xqf2wm6a7RYrPj9p9STKVEEaEGDUhnaar5lKM9T8JiopQZ0rxRVwCb9cEzc+JFaL9EG6bOLcXiHZUlhScraoKSsgqClc0pjTnrYVlyUGi3dXamI7BeEYBnEOAKyjvL7uUIngOJ+IE0slolh5v1v65i3fqOAKlBRyKWjVw3GRB4NiDJ4weAoE3nwKsOGlpgFKXMK7BsVIzIIniIm/QVr+626jGysMp/EqR20d9eoQkx9mjnpw9rwFZJjMcHTtBCwRnUvEtg6iTmHnlKT60sa9AbBrZj2RU8wRb9cq9hHftpPNR+NMdmOVOtrHM1cgF39H+zy9j0Iie6v3JVTW/DHZ411v8ABlT/ANKbUrYm8SsMrOyhKXL98AyAbGxJFxaoeJR2yytbhUtZlROs31JpU3f6CHbTqv2HA0TJP+YD5cKz5DYKmxMjPwmeF4OlEadqLTgl4bKSFKTCtBAERrrQ0lohaJzEBQ6iJv4UF0Fs2PCbdLeDcRmJBbcTFjHdUOPC9Y84UjPAQdfxDnpeiw7bQW1iSMyVACDexi9BillQIi9/vD8/CmqgKTaDHccfYqmImB8fzqz3jUkhqPag6fxJ+VVe5gIZMnVVh8fGrjFbFU4QoAmSD5DUzyE6fGpehfYVMDIAATa/nxmrVl6ZzelU6DHUzHOp+GH2gm/Sm9FV7DnZWECWQI1vam9v4VS2YT925HMVNwJ7ieUWpnbWNDbKieIyjxINZ09mjpAG0SVABKpJgeego02DstTcqVYkez8+tB+AxJQtKuCVAwK0JrEZkhQ4gGrMkvQkEnsWECZv6/lpTk00F0qapsuF1SY9Q7RXl8KuM1Um0HPtT5fAVAARvoJxDUjRl3/W3Q3tKwuB3u0Aj+JAnlRHvmuX2wZ/cue9betUe2mxlTlPOfGZ0IrlZ3/KdLC/4wdThAc08Aoj1rd9yABs/Df4SfzrF8KLK5lK5HSRHwra9zR/YcPPBpNa8ErbRnz9IusorkCug1ytZlKza6ASnz/Ku1za+qa7UYr7PkErriU2rqU3p0x4VcKIk6Vr/wBECWGMK7i3YCkuKTnVwSEoskcySRa5rIKLt0NmP4sJw7ZOQKUvjlTMAuLjoABxOg1pJrQQp2ztHE7YxIbaSQ2PZTwQNC4si0/KBxkQ3ow8pQ83cIllZ/hJSJ8YPqK13HY5jY+FCUd5xXeCT7S1QAVKPBIsPcKx3E4gtDEsrP7wdonhckKsOo+FCDFZQ9t0FLSkHh7qailsg8KsCHH0b7FZcGIU62lYAbAzgECSokiRY93WhPa4AfdyJARnXlAtCcxgAeFHv0boBw2IKwMpcaF+OUKMepFBGIylROdNyTACrSfKlT2yEGZvoetSGC4PZk+/50r6uFWzQP4T86WywEey4ueWW3xqWQSXHSYKQRyiKms7GS4m6YVAtYD1tNH+8O5bTWFU432mdCEqEqmSYkQB1rOxglqM3Hjb4xUUrJRYsAMJhLgjWNRPQxVphd+OzRlIzQlSRFva11P6iqIbBdPBR8BPzqc1u2mJUtUjgEZviKVtEWhDe3H8xIcUBwSRmAtrBnWrDZ+/GIzjMWzpqmJ/lUKiNbsvAfYqWoG8EZfU6AWoq2Hsoa4lkA62OYekk+lL8iQKDbdrepxaftGhYkZkLt6EfnS97t42wx3sye+mbTz5VT4ra7LCQAChPFQT3U9CdQSJtHCqXbm32X2VpHfJiDMCRoZOt6SMt6HfRIwu22Sf3iL8zl+MXrTME4Awg69xOh6VjWwdnPLWmW/s5AJBGnEibGtNwuLYCRCgIATJ7tvOjkf7FxoIVIBHP9cacQqhvEvpYRmS64LpAGftASowAO0nLcH7wFS3sc63lICHAeBJQfKcwnpSJlxd1SYxI7U0tG30n20rb8UyP5kZh6xUV/aLalEhxBHMKHLQ3tTp2K+gS3vQntWzFyhxOvCQZ9QKo8U6lQVmz90qiIM90KmPOKnb87SbC2iHUSAsROswReYGlCydqynukHMTxGpAHlpWDNjblZqxzSjRZr2fAVC7JBB14gKBgTpNbDukiMFhxMw2m/PrWO4d5ICkzBJMg2+6n3SIrYN1Vj6nh73LaTr0E/GrfHu2V5HZczXqYefCRJpn9pom5I8a1lI3tf7vjXq5tT7vj8q9RFl2fJ/1UiZFK/Zx/V/OrJwpygZTYQSTzm5nSnsN2RPfK4EiEx8flR5Mq5FU1s4qIi/KxvGoFq1TdDbLeA2cCUjtVKXCbAqIMDMocBz62oPb2ggAtIQEINsxlSoHEJkydePGmXMMVnKFQhIspQAOXU5ssn1NJKV9hTZLxL68Zih2hzLWRJHADgE8BEwOHrVTt3EpeS25YEDKocdb+N7+dSxsUqVIzqT+KAiTxygm4qbs8LSvIkZAARZIKyRHMGCecWoqVABdbqZHcMQL629OdOIeAIgEf5R86K8bhyAA2yWTzVInnoL+JqlczJJkpJMyQPX9daHKwjKNrra9hcA6pAVBtxBi1Q0PjWEg24ECpvZKtmMzoDyteNdLV5lgmxAv/etpbhU5JE2NpxeUQUpIP64Xq/2Xj8KQM2Vs8ZSSOvE1S4jBpTZYF9II9ZHl61EZwCSR3iJPPh4frSltMht+3lBLTh19kWIHKPasBQy06hSZN5m3tfC1Ob17zoLLqULIXIAOmihdPMUGYU9qR2jxAOhVmI18Y/2qOvyRPYUO4thslWYpJ4BWsccpJHuqud3mR+DN1umR4XpWE3eZkSta+eUQPcPGrXDbGZT7LXmqDa3MmkXEaylZ3jdWQGmwCbZiFKuT4x8KMMdsKGpUpxao/GpAnwTFNow2WIAAtbT3RU/a2JhoxGnj7tal70SwJwGw23StSiqAopyqUTpHFR61dYFnCsEEFuRpJzeUaH0qs3fbC1vAoQSFggKTzBjW4umiTCAI+4E/wgfKaEpMhJZxxWoZUqIIIICIB0uSqBzv1q0w6YBGUJ8I/K1Rmlgj308lwc6UaxON2Hh1ntXoBEGSrQDzuLafGoG19qKV2KmhmbQCq8IAAgoPeUByA8NBVkV9bVDcxLabqUkcLx8KNksf2FvAFpCXgW3eMgwQL5ioDKLdfjUHfDGN5SBdUEoIvmVwCVXB5nlTKcU6r2EAIuAJhSutwMo9aldo4EQmJ5FUX4gQPfRUmiAlvHsFGKabCCVKGW6VpiQIWpWb2jrAkG+tD21/o7UlcsOCOAUTP84H5Uf4zCz7bQVa5CQrykX91REYBsKkKCeQzGP5Sr3VPkkAz4YLaDXdGZX+ZKh/1aeVb/uVjEpwOGSogKDSAQbQYEjlrQa1h1q0k9YIJ14gQRRSxhwGki+YJA6WplK/QeTCHGqBA434VS7USC2oRwNIwSVXE13aM5T4GrEytuyTgMTnwzBNyfnFcoK2Rttz6qhIVB+suNn8UBaSI1/GRpXqjdEsGT9EOPJktI1k/aoM89TSj9E+0f8AlJ8nW4+Na5tHdp1TynmsS4hSsoCfuJEISTBBlUJUdPvcNaS5u3iFETjVFIUFAdmngtSgCZk90pT4DrZx/jRko+ifaN/sUQeAcRf1VNIw/wBE2PmSykcf3jf/AJeFa5iN1HS6+4nFOjtkFASc0IkESIWBKZ7sBJHM04nd13IlBxThCXC5nuFqkL7qiDly5ikxEQkiL2WicEZYj6PNoggdiVAc3EEeIBXXX/o7x6lSMOU+C2//ACmtQOy8fAH1xuyRfsBdU3OsARaOFLd2bjJ7uLRE6KZSTGZR1EfdyjTgTeaXgg8TNF7nbUiC24rh+8a0g29q/Cq1/wCjrHz/AO0MdFN+ntjw8q1lWBxwiMS1qJloCRmM2j8MDX51cbMacDSQ8pKnBOZSRAJkxAgRaKnxonEwlf0f44G2CVPMKR/5027uDj4EYRaTzEf+VfQmWvZabgicT5ye3Dx//wCo9P8ADI9xior24+PB/wDaP+TajHoK+l8tey0aQvxnzQ7ujtA64TESJ/4SzzN7c6Ud1saBH1XEeHZOCOX3ba19K5a9FRpA+P8AZ844TZmPb1axQibBC4nh93rVoxjcYm31Z9fi0sHjxy1vdepHjTDw/ZiX7Ve9n6s8DzUhcC/RN6scew6E+wvT8J19OVa5XqHxh4GDbttOJfdHZqhSQRKSBIJHLrRIW12sR4J+dapFdijwBw/ZlQw3ElyxnUj4RT2YniofGtOivZaX4kTizL0t/iBV4kn/AFGnElGkAcrR760soHIVwsg6gHyFH4w8TOyofr51wLEEfCtE7BP4U+gr31ZP4U+gqfGTiZtluINq88c2scp6cuYrRzg0fgT/ACj5Vw4Bv8CP5R8qnx2Dg/yZqGz91a0xFwoq9y5tVHtsYgJg4klBuQTlPp+QrZDs1r/lo/lT8qad2GwqymWj4tpP5UPiJxZlG628JZQQtLrl5C4JAAmECZJEfGrP/wCs0OhSShbZtGYazb4/EVoo2KxAHYtwNBkTA8LUlzYOHUILLZHIoEelFQa6YODMf2ZiktLyqAvic4ggxJQCDbpz416tWb3OwSVBQwrIUCCCEJkEaGvVOD9snA//2Q==">
            <a:extLst>
              <a:ext uri="{FF2B5EF4-FFF2-40B4-BE49-F238E27FC236}">
                <a16:creationId xmlns:a16="http://schemas.microsoft.com/office/drawing/2014/main" xmlns="" id="{594EC54C-A3A7-41AE-A0CD-F9D311A19CA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438" y="196850"/>
            <a:ext cx="2514600" cy="136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ahoma" panose="020B0604030504040204" pitchFamily="34" charset="0"/>
            </a:endParaRPr>
          </a:p>
        </p:txBody>
      </p:sp>
      <p:sp>
        <p:nvSpPr>
          <p:cNvPr id="50187" name="AutoShape 24" descr="data:image/jpeg;base64,/9j/4AAQSkZJRgABAQAAAQABAAD/2wCEAAkGBhQSEBUUExQVFRQWGB4aGBgYGBwZIBsaGBgYFxocGRwaGyYeGBwjHR0YHy8gJCcpLC0tGB4xNTAqNScrLCkBCQoKDgwOGg8PGiwkHyQsLCwsLCwsKSwsLCwsLCwsLCwsLCwsKSwsLCwsLCwsLCwsLCwsLCwpLCwpLCwsLCwsLP/AABEIALkBEAMBIgACEQEDEQH/xAAcAAACAwEBAQEAAAAAAAAAAAAEBQIDBgcBAAj/xABDEAABAgMFBQUFBwMDAgcAAAABAhEAAyEEBRIxQSJRYXGBBhMykaFCscHR8AcjUmJy4fEUgpIzorI0UxUWJENjwtL/xAAZAQADAQEBAAAAAAAAAAAAAAACAwQBAAX/xAAuEQACAgIBAwMDAgYDAAAAAAAAAQIRAyESMUFRBBMiFDJhI9FxkcHh8PEFUqH/2gAMAwEAAhEDEQA/ANl3in8SqDefnFSZqlKopWFt5rnlw4xbIs5VVf8AiMuu/wDaCCja6fGPftHkO/JUZiqbR8zHqVnefMxYUAt9aR93VT5/D4RloHZEk7z5mPCpX4j5xd3cRVI6GM0dbRVXVRPWkT7w7z5x6ZZ3v0gSbNbMoG4lTRujbYWFneYX2u1kKNT+HezV8yHioXoAWVMkgb0qB8gS31kYGtN4SglIStJLlQAVidwS+pzId98DJpKxmNNui1ayFBOJkpSgB9MSnJdx+EGu+FVrZYMwTCpCDgTUeHJWGjOqrFvZTWJotC5iy0pS04jUnCkunAAokOwYqZIObaVEttlUZaSpSqqxKSgYRhK6j8Si5TUkcAKmAXTQ7d7IWybjlGWsqxOa5beLIMrJm0DsBEp9mXOR3pVgBoQ5JZIGZNQQdKNhO+GdrsBSlCCUp2glhTNWJKqGpB2X4xcLOEhh7QxAPvAC010BY5s6jASx39wSy10El2ysBUklgo4ksasxDvmVDBlzME2+1KWVLADoRiUCcgnNPTfwHXwScCCpQCkirHI4XS6QMjQqBFaneIov5HdyJ4lqTt7KeKj3aAlJo5KiegjYajTMm7lYosckWi2rUCcCU90kqJG1sv4TkMXv1rG1UTNAlpBQlP8AqkUz9gNvzJ0Db3Cbs9YxIs+BSWU2FQUxBWvIvnUvX5RorDZsIwvicnaNHV4nPr6CGR0hU3sIsllASlvCBTpTy4fOB5Mv7zkVcg5Swd+HpB0qgLuKn1ry3mKkIINA74s6aiCsWLe0SSZeFJCVqLAmrBsS34YUnq0c7sNvmYJiVJUASwQsmYFImKxBWbpVkCwrSgjot7gHGtRASgYOWIbRFOKf8WjN9204DABhxOAcVU1U59pWEM/5iwapkzxU2osr9PJwTaAbFdypSEqlOV4cKkKG0jGUqJqS48SgSWNKisU3xKCihCKJCSSlNCyDkQdQE1GhPm37Qd4MS0AhSCGOHEQlIBWmniBxDPIjiDGWnXokzUzHSJmEgtRKwsMMLs5BNcW45tASbx/Ce15/f9xsayfKPXx+xlZttSkqALjEeodkv095ge7LQgzU96/d1cDQnIitWiq0SVCae8SUqdyDTOvlDW6jLQpMwkpUggpIbMcwQeREefag7KnbVHU7uWk2aTNQo0lJIJOrBJ50cdQdIq7S2MmQVk7aDjQnxf6ZduZAUCcqwgu3txJlSTKUFFTMFJA/CEsUuPSHNt7W2WYhQMzDSoIOIu+yA2e/9Xl7C9TjnDr2PN9qan0MX2wt6FrlEZYDUvUKFM6nPONFaUdzJMzFKKCkAoJIOMpDYSkFyoMG4Z5xk+0yscuzkEKKQpLJqAAtkvuJFY190WY2xSZy0nu0JSJQyqlLd6rfV2GgY7oThnzk66uh2VcUvwLLutSpoVOnSytkFAAKT3SQk7WElyokVO4ljDy0XshcgGWJiSR/21EUFagHIjh0i212FpiUoDEOQN5LA03MQeaDrFtwqwqMpdTLJSxI/wAuOJIB898XQi46smlJPYgu28lS11CypRBAwEbXhAcsGYNX5xpJqbRMmApUhAHsnbJo+YYJz0J5xCfJHeKAS+0kpcOCUrJatDmOnoylM+EEgl9fCBskHdo3MQUUDJmiSFkZpA5fvEwh1Cr0PAaecWSkx5LLKbm3EUHXdCGwCShX65RW51Zyn1fThnFz5k8h9c3iiW7kn6+q+YjjCw50jxSDvbl65xJJzPQfXN4swxlnFCrIk+La5kn0doimyS05JQOgHwgvBFZDez7o2zgG2zAEnZo26hYOc9Izc9LYUYUpwoMwnDnhZR8OWJRHOukaS3TWScTAZdHc8cuEIlWaZN7xZzKSC1WfESA2bDDV/ZgZbVDsetlV1KwoGI1EvvM2cqJZ2DsXUGzeLJtmUpKUAcHOqUhstylFNdyRugy3WQCzpwmqsLqDOUhQrUbgAOcFpsYCSrESkNqC7VNS2yxau6Ni9UdN7sEs8vEEuMSMLqroKM+oJctWiTvj28UAJS7kpUSkmu/ZOYYhw/DzYXXIYEltquTZrWR6NFF5yMTNRFSri7ijHM5PxGbxz3oGL2IlrxpmAEMAsGhGFtpi/wCEkdRurCjs/ISqfIUsqaWFKAJZIZ6qxVUojaf8w1Be+8wZc2bIKikKSFaVL7aVFiS6UnL+J3LY8a0zxRCiJaUF67AViY/nU+WhyoIXfkdXg01hseUxQzUSlJrhBPHIn0BaGMmS3J8vl8oumy6JA1+FfhF4RDLomk7KwiKlgAOqmZ9SfjBWGEF7yFErUpRMtI/0wHddGxfl3jm+6M5GqNgpV3wmkEFGFVSHG0VhSuNKMNxfOEVkEtEspJOwpRrUkKTTm5KU56kRqVSDLs2EBxhWG4BCvikFuMZi+JGKcrCfGykAaqKKcttKgN6iBR3hU70ymDu0MJMuqFTNopQoqJyC1YSyi9TiYPlTjGH7Q3MkWuaCMKVy1KSGbaGEqIGYocQyq9I2Mi0pmzJQxEoVLxFIHiAWVIrSr4A3nkYXdqLvJlSlEFRUVPhahm4paW3DEJddHg8i5RBg6kZuy2AWizyxOQpbgAKTVaHBIKSfEksdmtcn0zl4XIuUSUK71APiSC4b8Sc0mN7aFJwSu7T3ahMBozoBoUtrthPLVmD6AXBLtLLJUicA3eSyNKihBCkKSQQC/AxFL0v/AE/t/YqXqNfI4fKtWEvqAfPSLZdoO9o33afsLOJWuUqVNEtOJWxgUc6ahRYE6e6MXenZm1SazJCwnPEBiS2/Elw3WEywzXVDVli+jKP/ABNso9lX9OSXlzFpP5SR7oXNF0kJAf68oBRUdoLr1H1g7W2rEkqWF4XbEwIcEHaA46vpD+T2zab3qkHawhTEEMk0pRjnXiYxNlmuf3+dBBEpZ1ruc05Vg/qcsejAeGD7HSLr7SyJ851zkpIUCgKdBOyRUqYE6P5b41xkMEkYczlkcVflHHLMqUQygCTpTpT4wTYb1nWQYpC3Q9ZS9pJq9B7J4iKcX/IbqaJ8npH1izuiQp93Q/GKiWVieiU++p+EX2q0oQ6TVbeEGvMnQc+jwrMha/EjEVZpfCEuANpw7UHPdFPNEyxvqGJtJVUAlJNDlicnJz67osEwMwUOYyG9t504R8iyBKQVMsZDdySk1V1fKCZMnUpCfy+529wp8O5GNIhJQSRRkjLj+0XFNekWK0+t8epDknp9dfdHcgKK2iE9TJJZ2gpUoHMQDbUgABy5Lip9na94HnHJ2dQotNmWshQTR+QYUOdSc2oKwzTZQhDCgyAA0wp68Hi6SsYJY3p9Bhim0OEqCHdfharFRZ6+yMwNWpGNjE70J7MkTVSw9AlmDpxMve+TIam8w7mSSUFIHFmbPIdPgIBs8lKZyUJAwJIZ6MkImhPXE5fhDg1LYurZj6+EZdHS27BlpGJQdmY++nHTzgVUqjEbRAD/AJqgl+gPSD0SQSAEgguovvcYX+vZgO8l4Akl9AEihKidhIOTlVKFgH0cxqkBRh+09hP9cgg0Kky1OKErS6HD7WFRKjwUkGH9yWEBISajvFKD78WLrUekLu0V3rTJ2iDM7xyUgnbUApwdAVJShtzB6QbctpPeKfwAhRarOyTUaHxNueMf3D19hpkVU24OOv16iLyIipBoWqPcc29PKLQmCsmKVDU0EJLNe0mZNW6w2SNoAFqUY1L7+msC9sVzFkS0nCjWrOc68Gj7s92LlrklalpcB2BBYtX1iPN6rhJJFuH0/KNsb2yQTJXibElJzyyNeo8ukIr0uRcyYlSQNkTkFyzDH3spX9sxKRyVB9kUopmSSpwQUg0LJUGPln5wzKX5KS1dSWd9/wC5imE1OKkIknCVGHuGwqmTEqKNleIAuRtbCmYqLDF3gp+FW+GN/wBiKyJQVgMzAgM5KSZ7kgncK8GppB8sGUJkttqXMxoFPCe8mjUUfGh/ymLrTZwbTIB8TLKqFnUzMS2RBbkIZZl7M7cNn7yUVA4VKmhdahKxMSFofQgsniHOphoqzJM0hCQSVOytoJThYuHYnGCw3voDHsy7O5CykqcqJKSzHawOQ2ySAkgvVucMLrkEOvCPvDiocnDpoRz1zJ3xvY5vuW3fZBLxpaj4g7VoEnKmYy4gQtuyzBEwy0k7C1IzPhwiYnV2CVhLZbPAw/VKGMHQBVNzlJf3+cKLNJP9Uo0ZTkFj4klSW/xPocmjUxaEX2h3DJFkVOMpC1S1IUSQAVJxAFOJnALxz5fZOSsLKu8silbcsKBUgS1DYClVY0zJ9rKlepX6e+XNFFJsssTGFR3rlYxcUoRl/wDK+6A+zACZ0xFcUkJknigLm4SN+x3fkYB41J2x0cjjE4leN1TZBZSXT7K01Qob0qyIimTayNfd8s47fa7oSbXNwYkpCEqUE0SVL7xGWT0L0am94MHY+yLSoqkS1AUBUhLsnM7IGtOQid+ksf8AVJHB02wuSfL35QULbRvr946VfH2USJgxSiqSpyCBtJ3gsagNQgH5Hmt93DNsc3BNArVKhVKgCzpP0YnyemcNjoZoz6H6DVJGIywO6SRiWxqQdVK/ESNHNDWDkJURhTRI1Op1arni7ZwBY5K0FwlC1mqluSSohi68LcNlOTUhktEx6oodAojhVhl16RbyRHKLLZIdTmra/JsoJK4Dk2hNARUaAD5v/EezrUoUSnaOSXDh8tW3/wAAmOFuLLZs3aCRnmeGg6mvlFiE0DZCK7NZ2G0anPifedB0i/gPr5R1mUzwq3mnAQNOlBTsKAZ8T6nTzgwsBr0iuRLJQ5GF9qudS4HSg6QNm0ymzSGJSQHBzzpUp+I6QLbF+FQ8Sl7D/lQvL/ceogq1zwlXi8aRVwGq2urKJHLlFc2QEoSoF0ow1zJBDZ6hjkM46zUiqxyAMS3PiFT+EAADgNpXGLrROADgtXUs+hERnpxqwNQ1y6PyplvgqZYA3hG8lg5avSCbR1MHTNDE4FLJL0DAMGG0WApurUx6bBXHMAUcgnNKQTXC+ZOqjU8BSGaJLUIMA3mppZSMyK8B84W5pGqDboSdq0ASVDUpDAEA4gtKgA+8A14Qlum3y0KUmpxORoBRimpdmAGUEXtKKmljZCszkwJZzq+QHN9IWWiS82WaJYs/Huwqrje4r+I6wieaXYrhiSVM1t13sqbgAYOwLgvSmrO/Aaw/SmM/2dsgxDZq4Z20ypp+0aebJcOM/qkZ7rT2DLCmtC20Gzy56FLlpKlpJxq2mKaYauz1y3RfZ70QmatJQEoSGdhmFEZAZZQkv4tJDuGWvMNQzVH4jzgSz32ZiJyu7mJTMU8pRFD4aGubhR6iETklsrhC6RoZ1pkqxK7tCVJJSCyQojVtcgaQHZE0Tm1WB4KSk/PrHqLMdl6HvgXbelRpwq0ESaKbXE/Qpr6++KsMtNEfqY7QkvaWrv0rQEsoGQrRyod4ljpkU85g3RKfaSqZJmbyE/7VE9Xb1pDWfICkqGahhmM9XSsrBbSogE3fjmkg/d4kLA4k1PXJuD6xVFokCp6QULOhSSOba8cuUSkygUlLMxoWpxHKPZ0p5SgMwk+4xdaJgRkHKshvP8ZxjZyTYHabcEpDBSlkUTkeJJaggOyWNWE94shyVFKKdMQ2iwpRott9qRIIK1OpaqnXIigeiRQfN4lNW6XSxrz46aZRiabqxyhSWiC7Knuly5YSnGlQ4DECKtnx6xnRYzJtSy/3c6WhCj+aUggqzDF6YtCpOpEOQFFeEE5VIGQ+bxR/UpE5eJgyVJYjJKRLKtKuVV/thsWmDKFdAY2gjGpQG0kSmaoUyikMddoecOJcoBCUs4IAG9gNd9IzVrtJRZll3KVJVWpAxJmByNBtJb8ohrd19pUgYlJCh+YZmoAdn4QbmroB43VjBACsYzqzcwDGW+0O6EzLBMxJBWgpUgu1SQlxTiaa+UakTgCVE0z6AAHyYHzjP9uwpdjWqSQVSlJWobwhQUU+gP8AbGT+1mY180bD+oXkHr+n3fxHhJD7S21ZLfD0im0LCfES/M5jcBpA8u8MQocH5RtE0qHqE9H5iJx9dyyZahiSNsl6CoJpvagf6dhAl7XmLHKVPUrNaQwZmUQCA+1QOSdSOgsRNQJqSjXMnUEULkOcmZ4wf2u36ypUoeyO8UOJ2QOeEKPUQGWXGLY2EOUkjqlmnBQcVpn9VPnF4LCkZXsHfHf2OWXdSBgVxwjZ804TGmQt+ETLJIa8US3G5bR6+9vr4xbaSgjaZhm8QQgNSKLaSlLuCX8PHR6vuMd7jB9pANss6BMloA1KzQBgkKIFBqWfg8GTQyWbZwqoeIy6OW4QkttqUForVlFwKqUphThQjo0Tts58LqKgFAVL1IIy6vyEM9zyB7QwlWxCEoWSHOYFTtAeXL+Ytn3w4ZCFV/FT94TWGVspG6jkV2QwfpXyhjKS/uEY5WbwRem3rPtMn8vwdz5QPa5p4knOLARpkPrXfA8wkuaAev7RgSVCK0Sj94oAlWCrk6YiwfLLPlA12WcTFKIINXeupYGvDLgIPtMvGtSXzoW2WDDMitXOsD2Szd0FEGrhPLwlP/ICFtbGWO7jmDvaBg+7RqtyOf6o1YVyhJdkgBaQ3hfpQvDoS2EDM6ItvK7MYJYKLeE5K1APDExgS7belcybLEiSkSlpoAxAMoTC+y2JzRqQ7KYolWNCZil4Q66KIzLBgTvpSADsNnoGAkszO506mM9e11zJs2WJa0pQHKnKg6kh0YcNaVJrpD2asszioyIzhHNvxMpeFUsyyk5INCDrQAlwPThBuemgVjtpgNn7OpSsk2lH9QWW+IvhJw1STVJNKwxExMtKCpQSAkBWJhkNmjPn74RXnfEtM4zpaF7UtmxYQ4UtWKgfNRyIpELmvSUr/UkpfZD+MswBqoua8mjcc+C0dPFyexwi+payUpJUDQUIckl66Do8CWu1JloSsPMmKQEgg5O1CSWQmnU5vB9xLSnKZiJDHQ0erb2IFIsm22SlRC1p2SQQUgtXJ+Tn+7hHe+6OWCNmEv8AtYXaAuWsYvCpLBRSRnkCCKgU48IZWa8e5SJbYilSsSicAbVsQGqt2kW2i0yRakzJeEMK4UkVJcljnlnBVrvQE96pLhQ2QUgkpDghvP3xH7sozck9lTxxcVFrQUbQMIKB4mwvvIJy3DPoYXmyALUAxK0FRUcyoMPVw/6YjZrZtnEA5LABmSCzAaHR91BHlvmkTElKgGSsgnXwvlpX6pHrwzpqzzpYHYHaEd5MUgOElAxPmwUtJHD6rBd0JV3YSopUUOlzmcLMctRhVurCixW372YsBRSohDPWgDKHUn01zaWSYFzFlAGIBlaFm0T7VaNnupAr1EF8mFLDKuKKL8t65MgqSmqTUAuwPiZgHz8oV9jLQiZLXJWkKEx3CgCCMgCNdfKCe2Ewy0OS9HSA2e4ir8ia5hoydivPuEgy1MXxKAqA9etGYcIU/VpzTXQL6f4Ndzpkxkgrwlf5sQmPx9k+jwKm+UHFmCd9C+TVb1ozxZaJJKTMw5lmApU76OD8RANlBJS5SHoQdGSG0oCps9+sMlKSpIyMVuw1c9wySFKAqkEK1d44v2ot5tNpmrckKUQl/wAI2U+gfrHUe1E5Nnsc6aEoSuZsoYAF5jv0AKvKOPpWKnSJvUzekWekgm2zZfZFfuGYqQpXjFP1IcjzTiH9ojrwn5DfSPzddVqVZ7RLmpeigobnSXb4dY/QNjtIWlKkqDLAUk8CHDx0doTNUx7KtDBmeKrel2Cm+XXXXzgaROJLnTdHlqtzqNaQNboy9C+YAJ9E+yK00K6cqgxK1y8RBKQUgjiVF8twHWKzPJmE/TMfn6R8pYdIJompq2hHxA6Q5IBsqs7omd2pTGYkEc0sC3MYS35TpDmWoBPp/H1rCG22tsKiHOOvBOFT9Wq37QWi8g7P50jTA+ZO01NT8IqU5Lef19ZQEu80JcqUBxyHmaQotnbeyy3++l4uCgr0S5jbMqxx3QdxQOSdNadaAdYplyHKwrIpFBvbDn0emUZW0faXZkpwpxro2ynhvUUwmmfaepJKkSncAbSmbC+gTq5Ofuhbkg1FnYbkm7SSSScL+n7w/SqPzxY/tTtKSMIlJADVCzlxxw6s32y2gM8uUrktQ/5AwuUlYcYM7U8RjlMv7Z1e1Z/KYn4pEG2b7ZZJ8UmcOSUq9y39IXyQfty8HQJ8lqin1nAc+QFeMA8w9OukZdH2v2Q54xzlq+AMWp+0iwGnfAA6KSoN5pg4yXQxxkhlPumUsUlgjJySB0GsDXZZpYtCk92kJSNpWGmI1CPIud1IFndurMtQRLtEpL1K1qAAT+UE1VuGQzOgLi7J0lUv7laFortJIUCdXINS7ud8FSMtn1oskkLLpSASpmdNNCG4e+EV7WdKFvmle5WLIAGmns5740a5QZmBG7P+YR3rceNjLOFQySXI6EVHrE84PsOhNdxEiQ8xOHEQBmWFQ561cRC124YszQAMTwdQFcjQUidikqeWVBQcqSCMnYj/AJQpTNLqcuQacGduLa9Il2VKg+1Xk6aEqBJNAa5F3HEwCm141kuWAwhyTXNVDlkPKKkTioBqBqkcXy9RwiCFBIPTTIfHP3QcW0BJbC0WkJBAo7HPI5c/oQdYL+EvMOokOXLVI/l4RrXUZVcdDXzrF0pILilDrTKpfhBOdqmA4hF8XoFIcoDEOBWhKhUEA+TRkpsz74EgAKKXHFk16P740F6E0QcGVMNCXG9q6HWsKCvHMBD6ECmQSU0H9vvgrsXVKjrky2gFkpcKJqCwJDtuAf4QquabgK8YCqkEHPPCGcZul+sAi+38WFJ4O4YAZeXWE1tvaclM1UsOtiRRwqoI5tUsNYqeZWmL9rqB/aRepmGTIBfu04jwKiyQRvAB84xEyWWA3mDpl4zJRMyYgFazVU1JXWuhYeh1gW0dr5poJhT+hCUe4QppzlZRDIscOPcrnXROUl0y5hw1ok+n1pG87K9tkS5CZE7EhSfAVBgxrhJ0IJIro0c3nX3MX4lTFc1n5wMq1k6fGHQuJNN8nZ3mz9tZKEl5iBX8aeusAr7aWYOoz0b6Eq/4gxx6ZNn92kkqKXcUo+UCqnzFZknnWNTt2C4UdTvD7UZUtX3ctU0KDgk4G0FCk7iYT2z7VZpyky0vvUTryEYiYgmWhRGqku/4WV7lRBErESTQcNKUjeTM42aO1faHaVnNCeSXzcakwum9rLQoMZ8wBqBJwj/a0LJUgEgE5mDpdhQ5dz9GMlOgo476Ak63FXiKlHiX9S8VptB3CH9js0oJcoSecESygkBKUgasP25Ql5V4HLC+liaXZZ6k0lqbQlPueILumcPEk6ajprGutVvYMogbnMRtdUpr7Po3zY9InXqJeCh+mj5EVxXCJiiF4dcycweEHr7Joc1LgkUIApueseXCojESKufSI2u9CJiw5DE++MlLI5tRYeOONQXJEUdlyfCV9FP8YtPZmd+NfUAx7KvMgMCc9wgux3pMUtKQoEkhIH6izQDllGqGHwBS+yk80EwhsyRQcy0WK7OzgQAsk5lRSRluDO3HPgIczb8ZRShQwigJJBV+Y6V3aBhFl33uteZdQBav5SICWbIvAUcON93/ADISez1mSEibbACQCUlISQdfEa1eOhdnb5scmQiTLnyyEBqqS5ckklmzJ3RyS8rPM7yYRNU4US2FJartvhem6Jqi+IdUtw0MVwzRq3RFP087rZ+iEXhLUHSsHlX3QDbpgUXSoBQ30HIjURxRF22lAphpwUP2iyVOtKaHzCiPhG++n4/mD9NJf6OxXLaHVgLJUFOUvvUSK+0NXhJetzS5iiEOmpNA4J5fKMp2ct8/vUu7d7I9olx3mFXvHOF1pvy1JmLAKwApTVB9otrAKUWqYftyvRoLbd02VUB070vk+r5Z7oXothBANQXoU6AP9DgIWf8Am62IyVMf9KTHgv1c4krRtanBhp010eMcV2O+XcMUraJyL4hno+hy06x9KmkszuR7t45NSB02rQMHqKe11yiMmaFOfC1HDsS2m4FtIGrOeg+1MpLk10Z/xDLjC7vwVIFSvCA7tRJJqGrWPVWaapkpyZ33Od5p5QunTFYkYwc8NNxNBl9OINIXI1kqTMWsgBzo3r0zgfvfZqKdM6vuMGTnxUIbMN6iAP6cJWVKLBsqa8uMBXgZy8gd5oTMUkLGIcajnzzjNS5EslgkV3j5wzkqH9StlKICciGzruah98I7tX96Ncz6QyNq/wCALp1+WM0qagakKbYsYjuhzMseCWVmhDV34jWM3aJhKjDMK7g5n2Gar4As/dhIIfMq2s3yaFwtrCiB1JPxiM2xqCAttkln+cV9wWBakOjGKuhEnJ9RhJt+KWZaQAfEKDMUUA4o4rn7IiFhllQVuGfqIjZLLtpYscQruyrDWwzARNKQAlw6QKA7TdDVt1RugJypOgoR2rKrLdToSX2lrwo3DUk8g8HS7rBWUsQMG96ura6sKR4EKKEMnFhR4cvEEuYts9uUAVhKfAQ39xf0MSSnJ3TK4wimrPbAcaFSlCoAKeRZx9b4DsxwFQOYp6mJpnmVaAFYTRnGoIBDwrtFraaowyMeV132A58ab7aL7UhSlKKi5AJ8soLu204RMQovgBb65wFOtz56p+EVptYdZAd9eGZeDcG40weaU7QwugrXMIS4DqNIlbLsInLeu1WDbnsa7PMUiYMC0uWLaoChkWyI84leE3FMURm+7gOMIlJqbofCKlBWU3bYAqahBFCW1o44HQxopfZsSyJgU+BQcMdrwqoQqmu+EzlJCtQXB45b4mm9JxDd4Sknfnp7hCJOctplEVFaaITLpWapIUnJ3oG0IzeGFyWQpWklQNCGbcD/ADAMqcsOUkjPItw9YZXTaJmNJKjrr+U/XSAnJ0MgknoFvi6piZs2Y5SllKc0dgTlq8I5d9PhJNRwfONZeclapizst3a97l5b55ZnyjDSpYoVECmtfKKMSUo7/BLkm09Gpst4KmuUVKQHGVDSnm0fWi2KSCSN2vTdFVwKI7wIwl0itRmtI3PRxFN4zllEwqAYBOp1UMqQtY1YbyvyaDs9bStY5oJroJqCrmGeAzaQoklqksC2VeMKLmspnzpctKigLOE4c6hmcjI5dTDe3XVKslrTKMxahhSVYmpixU2QNGPWGPCuFi1mfuVRQq1oeqQ44fvSI2haTKUwADjd5PxaJXgqT3ae7bFq7v4lMfLDFVns6VyJrlmbjV297FucKUUmOcriwNVpYU8Qox3Gp02m+t8M0S6S2dplXI0yB9H6GM5a0LQXzILUrkA3MFMFWa2KEtCziOGYG2nAxA+VUluvGK3HRByNDfVoXZTLRidMwFROTJFG83+nhAicZk3FmCoGp0Cnp0D9YleN6rmywlylJOEusl0gy6MSzBQB0ygCzJCVkBywUxfc4J4x0Y0vyY3s2qZ4CiMzU13ZdIDvu2Du6JYgUPNwBxrA0+9kIDoCiSovi3V3D6rCW974ClbAUABrRi5FN4IbdG44fKzsktUVybV95Rg4amjPx4wmlzCFDCaiCLJtrUeD+v7wMJb5OeQh9LkxdvihpedpmhDEhlgHIu2j8YT4eMMJyFkJBBIoKDQQPOUGyIaMx6VBT27DyoGyYdyvjHt4TMWA4QEhISAzOyFV45ekKjPLM5Z8usff1CqEklhRy+8fONjDjYEpcmvwHWWYCa7/AJRfdM4JXNGYJZt9T9dYCstpSkgkPX5RKy2jbWwqT84BxexqktDBV4KRhwlqNXgGrAaLUSkjKigfOKJ0wnPOKhJJ3xixqjnOVhtrBE2pdgC/SkL5pLudYvWhVeP1viMyWaUhkdASt7LzJeWgjNyD0AicpQR3iaPiPKkRlLUTy3cmiMlShiDCuZck1MA15NT3aG9hvMKmleEID+FyQDgAJc1i68LQl1KOTBj/AGp3CA7lQnEUFLkn/wCoOvKGk64wpCkgEPltClRo0Imo8rY/Hz41FFUm0S5ksUSQoMakfwYd2y77BLlSjZqzCtYWcZOFIOyCDQEv6Qru7s+pCQKEh92/9JhqLrQhAVMKUFSiwZyojQbOoHCFOSinGL6j1CUnGUl0AgEVoMvxftF92rSFpwgPzfMHhFuKUwOT08JL55bEez50qWELBUQ9fuyMtKpiVq1WylOvBVel5KTOU1aAf5IBOnH1hT2PtcqTNCrQlK5RCkl0Y8JZwQCM3AG+pgi+7xRMKlpCvZDsdwDNxLDoN8V3MhE7EAkOkhxv+jnvaLsfxjdEE1yk0n5G96XxKnWtS7OlKZQky0sEBLlJllRwjXFi8oz9vmEy10phfyUG55QZekxEqYUBJDICjhDU6qDgNXlANlUgqUSgqALMpRGYBYhLv5wUWm7Zji0kl/Ci/smAbRKDkKxpYpUAQcQYuaCu+kEdoJU5M0qtLqmKAU59oMwLsA1NBp1hugSE2mUmXJSF95KdLsklSgoAPlxakT+1G8cNrSH7wqlglbMlwVAiX+QMw5GOq02vJt1JXrRlpM48PSD7GvDLmuQAUuTyfcYUyryHeJSBV2Z2FW3Ro7HNHdzCtKcATUAEkglmz3tAOC7uhik39qsyU23JLj1c++v1zi6YQZS2cKKkqckMpG2nWmoo0BXnKAmKw4UgKUmhfI6vmOMVItRCFAGiksHqzKSrXSkV1rRBe6YcbT9yweixyqlmB3bPOBrEvbGdXfDVg/rr5xG61gqCSgFCi7EnxJBI1ByJjT/+JJTKVilS1IDbISzPurTpugW4x0xkccpbRpr+7JSZUyXKVUqm1SKnDgWQSAH0HCMBfeBKylAZsWJ94mTB7gmNNel4f+tmThPWVAP3vdYS+GqUuhwAKAZ16lHaiuchC0hyrFjOAA4ndyya5msUY8N7TJ5ZPwKLrIxkE5jideAg0WQYSxP+KvlHsm657vgOWYYQZZrLMSQ6TXOmUDkwSVyQzFki/iypcsqSBVv0L/8AzAE9ALp9pVPCrU8RGkXOIbcIzs4kzEkGpWB6iJMbt1RZljSuz239nFykOVJJ3AHnFlzdmv6iYwUAMgOWeeUE3vPK1CWdM+JppG0u240yrFZZpFS6iWPtkke1ubSHzk4oijG2ZS/uwxs6Asro7NvcHXLTWEH9GU4VONoONKAkDPPIx0X7QLcnuUoA2cJU7a65qcMNeMI7zsIQmSN0pHmXJyffC1kajbGxx8pUjMzrOWfGin5uHKKpZY+JPn+0GW2YxYRQlH8wSkq2g3jaemXAD8SCf1ftA9ochnQ36hHq0kaxZZpOM1NBHXFbo7hKWrK7LL0Kk+cMUyUZhUsFmO1n6QZIs9KRLuymEyyJvoUR9PJLr/4DXXJa0BToIfRQ/C2Ua9FnccTrCixSSWo41eHirThHGJskuTKMOPhqyUqS2bcPfugbtXLBssvgtTElgHQo9fDk0DWm9cCSpZYaav8AOM/e/anvZaZbAJCiok1LsoAbmjsWOTkmjc2WKi0wyda+6syVEV8VAQ61Yk8iMJ9Yjab2l91KlYSlazjfiFlgVBVRVTahxvhVel6hSJfdklKSSpLMKKBAzchyOFBR4QqtiiGchIJYDIYqlvrSLI4VJWedPNWl/Q19qlGXLHsgkFRqHVslOTuxBPmY9uWe2LDmWKmGpA+vXWArLY1GRLHfHazGE7OzsgEnboPZyqDFFwyCmYpy4IGueRBG8N8IGUKi9hY8lzSoZ36nHPlA+3KYvVwAujDN6ARGyymScuDJZwPUkZF90CdqphCpCkljgIHn8PjAdxWgkTAS+Rr1jkv0kxjlWZr/ADoPLynD+rQfF/pjAKE8H0dmpFv2jT5htKDNUgzEowKQjwSWKmkpPtFIZ1fiJhVeMt5yFoUFBk4mUHDZs+rZNrD77TZClLkABEtKUFpDjFKSTiR3pJ2pi3KlbnhmJVFInzSubaMTKDTElx4h+0bSzqIs8/L/AE8zzfyjCpsqwsFnZQNCDkecbaZa09zNS42pZActWjQv1C2qH+lfxlZjbXMDmj1IOmYz+UCDn9aRbOkqJyPp84qMhf4T5RWiF9Sy76TkV1+BjUKbuZoJ9l/I74ydmSRMS4OYh5PnDAsVqmJ80bkiv08qixvab1UaMlhuAGW8uN2sASu0eBQUyqF8qPmHq0TXc1pQtKpicaX2gC7jWlIXzbtWNnu1lxTQPvrFHNroR0aawfaSoTQZ+JUsviEtKEl/ZYmgga+e3ktYV3KZyVHIqKCB0CYzRuWdqkDh/ESk3HMChsgsd9Ov8QSm13Z0qbuhrd1uMyWrGCa7JYZbqDfFNosjSwtHjSoHC2X0Y8npmoIAA4MchuhrY7DNIxDFiObH5EQDdbN29GaVOUVAZkmOsX2pBs0uWJa6BI9rQAbo5pa8SJuJUqo1ILHiQ7PByu1s6YMCief0KQrJFyp0FFpJo1F/3CJlkSUoUCgipxmitk8NQekVXnZCQ5cABhQac+kKpnaGYEYFkrSaMVfNMA3l2hJTg9Qt/cBClGT00N5KO0wS13YvG+FX+MSk3VNUfCfI/OL7DeKCWUZiVN/3FfIw/s124w/fTEfqWT8IY5xjpgLk9pmZtN3KT4gx3MYos7pLHLn+0bSbc+NJBnLU1c36DZ+MLpNxgv8AfKSQ9FI3bqZx3ODVM39ROyqyqqKep+UGLSCKuOsLLOMKilU1aCMsSAAeUPrDdiiHxY3/ACgQt44dRqz5FoEkzSVBKEFt/wBGCrRKWNG5mGcmUtNNltwSIut9ulBOESQlWhKlKPk0LcF2GRzy7mMvy6VKGN8s3LMIx1oXHSbxsirRKKBQGoO1npGQtnYy0Jywq5OPeBD8DpUxOd8naE1qlFLipD0J6P1BidgsPeBsQFRn+YtSL510T0pIUhQHJx6GJXVZGVtJUA4q35gYpVEw9s14y0oSlRGSUnCdUJIBKVEAg5mubNlFsy2ySAZZBUWcq8QCUlNedCa5xnrXc03EosCCSWfR4lc9gKZjzApI1LRNKCp7Hwk01oPv/CUycRo5BbQUfPOArJKTLKmUVPwAyfco8POJ33IUvCEpNMqQBY5CkqOIEU1EbBLhVhTn+pyRoZc8FBGvxgyfNXOQkGiQ6k4qzF46qmzTmcRFAdEwmkzXzNOsMLDaGGJ2xf8AuK8S1ChYaIT4R1jOPxlQTmucbJiQEA1BO4j9soHtVvDabqD9outcsK9uvSE8ySE6wqOO+o+WbsiE2c5qBEe+DZJjybaARQxUpLxSokrnsuloBPswYJEs0LQtwx93zaxjg30CWRLqjrZQk5vA867wrJTdIOmRRDCUTTbmUPCodYpWmcEmgLaiHxipHig+TQNGUss1GM98lQO/CQPc0MkIAqklSN4zg+9vDCq7fCrrDL5KwegXNs0tSXBpxrCa03akl0EPuEWjM84Z2GCS4mN2IzZJqQ5BUNxr+8D2kgsQkJIjXawgvvxwUKk9oyVolYLJjGIpQojXWGCrxnJDIIHDZPvTCi6vHBx8RgJ442HGbovn9o7VLAJTLWOAbzYw1uy/UTUjEUheo+RhPK8JhMPF1gPp4SQXuSRvpklCwQXAO4AxZZ7GlIZMw9YX3f4RBq4jljVj1Jlq7IrRQPSAJ90qJdn/ALlfNoZWaCdYXxoLkZq0WRYFEq6H94zF5XlPQplJXh4v7yDHSJkKry8Ko2KV7Mk3Rj7JYpVoS5C0k5l395hdNsaUKwJmrbzb1hpdX+qqPbV/1AhlcXoF7QKezpI/6k13uPR4slXDOS2Gf6+5zDiblA+sBzl5D4oU2qRbJVXxDekAtzYOIVzb9mmhI6pB+Eaa1axkBnDcfy6ip/HoRXblEM4Y7gB7orXaFEglRJAAFdBpE15xUYdSQu2yxNpq5BPX9olMtSDmlX+X7RRHkdSNssxJ0B8/2iKZgyq0e6R4M46jD5Sxo/11j2XLH4vSPFZx6I44/9k=">
            <a:extLst>
              <a:ext uri="{FF2B5EF4-FFF2-40B4-BE49-F238E27FC236}">
                <a16:creationId xmlns:a16="http://schemas.microsoft.com/office/drawing/2014/main" xmlns="" id="{78044F34-11B2-4A6D-8D1F-23E6F422E7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438" y="212725"/>
            <a:ext cx="2590800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ahoma" panose="020B0604030504040204" pitchFamily="34" charset="0"/>
            </a:endParaRPr>
          </a:p>
        </p:txBody>
      </p:sp>
      <p:sp>
        <p:nvSpPr>
          <p:cNvPr id="50188" name="AutoShape 26" descr="data:image/jpeg;base64,/9j/4AAQSkZJRgABAQAAAQABAAD/2wCEAAkGBhMSERUTExQWFRUWFyAaGRgYGBseHxofICAeGhweHhoeHyYfGCAjHB0dHy8gIycpMC0sHSAxNTAqNSYrLSkBCQoKDgwOGg8PGikkHyQsLCwsLCwsLCwsLCwsLCwsLCwsLCwsLCwsLCwsLCwsLCwsLCwsLCwsLCwpLCwsLCwsLP/AABEIAMIBAwMBIgACEQEDEQH/xAAcAAACAgMBAQAAAAAAAAAAAAAFBgMEAAIHAQj/xABBEAACAQMDAgUCAwcCAwgCAwABAhEDEiEABDEFQQYTIlFhMnFCgZEHFCOhsdHwUsEVguEWM1NicpKy8UPSF5PC/8QAGQEAAwEBAQAAAAAAAAAAAAAAAAECAwQF/8QAJBEAAgICAwACAgMBAAAAAAAAAAECESExAxJBIlEyYRNx8LH/2gAMAwEAAhEDEQA/AOddPCmoLl9Ekxd2HuYzmDxn47G1RWoSDTUhgDTBAa3kSSBe0j6pP1fkCnh/o9NRRqPWUtf60kOpAIAFoMsAIJPHsTGhm/2iUqjRUDSZ8sDESWWGDFWUY4mOPnXH2TdHLJ+FPqG2HIZbJMQQJWeee8j09s4gaH7MA1lHC3CcTjkn5xqY1SC05JxBk+8n2Ht+enzwr+zerRrrVrsgttZVmDLG0XBlJWJBAI5IGIOnKagrZULEXfGkKptDRn68e/5gfr20ZYbam22KV2tBBc2CRab8FT6jdKgGIAXtnR/qXRn3TVkSjd5Ig8BFPvTRFl5AnMkSRIjUQ/Zw1VUanUvtCgowNMjAu+oAn4gZJ++hc66tPFhsadttE3yXqqKlQfxSotdojDMJUwLcfaPbW9XwtQXcXKtEtaSQ5qepohrmMhpUzx3BPzXUjbGnTpo3oACEsQOYi4QIbNx74PsDZobOXNRGNQgEEEsVyF7sTxwMdzxbjzc6WhdgD1PwhRr1AAwok4FIIsmPSCKhaDmOFMwYBIMU974KG1pgMPMco8MIhCPUgnBZ8xcQIlQInT10ylUJd1qKtoItAMgkAAEsoI9UcjgniZ14lBmIZqiCFAEAFeZC5EwMf21pHmfHVZGsHHdttyNx5O5/gi0lgYDL6SbYIJmezf3nVKw8wlrxKz6IF0YAMDuQO2ImJ03+PdufNV3WVYQpiTOTgxIEeoxAE86W6ldaIrIyJ5klDcSWX6bltHpEGVzzBPtr0OzaT+wcjba7RKgIARIlRJ+qA0kGOYAweWjvoL1JQjPSDFlu+wJX3B47/n+WpjecYUwRI74JjGDIhZMjPxgfuK3qtMYESBz861SS0UohroG2ZqpfyalcKpe0cAmBc2DgHt3gdjOujnqG5r+ittURUUNNSMGBJXtkE4gwAPz554W8U1dqW9bFW4UcM3EsfqYZJj3gcaceueNqbAC1kvF8oQGErcDg5LEHmO3GuHnjLtomQl7kVEdmq3ioCYC/hLSQysBGCSfmOe+o+jtYxcM4LYSB9RkTJOCokyM8DETBzfdOqutRl/io6kKotBkNmF5e1S2E/wBUjtIql0+qyMaasVC5LKIAEAkxgeoqB7xnvraHyiR4HuivUcOu2ClrYCuzQFBLSamLX9TNdjI7EaCncO1V2qll3EyefVItggCALf1kAc6PdHWoyrQqBhfUUVHUhbsAKICEmDccgyOB30b3H7L6tF0qUiT3YGx4IysBgqtc2IIEXSZjW0OKtlxg6FTc+Iqh2q0UU0iVIIH01BcZgZkEGCBiQeNe+HfBfnpfUrLSVjBtBJUZn0gYB4kGMjOQCa2XUAHO3FFEdnl8XKAagICgw0BWZrmOOB76MeHNi6watKa8sXJBYkGQpDCQuDGSCRmedcvK3xtpEhLwz0f9xpeWtZnUuWF9OxjMiBJ9WRMYGSe8GXf10p2lnar/ABLxcSSsg8QVNoNwzJGcYnUG78Sqr20/LZl9NuMFZVoJHeQADEWnnVHqPV/PFOAlSpE+WG9UEiBImG98yI+TPHlu2OUvo160370gNSwhb5IvIGSnfgNhQ2RgnEEas9JNK1vJexQAoNpORc5RROWz+HvjE5CbrbOacWwlOpBN+AAJ9ag5YcYGLTjVvabnaqRdWDNJQfw8GO5tzHsScgTiZ1p+KwQnbLT7h6VW1CzucRfJggmQh9QWSGtBEGOAp1B4k8NbOvTIa2nWOR5dNVuYkmQ3Dk5FpIkj8JOq/W6BO6ptP1er0uQAVPqmJukicZxicDS11PrpqpU238Om1IOFp1kyQSBCPA8ts3qsQffAAIxtpx2UmxYpbE3CnKqSLhd6ZzABuHpmJzH30R2dGml9OpSepUcQpLQJukEKsTcAUCk45zMAXSIMs7HzDJN0kmZJMnvPPfOug1uubWv02itUmmtK1H8s/wAQsIUwrEBUKggESc8AA69biptoBR6n0IhhUqhjS8sMbGBCgjEuJDCQDjmexmDnR6NHZVEfd0z5nlqaagEhUbKtB9LGCRHIJ4kSAu7ANNnDNSovLLQplSFkmAYIMYVbiuc+2ivR9jSr7ep6027osyGMMolm5Jm2Yk/bBOMpxSVWFg3qPVSarlWYiYH8FDAGAJMkwMSSTjOs1FS3dFRa1JnIkFgyCc+xWfjOs1z9AOmfuSbbbwhBUqJ8wEhhxJgRZyYkYPtGoN30zb1EWnTCK9Ng4YU28u44IIbEEQ0SfkdiY3XSUqAhmcEkFlJUgkRHItnj7fOg/iauQ6JeBKlSLokEHBtMD34njjBKjJrKB7KO28N0M0nAKmLqoNJSpUEr5fcQTJIJk84wZdh0Hdbeu60qn8FmBdq1zuqg3REWkN6vUvNx+NUd513b7dkU3VDdLMIJUR9MMJVgwBB/meNF+ndMoMgr2t/F9Ugm4TghDyAyyxYfNoxpybksisYkrMQBSY0wQVIKeok/SxkyAPcjv2mBW3oKgsKpqAgYQm6SCCS3IIksOMcRA1CGo8WFcrbJAyPWACSME/A5OZOpDY4KGsJfhSw4ESoMTIyMEGe+Trn/AIq0DYB/7Q+UbKvqUxioCUt7uAAxLXXGTngeqcSbXrSBStGmAWRqgkQGLQvoxEY+mcyAfiLxVSemGFOxgghmcvm4krbZy0R7EtJ75qdK8R0k8sOrCoVNMhAGtyCCrGScAmIxA51SjJqxEnSOpulZlEUzdYytykA3GeGjAORwABE6J/8AFGFdrxZTYCyWlWhhBxB79vj3kCdv4oTzA4ssW9goaamGiZM2Y5nEGe4OiVPr1HdVDTZiizK2k+oyACxOeI/8v241HSTeUAwb6itdUNRRKkWO8ekxNwmCYgHn8MkEZPIfEPQqO33BpLUZ1ChmZogH6lXGSCBbBCmT7HXV32JuLHzCgiOFIgEwoIhRxnH37Cn4y6fTdGN9K8AG55LAAhhaJAIlQeOBJGNVwzcJ/LRV4OVbvdqylaVIUgBcwvBLCEMHPa1mgZN3GNA6iqSCWMNk94+/vqzuN1/EqFolmY8kZntBGOR9ifiKnUHRnJp3AHIDEE8CeMczGvUdPJpFhGotNj/CFqqFEtMk2gMRJwCwLR2u/LW9fbywS64gR3PBnH2Hb8tQUemG4qvrti4jCg47nEAmJOJ0Ro06zVsLJQk2DgZLEAzx6TmeAc41jPDsU07sj6NSuZ0qEBQDkmCsxDr3kQDjtHbT5ufEdJQqIWooUsZkKkVCG/hko0hQACGP4S2JAEpn/DzSIJc5THYiMEA9hiB78ar1tyzsqKgAJDBQOSQAY7mTH8uNVHkawtEp/KzpvhaiVoJuK1dFR6yjtlc+lsYIYXCO/wAEjTutI0KR8zcMUsYhmILxly0kRhcREfA41ynw14poUvLUrURVIdgufWAQWGRzI49iIMzo/wBb/a3QWm5o0mqsAFBqjABPBySZ9u4GTrQ6VoqeNOs0BXp5tqVENzXgOkQ0OqkgzAhTBlRPE622/QCAZqVWpU1Dir5h9SpcMKCCxCj1GRxAnBPMtx1Kq8Ox9VQmGUqJJi4ELnsBB7TjOW/aeNK1OitNqSuyiz0kZQzAIUwIaZMGQxGsOeLklRzyWbL9Oild1p1PQtwl6TTcGdjLSfTyoPBBAMHgbdX68E9O1AMkBnUQxB4UmAVhhIMdyCCV1DU6qa+zXy2plgpdwqWZwCBANxCyMEResDgaB9E3Dbd53NGIMksfUsraMkkxME8TnONcXR5/4QNG8r1XLvVpK9yLLGk1isBazXRi2S88CWyOwKrTNWm7iolqKVJDCCSxprBKkQ3qa0iIU/TcDod1CjutyajrVBAALmSgRVuFMQT7M6gAd/von0rwwghvOQowuKVDBmCCSsWviRaT3jvnSlFJt5GVenpvKaFXoNURVZkqR+IC8yxz6gCsSMnBJt1T2fh09RqVawYUgZfk1FQQMMZuGcAEew/9Lb4Z8Eom4bcI1RPLc2qGW1SRkXAi4CfpySMMDwa+63QVatDbslAM5EwwQmfSyuIFJiBIB9IMjAOte0X+GylXgoHpVcIKdANXVzIZKbTMH3Fyn6gR8HnVTa7qqoWk7FFuJDEAGQQxF5BIIK4wYLdg2nLrXiKktB6BaKiooOGuY5IYmAGIMGZ4Bjtrn37waju1QliZ4P1E9x75gkd9acU5NWCDtWgKTqlV2FKGDeWPURgiOBkxF3eTGmnpfVNqdswWmR6CLXtzICnzACJFxDC1RbaIjXPHRkdgLwpiZlbuDBHf7Z99M/SvDu4pzWemiqihpc/hgtI9X1ED6cTIj5U0nVslozdUVuMIF4w8AzGcHgEyQPYjWaZK+/UMRUrEP+IJs6pUH2BVrfvHeede6xyFGi+IqjtCOAWgQykgAkHkmY/IY99EafR6YqCs58wuxCvVm2RPGIGZiQBk8AE6pdF6Dt6dQLV3IqPdaopj0hvZpycx7SP5Xt31NBVRXrvVe6AsIoI7SYgqD+Ici4adISwWl6PtfMmsgRjmxnAibl+kGAWHYTM5JjQ8PQL+XSCU1QFSpByBnLRIEEwcz3PfV7rmxfcMLCLQQGUT6mUQqsFDBDkfVHMx7BvDeyr1qlZ2AWp5lro7QWMXRbZaFHxE8cHLWgyybxB06o5Y0XhEICocMwPHqmCgkECcwYzA0CqhQfJJqK+SwDelWBgsoCiSR3jIjnnTTsuu1Uq1aNVh5gABBHovHdicgZENB7cam33S0ZjuKZNSqoDAUwIGO7HsIaC1xAJtiARLixYEnqXjOoiGiVUuMeYbmBu/Fa2AYPMTEDESRnS90alU1XIdlyREjHqkrwVtBxjvph8WbenuKNOobi6vYxUpZJWR/Eg3GQMDHOBpX6XtbmUIJgktdEQACZaRjDSZ9vz1gqiUqDHTFFNCn7sKorwL5KwB6iqlZiMEyeIkROt1CA2tK2L6VJie+WjiTj7gW6Pb7Y0mVXo1PLsEItS5VcSTCufSGPYR+oGqdWnRrU6dVqb7dHJKlqiPmcQCysogSXxmO0HQqBltOtk0EvcuKjWgM309wbiLcCcXSJ4gxrbqvUKq0KtQ5NMtYStNlK5DGCCSJLAQfxZI0E224uQ7YLStWoFHmgqpIaLiZBBIgMCeO40fobSu+0dNyGpo1IwWWERgVUelcKjqTxEQTGQdYyFRy2vVvJJm7vgAffHcnOo6GxNZ7VKjuS0gKPc4J+MAnI1vv6bU3dCQbWINvxjvB/Ua929QqJBw0hs8+4PeP5fpruWDXWgl0ur5bqtwWc3yYBPqHAJ9hj50Z2TvU29aoqE5tLgElS8RJOAIDCRwSPfSrMgAAZMj379/5aZqfiEPt6dC0o8WFwQAR2JUAAWwASZJF2eBrHlTlVClkueH1p7cBqyu1UgeWEwQOb7j2Edgcxq50M/vFdmqUau4lSltGLkuUBXLjBtUFfUw4M8xrP2e9H/eao8yoyQLpDAH6sBckZgkyMY99ds2vRaSIERQgDXC3Bu/1T3JkyTMyZ1ajmy4x9OCbXwvX8+rtghLUWa4gcKD9XwCMj766F4X8JbYUCj0BUFVXLKeWiLYJi08gEERJ410WnSAJMAE8kd+wk99Y1IdgP8AM61at2arCOM+Cen0W3SSvl1aSuGRgnEYBK5YgsoaRkg86z9ong+ntxRNEMA6qh+m2aYEFuMv3km4n3jTV4ip2dYoEUxfVp4ccmJuUgD1cIQTxHzoL+2rZ1PKpVAW8pQRUAGMstpY/gmCJiMRIMSTd7M+tJgXofT0opTqOKi08qXYiFLS10IQyggDIbGZ1V8R77bQLWClUUqWuDGVEgemM9wxIleVMXDaHUvMUUrvLmPWQGIbh7IBa4n0mCInkAnVDqBO8YpRX00UwzsqBEAEl2JCgk+3M8Y1xKObkYLZWXdVYFqqwuuOBJ5HqMyVAHxEnictfh/d0qtQ+dDVLSKbsFK0wC1QsqA2FQMgEYzGRqD/AINTp0jNdtxWKFqZ2iBggUAQz2lhzgQBgSQTgJ5VaobadM4kNgi2Dc1xPyBHftknKdTG0dO23imk9SkKVpFRTehKiy0l7mIFob45gmBjNbxJ4WWvTtpq6FazG1TSk4wMFcAgEQCRn2jS14V3lTb7ldqtiEAq7eWtzHLlmqMAygKAAD9rSZ070fEdMqiNUZnmQ5CibYDs0QBF1vqADFWx21hO4v4iQI6X4c3FBmUhfKZSAjm5qMsTCMZ8xBxEZlsCZNGl0ra7fcBQbtxUIIqIqK1MEQHWkfSggSTH4m+Ic06+Pwm5SQLvVIJJDfVIEEqYzz7DVXb+FqQuKrFygZAx3gE8eqYHGdT/ACyzYN2AOrVqIAiKlaiAGqVqzBqU3RaAHtvkwqiQsZwDohtuiOAxqPTFUmCUJYIQb4FPOCGLG4j6gIGSb/UOmUyA/kpcQFkFZtAmSe/bnkE8TgHvUq03ANNS6tFNpkyRm6DkAAMDJ98TGovFaF/ZVqPWU2h6jAdyAJ/JUI/Q6zVmv0WpWY1FqKobsWUkdj9Szz27cazU/wC/2CQHvukl2pqiuowVUhDN4BEQwuJ7mZwBAgaL7Dr21omDFdrQpIpBLCMEEx8ke2NR9Q8Gb+sFU7qnUGGXLfaZC/y7fc6st4HWhQZgyMAnqn0qSDlr8sAM++Jxzrv2UAq3VhVVgGCREBS4LxiSoNisYnIzIiI1N1Le+lUNgLy8wBaxZhyDDKSO/eZOhPUfDNVKgpyCCnm30yDaJibhmI/9M49p1Ht96qmwsTaCFMTz6jyZm71fcnAk6u14CSHHofQ6Qq1KbPbXIWURQQkgfhf1RkNcpHIg8AkNh0g7cOLW/hENTJIZaiiKmFAvWD+Az6pIJnCVsEESt1WtNgKFyRdIMiO0KAZzke1rHRodTpmKK0nUuGtvBFEj4uv9UcE8g++FQBA7WlVIqjaXyT5hqyYBN2BJDT2EYnJ9ri7ehRVCtGgpJFq2IbfgVI9R+Z7GJ0G6N46VIoVFdat3qFYEMzOxhRLEIuRl2+kDk62qeJGqVPJpIRUTBFRFZFAJCkNSNyMY7SO3zocWMLL1YM6ElkXIlYNO66F9UES3+fGj0KG5RjW8u4GBcA4A+xMic/GBPGhPWeqmnNOiVkswcWKFW0EspLCWIMsT2/Q638MOH8ylaXa8k+q4LaRJYEjkTkSJPGp6+iDG36eaCqjKWKpajCICj8Tc84xbi0kTOJ9sgpXCTDSPUrEE5mTkEHnI7986mG3Y0xd64BFwa0c4HGQMAxjHvjQvcb+qIVapWpFxxesG0lltkKBJ5kHE41m0kIVPEHhvZV6Zqjc0qIpwr2qCJYz/AN2LWkMSOJ/SBzyvsTTMEGIlTBAZcwwmDaYmfbXSPGPhKtua4r7dUepIDzAyDAJV/Qw44x8HnRTpm7apRp0t2q1ZQWeWVhipj1VAADJWYU+/MZ379Umax/bAng3p9KlTSrVqeVUAbDsBAuDAGkPVmA2YPGIgkN4j6Vt13AWhUVrqgUUslluAIZXiCJMQJ/PkGesUqi1x5jeTRJsSphlCxIJDYIE/cx27Wts2z2O0apQPmVZA88KIY+ogiSwA5HpyY/S79Jt/YudR2+42b06jG1iSR6wcYJ4OAZ/WddQ8B+OkrAU2qhW9nYD9Jw3/ACmfjXGd31N9xUZ6hJb+QGYA9gPbW2wqmm4dQCB8SP07fb9NaxTo2g8ZPqJqgAJJgAST/vqo/W6IW/zFAgwWNo/U/wBtc06D+09VAWoqgD2H+3B+2NRV/EgZ/ML0XYpda4aFJ7TH1GTkSIAmIA1SZbGlt1WqVWe6TaSppurrSzhYxkxnkMQOI1ANz+8dH3dZyWZxVBJmfQWVcdhIugcTpDfr583ykchajhSFiFWAQRyQB6ue356ObbxUoSttmClXWooKkACVI9QiGPE9xOZ50MVnJuo1SKrA4KkjFw+CYbIJ5PGfbV/w/wBbpbe56lFa9UsCC/qCgAkwhFpYmPUZgExB1S6TWDEI8G4wJgAFoli0Ssdo+ZxzV3m18qq6HJViuD3GPz/LHtrJpPDMjsXReu+aiP8AvIpgQr2U8M2A3qMA2gj1ZMAnEHV/b7fZ0KzVZBuMO7wxEATAOKf4cwCSBjSD0zq4FKm249CSBCyXqXfVap9KKFAWQPxr7Ah3qdHXcWMqotY2s9rAjBtzJkibh6gCTxjGvOkuuDPJnVuvU6imnt4Zlh6gK5UKZYj02ycEdxzjWiVDWYlKSMrfVeBYCgiCQBgZH1HPcZmT/s/WBkPTLiLlKgFkZiBAkhTNyRkGc5nUi090aj3xt1Zrv9UkItskZPLA5AGADMQnomypTV6Soad6hovn0lkZgptU5wQWH/lsn2LHT3ain5ikgi28ATdAAAliAzZ7HJOJxoLXkI485kqTH0k+ouQxUk4BBgAHEkxjC3ud9VVbqbmZCuyyQCCSoFwLMZOT7gjgCBRbQDN1jqgpEMFgkWp6AI5gCYCgkdxPxjS31HqLswFxMC6FUmQskHAEgT3iORoRvOrBnMO8SQpM4kkAAR6REfrpm8OdJVUNatczUypUlgR6STj1CeyifaNDXVWwqytU25YyxrgkDikx7YOARkZ1mj9Pq1NgCatGYzFRuRg8GBnsMe2s0VIdITG8ZElhTCWMILH6yTGGaFJEz27+2mvwpt3CK1Ss3lwUUEmyXgBQP/yDIgLGfgnXO+q7RFLPTMLPa6Fzn1SZzjtP6jTV0Lxk3kU6QPln6VMABVHLywY5IaYHvzrrl+gpUE9/+zWmJO3aqaijElLZAmCYBEsAT3EzoR0nwVTZitStDAkVaaqysmAVZZkObhwJkHB0V/4vu2ZFputak6+qrTUBsmP4gYQCJ+qAMiTpf6JuhWfy65rJuVY1DXVSzIUwQUtmOxkHI7Z0K6EmybbGls6z06D3sxZGZlYwsAmFBBJBA7jj8tX+gCo6DyrR6D5ZFRwauTm271ZJU+0j7aF0eppuKjX0KtIuxasUBLOiwyFFdZpsxHaJ+BxF/wBqEoVRTSlU8lSWpqzOrnkpcRJCAi4JjMnHOqq8FU/SjvNoaW48y40qgkFWGQ/DYPAg+k+rABmTqWm9Sja9uLgTzaVHM3C1ie3M8kabdnsKHUlXzV/iU+SiheRMXckiZAPEHnul+NR+7v8AuwlgAGpuZBAYloOM8kYnge0aa+gX0Q73rVOszAIEp3XgsZYfEi1YnMQM6cul9aoMqKawawgkksGUIJFyiL1I9IkyCftPOdrXDEyTMQPy/wCmc/76t19pZRSoLSKmCwqZMEyLeRERnnVNDpHTNz1SmKpsqOSwghb5Qg+nm4SSItBAIObZkyP4lr3FaZFVEcUy1jAAmCSYmyAcY95BkHSf0DqS7OojTUo3iKk2tKyCLSJINuSCMTiQY0+bnrM0WrInmAchgVa26CxQj1EH2I78ayaIJ9mjNTcVGBZTa0glWQ5GFNswSJAzEaCPtqcvt6FSxygiSoDAkWAFc2/UCBEYJgZ1r09DXNSp5lTb+ax8uotgaDghpuMyO5BBIznSZ571NyUMsRchLxJg5uxEhpIyBjEamrBFvxDud4A23rNZTdoUVFBBtMwotuWZJ9PaOM6Tq9NkuU3AAgRmMT85/FxP3jTv4o3oDRVIDtPmCIKmYU8AksLiRJAkjvpH3+8LmAZnnESft7e2toNtGiR7sTM/l3++ryz7caH9Mb+IoZgoYwSe2DE/E6Zdt0Zn2/n444kSY7x9tdC0axAteopPsY+2tBVcd/5azeU5tUDkydVKqG4hSR6go+/J/TQ0VYX6HuxTqLUeGa4ASoKgdzBHOcEEcEd9TeIy6qKlRjc63KTAJBJHqAHIyR8RmNKlXdNJg4n20YXfo2yqByGq+alt0k2AGYkQBMA9zj2ytADNrIJuDW25j2/sTrfcU72a0mpH4sz8kznvqqu5YTaSJwYOvE3DKIB55+dBAc6WtQ1V3NR4FNp9RybOAo72+kQOMQO2m9vFYrW0tuDJWapBtJMqSQR2U4AAmDggCdc2uJ7mdXNggJCgC49zH++B9zrCfEpO2RJHRt744qqbC1OEcqagAJaS0QAY9IMGZnnJkGXp/ieszBLpQi0C0E02lYj8RtjB9hxrn42zKGuQG0m4k95HJn3ByOZ0V2W7aqVW22iGJIQGYY5kkycCBJHvI51jPjSWDNofKmzoC97SzoJwLQIUENllMzgGTBJ7iNL3Ut7/AA6YLVHcC6I4vUiZHqBWZgnPaMwx7eim3peZe1KnCqwQKxdoB5tIGBkZnPEaU+t9ULhypAWLUJmWAtUAMR6vQbu+IxmNY8dtiKW52Ttc14ikLpdllmJ4UZJY5MfGrew6uXQUr0UO8EtgCTPbhcCRn7QNL9R/SOZ78R7CP8/rgjtNzTSkVqIPUJHpnOTkn6j7Z7DWzj9jJajqSSqU2B4LAyfvInWaDGixyt0duf8AYazT/jCmNfXPCFegC1WojU2MqUJKgseBOR+kROg283ZQeWoIBFpmGODMKQBYpMmBzP3l633iSkxPrjy1ao4rooNxMBKYsMtE8EjJ7zCLveqI9QuFVWDFjBaIObQBxHH6++rjfo0PPgjodenTVpUB2BKZDMrdi1wAOJiJ+2j+88I7d63nGnUd3YhilQrBtiDawIBgySTznnXO9n443FSs5ApItQepPLBU9+DktjBnk+3B+l4p3T0izbc+TcL2AAiYHHDAHI+0aTTsTTC9SrttkQiirTZ2hja7sTgZdjlZPaePnVur5O7pKtQK4zAaAwMWsytEypGQQZxMY1z7qniJq0qa1QrODMWn7CbhMkkf7jTV0HolCjL/ALyHUoSzMGC2n2INqQQMkt2xp1gVPbBPWtuuxrUAN1chYShIBTJYuaYERzlgTJyOBoZ4k8QUd+nl0ttUbcBha6gmVyWEZYjOPvOPp1r46rsaShaa06YqFDJLVLlmGNQwWVlMgjH56Pfs28NItHz2eTUUAi62FP4TmSJVZJxyBPJqklZdKrF1f2cVxTNS+kSq3tTDG4CMgwIBGcSeOdBRVpruELKUAIZrYYSOLAYxIHJzn7a6bv8AfVS+529Ly71TCsk3TBtBUxBXgEcicZ0r/wD8ZbgialWleAWCkt6o7ElRk/Pvov7BSsC0d3W3DVnI8yJPrNxW42SsEXYjHGJ+7z0LxO1FKVJSjAi1VGCRgAsc2kjEA4iT7BNr+EN7th6qJ/iCFZDdHeMSQPeR21b6H0k1HktJogNUXM2g2vbPpCiRx2x9k2gYY3/iw7llpvt2VpKOrP6gxDLImI7yCOP0OvSvCu4pL5VenTYEekLEhhc8F45aQpiSBBxYNe9T6vQ2rGstELXaQJZ39IMByGICkQUKmYgRAiWFPE23qolWqyhshgv1fhLGF+i0nBkmASM4GE5NfihATxjU2bIq1GKVrMAM7FSc+r0t6STd+ePc80egB9/b/P6fOuxeNd7ZRasu2p16bAgP6yWBIABKESt3acgczE8q2PTmr1StMW/U0NOLQzEM0YwGNxgavgfxbZSwgcqm4c66L0KkTs5nhT2+/ftic6TN1sGpVLHPqRoIBmP8njTw1Xy9vToU1m4LJnu5Ez2HIgfnrqjnRrBiv1FUVnqDMKAv3IEAR/g0O2Q8sMWiVWTcPxMRHyMf10Y6wVUBY9KCJEGSQts5xAMk/IGgPUHaFXNzm4/JJx/nxrQZT/dP4oUwAW5kRBPY8aMbLwx+8VKwptbTS4h2UiLQGtYCbCQY5P0n76j6nsoeG9IT0k94UQP1IP5nQrepbVco5dSTBJhiO10RnMGMc6zdsUlkzf8ATTRexmpv803DA/mPfn89VlbEQP8Af9dYlZjM5J5J7/nqSjXh1ZluIIx/qjgfMxpiNPJLTAGBmPbiftq3QdlkKPST/pBBIgj6gQcnjuDB16+/UtcF9J/Bj5EYA9+MTj8td9vlvNgZTdIMkYiAAsm0R2k+0xpbDYW6JvH81WLU2cmArAYPvEQfjscgjOTPXurMrYa2lABpUxaCfS5/hdwWXLNmcHgEohrm4QMg/mT/AF1c2aEuCrEHESeO2ZiAJ5/prOUFshxGnq/iZqqoLfL9IlZxNx9wYWAoCiIzODGhu/6jeQxY8AWfgAAxC8CASsCMAfM1N0AXHqDNMSIhvaPgiOR99aBijghgGBxic/mIP9NTGKWiUebpizASDgCRPsMfb3Pydb7veFrb+VVVH2AgY4yI/mdU/OIYEc8yP7//AFrzzrmLOTzkzPaDz8Rzq6KoYNp06gyBqldAxGQSZHt2PaNZoJFI5NR1+BTuj87hP6DWano/sXX9nVepeGqe6qkCutO1QgQoZJBMiGIaA3BIk4jAEian7LK4IPmUWWfUwlbfuGC/1z+eqG26/XpyHVHqVqSrTdslBNoK4gkj/wCIMmI089O6bULLVastotWoElxUIFrDsSYjDAgRgYB1OkTlOgZ0rwnt9kD+9Nt2Z+zMYEGRHcyYJJEY/W/4jpbTcUKjrTP0wayA2IRFtxlceqZg4Bxxq74kSgEJ3NJPJbAqqoJUnCzAuJBkgjGDJnBTuldRpbaoaKud0agC0ypdUPE3BgBgAe8ccZCRLyD+jeHabP8AxqttIMUD0yIqRkhD3HYtmeNOdLw4KqUVqVR5VMG1QCuDBW66bgcAg8ZzqjtNh/xEvUp/waMWqFWGJUksVOVRbjJ5nRXo20ektOjurGMwgBLswESTJwgJiTMYAiYLtjeQ1td5TFNZEggBmtUqDxBPHbj50vdG31NarUKFKaNMtgMTPu7T27CTgfbQXxRvmo1yiKoolYUDIJgggrcYgmcW5A9tbeHPD1asDuEZApn+GZN8ggqwUgqCMRM5791SSFljXtd2M2KahZocKqpGQAWYwDiIZe3vq5u942aVJj5pEhDmRME+ofn6hB0peFKtY3BVNFZYN5lM89gjvDMVmMwASeJkxLunfztq9ZXZcoxHrKRdYpGZm02/JjRQ2FV6um0byS11RGZWVyAxBkoyKoOCDABJiQNXd1WpkistAeY8qVdTc6kZEActK5OMi46Cb3pFOjfuyjOYuFRif4Y9IUFFa4WicqRA7gTohT3VbyFYFv3hRcUpn6mDBGDkAAAFcjMjsxjUyoEcv6nVNWoyCl5bAsQkfTn1BiTJyOCYBn50w0Ok2qhqiweYVekodbwoUiLvrIJttwMcm6dGN4NtVVNwjqm7w0BkIIMG9kZQqGZJQWnBMDOoq2+NetTJUKpyKjOGZgJX6RFpZyhhRcCe8wYlN4obLdHqDbVaZNRKjK4QK8qAtpVxGSFwGlhkEnOTrnfWqjGtUIsU5VhSPoPHBH1AwD3nXTKfR6aeZVpvTNI3eYS1ysoliGFoVZXAC8ELBXXPuu7ZKLVgafmCadjI38NQQZAi67MoCT2bRxNX+wSYG2FYkwZjnP5/310bpnT38oNmRUXk8ggf/wCiM+wOlLo3TVNS20qBzd+KB/LPbtrpFWv5e2JzMQIj/eRESOPfXcnWTpghA2W3bcVkpekU6X1MYjOWJbuWIxP20Er11/emdFuUOfKBzgH0T7zGfudNnW9vVNO1FC1Nw82hR6UAYLH+ng/+5tK9GnbUZqcqApKzgkqCSYGeRA/LTuymqJd2S9OCVBuL5PN0tOMcNx2/PQrfUIALNDECBGI+/aOc/Hxqak4lQ3FwLEdliCPyA1a8T1aRMKWwotGccLnJ/Co/Ucc6l7MpPKF81O3b4/zOsIE5/XOP014Fj/b/AD21b29O4Eni09/iR9sjgxOmwIJAQeqWOIHYcg8Z/X+mpP8AhLeklkAMdzifcRJPwJ1q1E0m9QIIPB4HaT7/AMuO+mrwn1U21Q1PhSUKIt5bIMm66PeAe/EwZk2laE3WgV0fc0wAjUmIBJWyLi0QTdbMCeB7dokxtT5P4fZsHHEwRH5fOi242tesXe24KMkcKMmObV9gvzgaHbukKZiZMAkERGBIIkjnHPz31mnbM7sgVYYSAVzEEfrg8ffGo6m4MyAMQcfBxPv7aZ+jUaflMKl9NWW1XMYcgPfgFoEDA/DOcxpe6zUC+kG8R9RJzzJjtJzBkgffQnboaKFWoWzqZiCuJJ78ADkcd+2f8NSjXH4uB2A1ao01JkTZz99W8FPBoKS9zn8/7a81Z81Pn+ms0rFbG7qNRTXFYtbUQAxaFtdPpxgRiMD2+Tq6vi0Lt7aZqCoADyChOC7EcksZkn+XGh3ip6CutOj5tww97BkIgFWQ8qDJx240EFN6npUZPGM/9dQjNLAc8T+JU3aLFHy6gMsyt6WEd0j6vmcAd+yvuFkKQREcZwZz9zxxopW6BXWoqmldwbUIMhvpiCSJEnOca36/00JDB2AY4pOjqyiLsk+lxmJB9sDTTRSwEPDfiqrSpeTTS92xSzwzYGDMiDwtpkzM6K/9oG2y1f3igtSqCgNkBacclyp9LyCSeS0TEaU9kwWCGghZ/OYEe3bP31dodSZD6XjHEmGPJJHB/wCmk1kmWz3rXWalQLU8hqW3kqgksoIPrIJ75EwI/PRvw1+0SnSVkdG9NK2maYgyCSZzycNP3HGNLPW+r1dyxLWlRwFEAD8vjvoOKQJ9M/bTWdlJWhl651IValSqjsBUaWUM2YllkHsCZgcdtVOldUbasKiKGJDAT2MEBvgq0EAjt86EvUIAEHAz8c8/P9tW6O2LxLRkKoEn4Hv3P55jT0OqCP8A2z3dJWosyuoqBiGWREyUHsjZx94idVupeKd3cC1aHJumm0MJKvkp7ELA7CB20WfpC1EUm8MGVao8v1KchLGmWLcWEYNvYTof0zwv+9bh6K1lABNjVVZXYAf6ACQTGbvnvpXHbGqDvhjpq1tr5jstNCW815N7i5CUVeDc1skCFEDktro3SGpBPVSJQwLHyDFihs4Y2kSSBMcDOub9PFHaltlVCszVQBWGCkqoxPIBuP1LJ5xxt1XqFSgFenuD6CPJA4ZWLkH2EWWZHec65ZpuVIm6eDp258P0Qk00QBpMNgC4C4wARJMEjEyeMQreJ6dAUatH+HTrwSCIIIpiSpuESFZ1wFeAM5ANHoP7QKFEsjFiKhNxbKqCpYQfqK3kgzJEiLuyV4Z6S253RL+pafrfMyR9Kz3kx+QOlxcDbd4NKsM+H9paVHJAzA7k/wDTT5uKQ8tbjaoFzE9lHP8AYaDeGulKjOSfpciftj/bW3Ut95jkExTX1P8AYfSP9/012PWTo4lSM3VRyjVYitW9NMf+Gn0z9wG/Nm+dID9MdXsCiXACi7IEZJ+/z2GuoUNsWplnENWFqg//AI6Yyft8/JPtpb8VUPJEoMgDtwpBVZ/KZ+TrSIpOxF3WzKkqwzJ/IQM/kRqhvqxJUkDAgx7CIB54EDnt8aa9v0p6t1d1lfUsArMmDPqOF9XPtPsdL3WqJps1OwqFcr3wRIKn2z2+O+ldyowbyQ19orVgKTXTBEYIxJGfbiYExxnVp+krSLpVe0xK2MHBaPSDHAzkx75xmt0bfrQrpUKlghm1SVJ+JgxP200baN04rOinINXDOyqTEx6VYKLZBGWIicjUybX9A7AHTugh6bPVuRFgBsATMGSckAew9s6ubekm22wJ8t6lRASpEsgb6SrK4Cm3Juk5GBjTN1bwrt6VF3IQEK6APV/7x5EOIyCIgpP2P1SmMiIq2BQwzN0yf/TwMj+kjU9uxN2SmmwVTNRRm4Bvcyvx7fOYxGo9kguCuT6okxkAfBwcasbzqKGmoJu7TIwQFB+e09ufnQsV7YOecE9s9tEbaJSbCviHq9wFNIsQkyBBOAufuFEzGQPbS3dJyTqbdVixJLHPOedU31pCKSo0ii2Nvd3+2p6m7YR7carowIkGIERqNsxnvp72Kr2SeYRgHWa8CfbWaMDGXdb9qjlnZnyQLomCSfyyxJHzqz0qgzVVQAsCwJyZgEFsjufjPxqqtNbScMIE8YP/ANj/ACY0Q6Fuqi1V8pbmIFgJEQQ2G+JxH9tYvRksjpV6GaFVd1TRlYUkHlIpJcxL3sbrI4JgTbPJyP67taO9oNVavUpeTLBavl2w5JACr6jgTnMFSZ51Pv8Axmw2zJuVakKgKTSHqJJAuLAyCBOAcx30vJ1il57OlCaYQLS5Uhhm4xJJyfq+OONY06JyVepbXa7Z/KU+cQBNUYWIkWjMHuSZ+2g+5qm0stoj2jtziZ+f/vROr05691S2BPciSe8cT76H1tiApPYH9ft+eNaRkgTXoK2+7dZCkifbB7z+RBIjW1FoEk886Zq3QqQUlW9PlggwCWbvwYXvwScffVOl4dZ6TVVZVVOb8SQCSAeJjsefbWnZF90BFbIQHn50xdB3O2pMz7gP6YanTA+tgf8AV2Exz29yI0rOhLTwTmOI/LTRW6FW/cabBqJDVYx/3iEiIEDuACQCSf1ipIuSOm1vGKTSqKUEqPMpMCXX2KsOcY45jjsleNd3SXcvX2rEVGwzXBhJWTZP0ERDd/X2IOlrYbNqm7NN63lkkL5lNCVLTCXcBVk/V21YbwzuatarQDL5lG65SSL4JkhjyTOJjnnWfRJijDODXZ79X2zhkQscqxBZlIGIY5HtBJ5+2qH78RRVSPUKha4EyQVAie4BXAjGffVKhvSiugOHFpBHsQ35GQP5jUR4+B+utI8dWylEmpAu4CgkkwABkk4/POuyeE+gJtaFrQXgvUI7tGB9h/t86Vf2b+FiAN1UHqYRSB7Du5+4wPzPca6NudkVpwoLE4x/vqjVIE1iKFNUH1PmPec/1Oh3SNp59TBBpo1xPao47/Kr29znsNUuqyan7srmpUOKrz9I/wDDU9sc6ZdpsBt6MQR6ZMDgAZ/z7aKyX4Xq7gkAfjNo+EH1H8zj89LP7T93bRFNPqb1NHsCIB/ztotQ3V01FEyLUExgGC2eByZ9o0peI+ns9N6p9RvkeocQ4/Rbgfsuna2TQjnbo1RQz2A4ZhBI5nEjgYgnVjf7akTiq9TmWIyTA+Ti6edbCjEGJ1NsgLsqWAyRIHx3BnPaOx++jBCBSbE3QguJ7AEz+g0b6F0Jw6VTVO3tN12JAjlROGg94/LEy0TaCQsFczcBz6ViIIgn3+494OkbqrVrVXKGrZLGJjnJ5xOcf+bHbUSb8E78PdxvzVe0AgM8wzE+ozJLRyeZgD7aN9F8OUaj06hqWMrZUmlkgzENUVgpDASPk6GJsndzekLTOAOEzxnJPPPz+XafCvhi3aICWFQFhy4AhmEWhh7T+mlGORRich8VeFxTqU02tKo1IAsSWWqZj1MbOAAJg8Gc50ub3ZrAuSpecqsYKnEgEXHjkEiZ19O7fpSPRAdQSyw0+rtDQHuwfbSF+02maFK2lWlmwyjyUtXPqICXEHI+ofnrTqNx9OElJJxx29taNTjnTV0vwg+42xr3hR54pBZAERe7M5MIFxzEz9pB1un27inTfgkSB2mcY7x/XRTJBrqdZWoFTAyNXa21CMyyQJEXcwRgkf7ar7tcxnGBIjv7dvtoGmViTrNeg/Os0xhRdwFY8ke0YHvo54e6iKdtS5hYwBjsOeJzyQBOq/T+iio605VCxtvbAHyT20T3vgipSbyqYdy6lgpFrY+klSeDJ5AP31lLqsGb66LniKnc5ZnK0lVGAm4FiLu3BMgx8/Oq+529OiEdqhKVD6YUhmEAkweIuHPP5iQ3WK7SqcwoECbZAiY/1AQs/A7al6ZuKiKRFykFCDBgSGME8cCSM9vtk4YyRKNeklTqjzKs0WFQGzg4IHtiP8nUWxojzV81rVmSOR8z/wAs/wAtb9XqA1LgZJAJwAJOTAHbt+R1RViZz3xHA00sYEs6GPr3XxuCjCIt+kEek5mRyJOPtGiPRegpVpMldhRuchbl/EPckxAleBOTkTlN4i7AnLew7n309eFOt0EoJTUVGCHzKlR/ppk4wOYJ4HOTznQ4tLAdaVoGeKPB1RFuo0AwgKxvW5Wk5IBwpyBPGBnGlR6tdKK0nQqgPmKTTIJmQPV3Bk5nXRd/187rzFpilUKinebgEb1RyctdlTBAAPxqbp3T9juNs9WqnlUtuXZzcSZiEpiTLQcjHCqPeNYXWTWCdZEXf9JVVWpVSsjOpezygFCn6LWZ7mUn8RH20JrVnUMyMwuwTMEiYBx+mru86ozk+qVIUR2UKIVQPZcgDvE/eDe7hTJEnEi6OZB/vrWjQGbF/UQe402+FvC37w99Rf4KnP8A5z2X+/xjvpe8MdKbc7pKSibpn2AGZPwMfyHfXeemdGSmoRAFRMD79/z1Mn4UkWem7D0zEfPx7aGeLfEXlzRoH+I2C3+gf3+O334sde635K2U8v8A/H/r/TSptNoWJZsk5OpLSL/hzo1onsMk/wBz/nfVrxb1Q09uUH11IUfAMkn7wD+Z0X2tAqioB9XPz7D/ADsD76rVOjjcbxCYK0/Sf/Mc3T8TA/I6Wh7Fba+c1Jhj/u2LkxChQVCj8UErBHExoL13cWooprC1R6yfdW7dgJNv2Guj9e6EEpvaBFyQI+qWJAu7G78s6574myqUVCkU4/iUxgrAOZnMnPuR8apmbdALabZqk2qWtyY+0z/LVij0YwHP03ZjMAx6iRxzGfb7wI2u5qo4tuQzKtkcf1zo5t+uVbP4t5SF+kgCZmDPEZxmfsBotEWgl0Pp03ValN3pqLf4cBgWBUHP1Q0DgzJ0I6PsqivVqU4VXJXIkqL5AOMH0/HHadT9Q8aBwhVVQohUAXcnJcexLAd8dtReH/FqbeiyFLrqt5PMi2CPgkxmRpPRVr06B0fos7aq6I7pazsagVXDhYCAYBBW1r47EAeo66HQ6rSpq17qsO3f39X9GH6jXHH/AGxlaL0EoKUYFfU0GCpDfT3zzJ/npS33jWtUWGcfUWnvkBftwo7dtUsLCFaWjuVP9oCLUssLJmGXkwSSQPYLmNKninqm33W6pVEPleWC5ZwJLqLk9xMgL+fbXKf+01SAPMwAQM8AySB7TJ0P3XVGb8ROZOnbCx28P+IUPTRtzyKru5JxJ+kgDJMAiT2J++ljZbsPuqlQmQAYMfZR/IHQehvSqwCQZn/bP8/8OtNvu7AREzp5E0NTVpYhRLHH3I4/+9D93sQ0yw7kN+f88zoQvUHHAI/PRKl4nYIVbb0ajMPrcMWEexDCNS1Jipnn7lTGJn5z/sdZqhW3zMxa1VnsoIA+wnWanq/sKf2Nu1qhyFLQB3JwIzo34bqy7bqq7EUyoCKw81pPpEnt9+cDAE6VKHS2m26AeZI0f2BNGmaaU1q1KwtEeoxIAAAHpz+uPbK51izKehq694Mo+YK7VIokTaAtyk8D0wrCQ2AfaJyQndScIPTSAXhYJkg8ywPJjgfOi/WdzVZglX0IizYGhYBBYAXFWbnPPPONX9n1Skmy3HopEVFJCSb/AFG1cR+E9we44AnXJlVeTIS9ps2uVmgg5g5mOce2tH27IagCfUJgZgTdz+WdG+odRp1NwHDuQiKoa1ViBBFokEdhnPedabnp71GKrJNgamCkSpzyBMfrn21teS7YqJuTJFoN3ckyoAM94iOZHb769Xq1RBZSd0xnPMTBPvAOnXrmzWntFO4WkA8Awv8AGJy0AgCFBnkDtzga51VqBX9OYOCRExwSJMY7e2toPsbRdoafCvWtrQpuK+3qVWOFIYWwGVrYkRMETnng8aoeIuu1N1Xq1YsR3kIOFgBQO0woAn7++h1TfA3lRbLllUgGJ5En+vxqei4RSCVYkCMxb7/hyf8AM6qvSwW1T51utQkak6i4ZpEH7TH5SBpv8Efsxbf0DXNcUlDlLQhZpABn6lAGdMErHH9kfhwUtua5ANSqAZ9l/CPj/UfuPbTtvgaNMW/UePf3mPtpQ2P7LGp07dvvKyZz9QE/CK4X9Z08dK6ElNAHZ6pC5NSo7Se5gtaO0ADGffUPJosCZ/w9maYJn31ap01pGXIUDknA/npn2vQiv1VC/wDyKv8AQxqLq3halXsJeohpkkWMJJ+8e2PzOklRTYE2XVletajSYNhEEHGWlSYgf6o4+dMvSdiAbo/zjWtFVorMliBy4Wf1VV1VbxMxHpC/HP8AfRsVh5tktQQwxIP5jg/rn8tc98d+E2qUmTavTp1UYOKRYAvOImfS0yYMA4/K6PEddqsC2SckSY+wJIH5anr+GqLTVNOmW+UX9TjPvOrIas4R1KnvKeKy1KZBj1Kw7+5x+mNUxvaxWy8QewVSf1idd46ju0pqFWkgxJIVfy7aDbbqLzfVcwvYH/cfpppE0kclrdFriIWqfny2HyYnnXq+HdweUeO84+3fXZ914uHlATnux50nda6veWWmTaSCfyEf9dXFWJ4FSn4Oe0OzUwCYi8Fh8kAcfPwdU36MRxb/AO4f30xVCSsap/u2M6rqT2BK9GMfVTH5k/0U6H7qlaxUEH5AP+40wPS9hqn/AMMZ3aIHHIb2+ARqZKh2AiDxGpVBjRxfDtU+38/7a1PQHnkfz1OQ7Ah0P374M/y1rxz/AC0ZHQT3YfodZ/wM/wCr+WnTDsgGT/kDWaPDoX2/z89e6KY+yLe1qbivIRqaBVLMXYgKBAkn8wAIknAB1Nsa7U6gklyDhlMT3H5fHfOddKX9g64ndH8qQ/8A3OrG0/Y/5NVQrmoh+p3CenM+lIMnHJkZ4xrHk7STIcGznnUa9R77iTbAEEhRBLRE4jsO5k868o06tSlT8qjWLKrGowuKkBiB6bYWDM59tdW2/wCzhka5RTuuJl4MDgAAJExGcfbR7qHhFat2QhYAF0UK+JMBowM4+51zQhyVoS43Rwyh0KoNtVrMDCiSAJgGLTOIhio7zn20O2XUK1AmpSYq9toPsDIPII786+h+g+Ek21MLczm20kxEcQBGB8e86j3v7PNhWa6pt0LREywx82sJ1vGEryUoP0+YqyEGDI1AdmzfSrMfgE/P9BP66+qdn4E2FL6NtSGIkrcY+7SdWaHhfap9NCkvfCL/AG+NbZLo+XOk+F9zWDNTpkhVuniZjC/6jngaY+i/sw3u4amvlmmHk3OMIBOWHImBGMyNfSFPbKogCB7DH9NePtQSDJx2nB45/T+ulUrHRzHpX7BqCwa9d6h9qahB+puJ/lp26L4Uo7WmaVEWJcSACx5jJLMSTjtA+NGhQHz+p175Q/wnVUMXk3sTCtjnI5mwD5l7l/5dSUuojAtb1ERkcF7AeMSROjZ2y+w1i7ZBwo/QaVDsBVt+AwgErnhhJErDYGFyeefjXjdRSMhs5i4YExJgGJ5HuBzo75NPi1eI4GtF29NQRAySTickk/1J06QWK3Ua6uuVhWUkevMAxJIwMyI+2cxqkNgmSQYUAQpIJJZlESZMx8fz061GTGB8ek/21DVae6D7/wD1ooQmU6NGmSVDd5IDNkW4AEkkXZgdj7HWy9YZhECGKgAKc3Jeczj2/McaLdR2bHAZmHstORH3LgfloRvvD9SLlQkd/wCEo/oxJ1SiiW2BOs1wWsWmzCAfobEgGDmRzxqN9ldTtBAP+kqsH7E5Orq9ArdqDj7m0f1B1LX8NWrdU9P/ADBv5CoTrTqkZ22Lm+6e4X8DfE0x/IcnQptk3aidOW06f/4dINP4rGIH6gxrzedCrqQR+doaP0FMarRLViTV6TVGTSIHvED9danaVjiOOP8AANNO76fX5IcgfDf07foNVaW2qTADT7eof1EaZICPS25bB9gG1GvRK5yiVCvwr/7DTYaFUgTRdh92P9Z1T3G3tP8AEpsvxNp/+J0AxZqdOcYIIPyDrQ9Mb2GjlVV7KR/zT/bUXl6qiLBH/BH5j9B/tOvF6awHMf57c6MtthyP+uvae2nsP/eo/rooYFOyb/Uf01mjp29PvTb/APtX/wDTWaQHfNZrNZrmOw915rNZoA91ms1mgDNZrNZoAzWazWaAM1ms1mgDNZrNZoA81ms1mgDWoMa8WkI4H6a81mgDcIBwBrSufSdZrNACh15ZEnOrGw2ifu4NizHNonWazVvRn6X+j0VK5Uc+w1J1f0KLfTntj+ms1moLQn+KN9UDrFRxjsx/vrTYjE98Z15rNUiHsh6jvagkB3A9gx0CRi7C71ffP9dZrNbR0ZzLe0oLf9I/Qav7zaoFUhFH2A17rNDEhec+oDtqCu5kCTHtrNZqyCswzrNZrNWZH//Z">
            <a:extLst>
              <a:ext uri="{FF2B5EF4-FFF2-40B4-BE49-F238E27FC236}">
                <a16:creationId xmlns:a16="http://schemas.microsoft.com/office/drawing/2014/main" xmlns="" id="{BA94511B-55EF-434A-B797-0B18827452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438" y="311150"/>
            <a:ext cx="2009775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ahoma" panose="020B0604030504040204" pitchFamily="34" charset="0"/>
            </a:endParaRPr>
          </a:p>
        </p:txBody>
      </p:sp>
      <p:sp>
        <p:nvSpPr>
          <p:cNvPr id="50189" name="AutoShape 28" descr="data:image/jpeg;base64,/9j/4AAQSkZJRgABAQAAAQABAAD/2wCEAAkGBhQSERQUExQVFRQTGBcZFRcWFBcXFRcYFxQXGBQaFx0YGyYgGBkjGxUVHy8gIycpLCwsFx4xNTAqNSYsLCkBCQoKDgwOGg8PGiwkHyQqLCosLCwsLCwsLCwpLCwsLCwsLCwsLCwsLCwpLCwsLCwsLCwsLCwsLCwsLCwsLCwsLP/AABEIAMIBAwMBIgACEQEDEQH/xAAcAAAABwEBAAAAAAAAAAAAAAAAAgMEBQYHAQj/xABMEAABAwIDBAYGBQoEBQMFAAABAgMRACEEEjEFQVFhBhMicYGRBzKhscHRFFOT4fAVIzNCUmJjgpLiFhdywkNUorLxJGSDhKOz0tT/xAAbAQADAQEBAQEAAAAAAAAAAAAAAQIDBAUGB//EAC0RAAICAQIGAQQBBAMAAAAAAAABAhEDEiEEEzFBUWEiFBUykXFCobHwBSMz/9oADAMBAAIRAxEAPwDZaFUnZ/SfFEHrC2O5H30ntDpbiUglCm4HFv8Aurr+knq02jPmKrL1QrKD6S8Z/C+z/urn+ZeM/hfZ/wB1dX2niPX7M/qIGsUKyj/MvGfwvs/7q7/mVjP4X2f91P7RxHr9h9RA1ahWVD0k4v8AhfZ/3UYekfF/wvs/7qX2niPX7D6mBqdCsuHpGxf8L7P+6h/mNi/4X2f91L7Vn9fsPqYGo0Ky7/MbF/wvs/7qeYL0gPqUkLLYH63Y++pl/wAZnirdAuIgzRaFV9npEpQkEf0/fRHOkLk2AP8AL99cfJka60WOhVWX0ldG5P8AT99E/wATPfuf0/fT5Eg1otlCqW90xdSYKmwf9P30n/jdz9pv+n76tcJle9E82JeKFZ3jPSOtluVLbKpAjLBMmNM3C9VfEemzFlUIQylMi5BUozwE28qwyQePaRSmn0NsoVjWK9L+KznIpgNgCCWlZjMXMqsIJty5wGjXpix2eCrDxoT1RAsRMHNz4VzvLFFWbhQrH8T6U8YhtSpaJSUyOpNswOWSCReUEX0PGwicP6ZNoLVCep7+oUePBXIULNFhZu1CsZZ9K+OH6Xqk6xDJvawMr91Fe9MOKggFpKrwSwSlRm18wgHmN/KpWeLFqRtFCsWw3pP2moKvhwU7i0AZiYu5yPLTSm73pg2ghKgvqQ6FDKCyQCm+Y3Mggxbvq45IydIdo3GhWHPelraSU5vzEa/ovP8AW4ze1R59OG0f/b/Yn/8AehZIy6DW56BoViLnpkxqGiVdUXITbqcoBOUyqVaEFQAF+zJ1sxHpt2hxYnh1J5yZz7jFudJZYsVm+UKwb/OraH/t/sv76FPmILLIxtNBTr7aYbW2uCMqdN9QgJoRX20ODhGWo8x5G1RyKEUaKMBXcZBAmjBNHCa6E0rEFCaMBXQKMBSsDkUIo2Wu5aVgEipDZbqEmViSCCPCmQTRwmoyRU1Q06dlv2dtpCzABB1p6vaSU74qkMqKTapHDbCfeGYJOU71GBHG94515WXg8cXblSOiOWT2SHmL26CSECToDrNFOExKwDEJVeJA899TOzdgobTGq96oHkOVPC2obp7q5ZZ4QdY0v5ZqoN/kRTHR4OIzPLV1h4EQBu3cBULtLZCmidcv6qvd3GrW4Fcx4VHbY2k22gpdWbjQCTEEyeEAE+6pjxcoO5Pb/H8DeNMob+wQUuOOy4U9pCAScxJFjOotpHnviz0WU24x1pTLhT2ASVImDlyx6wBiJjtC+6rQ9txpCylKpAOum88tbTwgi9Qe09rhxchUkSBAMwoAqkECDE7jqa87ifp2tWN36Lg5dGR2O2L2zlVKAdSJE8ATEgZrm1uBsGWC2WtXWOECEEnMLgQdbC43zQxDhBgrICgoK3zBGmYWkjXdPn3HYoJQA2SAk2JVJOkE2G6Ru9WvIbbNBqrGJTKSFmVAnKoDsi4sNTMH/wAU/wBkFa21EKOYQQDIEJ9YTFrAxfcf2pqAaxpTIECQQeJBp7s7a5SUtkJUjeCCN95Kb6GN45ay5QdbDaLCzs8ugwouhJSSAZyyFKVEjll01AtpXDs5oX6xKVLE5SkBWUAEb7Zp43qt4rFqGbKqAbQm1tN2unjRMJlN1+0kA3HjvPO3lHLdXYtJPKKConrFEnQyITqFJgKAAJAOa1gDabqLwiVBYWYAnIcs5gRCVQCQFW5i+thURg9sqanKEmSkjMmTIG6d3LuqYw3SwkRl1txiTIUJga2ykRHsmamugmmInCwlRWoKTqQVAE6aTfNcTE68K6WmgS6lJhPZVCdQQRmEkX32899M8W8pau2QpCSQJyid50vEDXmb0G0IKBJGYkiEuJE9lO6Ld51vwutLq2A72q+0oLMw4jKM24mbJgDcN/AGqy4PPhw+69SOP6pScyEwRrJmZBmYEai0RF9daYFaToI468d0nurbHHSilsED6hYE1yj9XwPu+NCtdh2aDlroTR8tGCa/RrPICAUYCjZaME0rAIBXQKUCKGWlYgoFHSiuhNTmyXgFICkpAHqmJM/iaxzZXjjaVlxjbG+yujq3hPqpvB1JI5cPlSeI2A6hUZZ1gpuDHu8auba4FovSjSR415H3DIpN9vB1ciNFaZ6HKLWYqhZ0TFu4njT9noyzlSFAzFzm1O+ptLsWNJqRmuDEVzy4vNLrItYorsM8H0ZYSSSCoHQE2HHvqbS+kW3RFR2biaZYpyNDWEnLI/k7KVR6IlVqSFRNjTr6MkdoGqsnGQZpz+XTERSeOXYakiwuoSsDNeNKyjpthEt4hQSVPWJyruEqIkDSVAI430FXRG3DTd4trcDqkhS0pyibiMwULcQRY99Y5eGlNUGpGR7SwDraQtxvIFQpItMGRoDa+g4Rxv3ZuFlpbhQVdqAYIgiDYzAHauCLjuqz9I2nMbiQkogIylclIVlP72pFuY4cS62tg0paDIOVOWJ4kQAVHjeePZrCPDpKUn0QOXYq6cOQApYS2DdKsmsSYSYM3ta1qZ7UxPWmxGVMyUoCdAnMbWtG+d5ng72goBAaCcyYmbTB0IvNrgcATu0hXcBOsIHOTrPCeB7r1wUky0Rz5AJifHWiCnp2eQQIJmb66CbcdRpxrjLGZJSUwRfMTAsDaIknSI4Hw1tFjZTsxO4AWAFgLaUfOVROgmBYWJkgcNTXWcISqDAkxJIAEb5JAjXWlcThC2YURviLybfPXymi96QBbrXoATuHZAnQCTYUt2QkEmDJBAJgxETc8Bpa1JMsqNgJk23C/GTAojYF5BO8xuHM0n8mIcJx0kBScyQOGkqkm2tyYnfFNHncyjAiSYF4F9BJNdbxBSZQYI+UH3ml2H1IGYi6+QnWJuONKqDoDDICwUiZi2h7Wg7xutxm8Ui/hSnUgnkZG/y0pwhQUvMQN/GVKg31G/eKWx7iEOiyiLEgjLNtLk9/iYkRSt2IRbwilAEJVB0hB+VCpJrpktKQBkSEgADqmlQAIF1pJOm80KVT8C3LcE0aKPlroTX6JZ5YQJowTR8tGCamwE8tdy0oE0YIo1AJhFKpQbUAmlEik2CJBnGkI9afxoKk9m9Yo9qw3cagEe6pNO2FRaK83Nhf9KN4T8ku4pQO80s0pQ/VrmHxGZAKTrrf38DXQ+d9eY/B0gVOpSaJkSu0AGjl4RBVSQCRvmhAcc2cnh7aYYrCgHSBz+FSYeG+DTF98E66VpjuyZUNkYORIvSzOzdcxPIJ+NSOF2aspEwmaV+jEG1436UPLvSY1EqPSjZjjaesTECMx3hM3m0kQYgTN9Kon0hRStSisz2Umd82sDMSNeJrUdrMqdITmWiZFu6R7iPE1F7T2OGMPkZATCSTlQCtSgLEnUkqABMzHHdw5uHlklbZSaRnP0dSSpQOVMGMyQTpoLiNLRe3fTN3HpEJbBkmFLMZjIy21gwTvNSL7zbSIVd1RghIkAFN5VaVQZIEQVDUi8HiMTnXmKQlIMACcoAIsNTvneb153Lae5okT77gaaUEQSqyQSSoFRGUjsx+pMDjc8SNYV0Iu6QbWSJACgCSr+oTPHwqMwu0ZcTmVCU5spCQoCU2zA2iwGkxPfUqekQSkAwonjcTeVcbncRoResZQkugmmRm2mIgZkZgACAI3a6X0184mmgwpCc6zAIGWUklQlQBGlpSRPI052jhy8rrECSbOFJ7M5jlIEWBEcb98UjitoPlKUFSlFICRc5gAnKkW3BIgDgTGtax/EaG+KfAs2SUkCSTBNu1IBgCd19Nae7IwjbikpWFJgkKKbnXsymdZkWgCBzpBezw0ArOFK3gA2M3FxqIpVrbDgmYUTdMpBuDAOm4A+UGb0N2viD9E7jMLhWUoCUiSCrtAhRMkFOYAkQpJHCASIk012hsxhoJ/SBWa+oCbTBVETpbmZjQQSsUsrCv1ptaZM8KnlbUeDZLsKSCkkqSQqZUopzAG6iVa/si4isnGUX1/uTTIUYVQWlISq6ogwSSCYMdx3213WDjbWAcKEOqUMqlLS2CpPXZUkXKEn1ZkSN4M04O3XFZRYATGkxATAmYgJsOM6zUg82pTKspbCXSF9ppHWWBGoTMa3BtNt87Rypf+iHe+5TxA1B8/urtSY2Ud6Sk8DY+2/OhT1xHqRo2WjBNP17MIGonhRE4I74Ffb8+D7nm6GNAmjBNOCxeBfwpRODV+yfKm8q8i0sahNOGMAtfqpPw86MrDEa09wuPUlMagVlPLKrgVGKv5DR7ZykGCPK8d9IhFS7W1iN1MXDJJiJOlTjyTe0kEoxXQQCK6UUqEUx2utTaFLSoCLweQv38e4c6rJk0RcmJKxXZW0Clak6mBmInW/Hf8qM7tmXssqEDUDNbMNx3+Bi3Gqz+VYJWeypUFIHER6x4etI4mlto4wFSHUkyCQUCxBCEkgHum9eFPioNbdb/ALHSosuSMUCkGYndSOG2tnSSBaSATvg61Xtp7dhpOTVVlFUAiDBt3A+7WnmwMUVtjfuJCQLixJvfThu8K6YZsUsqxrfYl6krJdWJUaf7NwagoKMDkdaaYR9CTJvE8xUmlxahJSEzoJMgc7WPKtM2eMfhEcIN7sk14wAa03c2iBJmwuT76jnkGbD20gpmQoLCspCgYiTIIABvEmBPOuRRhTdmrcrCMbQexCC8nI22gnKlaczjlomJGUROl776YO7YzJWQhS1AQUoSTc+0Jub8KWY2thkwEMq6rq1FwlS84KUFSgATeLXtM0nsfa7DapyhkLLghSirMEKQEEzZJ7ZkCuLBmyRm22qZtPGnErq+gGIflwhtKyT2TEpClZiVKTqbqiJjiRFNtoeix9GbIQ43IMZglU7yAQbAeJ5btA2h0vw7QH5xB7WUwQY03A3iqXtXp26+SlgKyJAzOXQZM67rkCBE6iO1Vzhj6kJsom0W0IUEgFBTrJJOaxv4EeVMvpC1hINwmwAHPlqZPupypsFZzq13hIOkbt3K27dS+I2WU9pCgTINokTvG4zmBtpYcq4dlsXZ3BrUoZEhvNvUsAFJB0vNgZNxR8Xs1fWglSUkwSG0kRIAtIi4MzpfndTZWG6sla1LDlyANOROskzbzp+6Gm4J7S1DU5jaSCIItEDUDeO/CUql8SG/BFObJdSE5kETY2mZvKUjkIn3TTvF4RsINwVQCE2AiLSQAJid9+M6IO7eXmJQOyJzAiUxmIRzIAMAkz5CENr7TzqJSAkGDAFhbQE3I1ptSk1Y92MnykGU8bcYvzgfdQxmOW4AFKKo0B3WA+FNd4/GtKAA763UV1NKHK9oy4lWQZUjLluRG+/HfPG8VNYnazHUShGVZJBgWSSQRlJMk2Ivp4xVdQTJAvFhHtiivLtfUnwi8+2oeNSaJqx/jNoN5zAcXYdrrcknKJtlMXtqaFRBVXK0UEOkbo8ok60lFLJZJ0FLNYNR0FfV6oxR51NiTLxSZp6jaKtw+NFOzlCNPPSlsM0USZMHW0wOP43Vy5cuPxZrCMhi8oqMn3Unlqf+jCLLHlSIwiDqR4VUOJS2oTxMh8tGCakcRs8DRU8oimuSuiOVSWxk4tdRMJpvj2UFJCoGYFInmDTjFOqSg5EhStw4mLfjnVcOAWuDiHkpMmQIJg5MoEWEKST+DXLxHE6PjVmkIWRLrWZRKYCEwQTEqzK4DQWnfqONcwuCedQkIQYSYKyYSQde0qN1qsrKW02bQpZNsxSVkxpaw1E08Uy5bMEp5uLAjuSNO4V4s4KTts61F1RC4fozIhxZJJkhB747RHw3VN4fAJYQE2Qm8ZlX3SSVHuoj7Mggu/Zpj2qqvba2uG3QXCCtIMKWTKgoiAQDAiN0DUwJoi4w/ErQXPAPNesXG/3QVi3A9/uqTQQbggjkQfdWRP8AS9ajCUDvTn9vaFFZ2q9qGAeZbQmOUqSqe+aHliu5XLZsB4VzKNx85NZMrpstowtu4jRyP/x5aUHpG/ddT3OOEf8AU8R7KpTTFpZqTjCVAhSUmQQZE2Ig+YqC2h0Fw7swVtkybKzCTc2XPAaEVWML6RxpneJPEJPubJPnVgwnShxSQerXG4llQJ7pKCfAUNKXUVMru3+g7rMFBLqb3AyFN99zxOnA1Wm3lLVlJgWkCLiCDPHfJ7zxq6dKdqOuohJWkWGUBSSZJ3SQN1zwqiY4ZBB9bhrlFjBJFySST3+fPkjXQVEp16W83WAE9oCwCgQSIgiQQctgOJ3WaHbJUrstAi+UG8HU3NzaNfbUZgEFa4hRNz2bmwJ8dDvqTexpYKupNjKVZxrcxAnSLzxJFc7x0KjjmylL/OlRSFFRINogyEgWzX3ACTpUU4gg5iYM7rX+G4+VTGF2k6VAEiYgqKQq6rmCd9xfxpk9hOscPVgkTExAkefLXWiLa6gmNcPPWCBIJ9WCd+gG+Nw5VzHoTmKkphNtyhfKkr1JvJ9op/s1BYV1jjfZVCUkwACSDN9LA33TyimzroJWED83PGZMftQDBhR8++rvcruMWVgncO/dSLw/HGuqbgndXFJrVLwUPNjYzqyoEpAUlXaVNjlMRGpNwBpKr8pjZ3RhL5QVvAJWohOVJlUKKezPdpzHGqyhvMoCQAYBJ0E7zyrSNjdFXW0IS4llxKFZkhRVGpMHLEi5tNPRvYq3IbH7DS24UpgpEQSm5BSCD2RGhoVdNo4V11xS1dSCqLBskAAAAXPAChU6GFIsDmESoglIlNwYEjjHCj9Sob9d2/7rU7KQAVGABck6VA4/pzhGjd3Orf1YK48R2fbXoa67mekmertHt3/j7q6QdLfgRVca9JGCJu4oaRLTnthJ5+yl0dPsCf8Ajgd6HR/spOa8j0sk3GSO48Nx+VELcQZgHeYAFNB00wJt9Jb8SR7wKSHSTCD1cQwdIPWo3GRqatZmlsydHlBlbbRmUlJKykkdkZrixjLO+m69ouH9VKB++q/km/tp/wBSh5CSyltYcMSiNVKgKSRayt3fwp5huhyz62VH+o/Ks558nRMuOOPcgIzAhS1qncgBCfE3Jp1g8KExlZAA1yo6xw8wFEAmrenZ+EZWhCiM64CUqJJJJgQAIpXa+22sGEyggOEJTkSAnMdATu8q5276s02RT/8AE2FfX9GaD5fSVDKEQsqROcKGaLQbboqWR0RWUA2BMHKTCtxg7gfGoFno0MJjHceFKUpKn1lBbSAOsUpJCiHCRBcF4vutcXXoft9WMw3XKSEHOtMD90j50mqGhg10RVvKB4k/CqV6TuiwbDa9TkclQEDs5SkHjqr21ZekO0MU3tHDoQtZYWtsrASYSC5CwSLZYG+nXTBxnFMrCHELyNPkltaVZSGVFMweVD6bguphLOBUTluOU/AUq3s1Kv1gTyE+81JMMy8SNx48R3VJ7P2agISchktBRKoFzNxKr6CIE8q4k3K36v8AydLpfsqGMwPVrEiU6xpItI5VtDPomYCU5W21DfnE5gQIOYkrGpsCNKozOzG3sQ229mCXIT2YmTCU+Zt41s7IxAATBAAAHqiwEfrzJrXhpucbZlmVPYhNn+jRhsgpbZSRoQ3mUDxCj2h509250RYcaKVJAlQKSkAKTANgYM79Z1p8vBYhQP50p/pH/amorauxC8042HgpwDetSiCFDiOyZ4V1MxMF6W7NDONfaBkNrgFQExlB+NMEuiI/8Vqm0PRstwgOqUSCRIFzFrEyYtXf8p2UAFQUZmJcuYudIqHFsq0ZzsZSy82hFy4pKQnMAlRKhlSqQRBPKp7pV0cfaCFPthOYkDI8Fk6TIy631q1p6MYdq6G0JUm6VRdKhcGTeQQKcO7fGIcJWlLYZzIgrSqVkpKin93SJvrVKFKidjOcJs51Kh+YK0zeJG/W9pAmhtFBSwlaQUQ4Ui91G5KtDqABqbg1oS8Qg6LEd4pptXBdY1kBHVkAqIGYgCboE3JsPE1k8XcVIomJw7Sm0qTnAiwUSYvccCJ3gCaj8HhCtYAuEkKVqOzMG+gN4HMjWrNtLC5MOlDgOcNDLP6h61SogHhKfHlVTU8UpIkXI/VBUddDuAI9tPTsPsKv5FZlBUTdKY5kETNrQaalyxpPLXSfOqjGgWwSL1s/RBzNg8ORchA1J/VJT8KxgVsPo9ObBNAXjOPJ1enO9aJCZYmcTCQMqTzI+dCnjGxlrSFBIg6XjS2k8qFWSYRjdsYjEKJcWsyZgqJA7kmyR3CuI2Yo+sdRIk/LurmEZTPZE2v/AFKsPCKmcU0hLhSlxLgAAQpIISZ5nQAm9cs2+x1RSK04nKYNcChwp640SSQDAibG2utrUBhFZCvISgGCqDlBO4mIBuLULcBlIo7DYUbqyjWSCoTwgUqU8q441I08qFJWDWxffR3tV1WLabOIC0JyQgIygfnmhbs2Fz51qvSTChf0c7w80Qb6A5lC3EJ7pArGvRbhIxzZ4hHD/mGD8K2vay0gsozDN1iTBImIUJ8yBWr6bmX8DTpFhErxOCJmUO50kRqCgQZ3dqbcKL02ZCmmwRI6ydSIKW3FpNuaRbnTvafaxDAEkoV2oSogSUESQIFgdTROk7CnEpQhC1EEmUpGW7a0C5I3qmgRUnziHXcQOuSrDBTyZGHSjMttLiwhKlqJcyFsBZCYNwDVt6HpjDkCB2zYAACUoMQAN5NVp7MvGLCkqfeHWohqAzhGnEuBtsSQFPuCFrvomKtvR7CKbaIUkpJWTCikmMqQPVJH6vGhgQG3GgccASQFIY0JjN9JSAY8geVR+A6InAsPIU4lwuNPHspKYjDuDeTOtTuM2W87iEuFoJALYnrU+q28lwGAk706cK503DvVjqcucocHaSVApykLFt5STek1YLYxNlz8/qe6Ler3012egF1uJnrLaC8p76nE7PcmDkTb9jyvrSqcC6bdaf5UR8q44pq16o6JOx83hEpfw6iuSFtk7tHEkD2VtjWGSkkpEFRvz1+ZrPOhnQ1LjZcdhSkuSlSg5msEEDsOpEAjeDV72wypbK0pWUKUIChqJP4HjXRgx8tGU5amOgsEwCJGt7jvpPEp7BIF+WpvXnnFPv4faKZWtC2nECxiJKc2moIPiDXorE+qrxrWMrslxopO2em2EYWouuytMjIjtKmd+4e29VHbPpj6wFLbSsunaVEjnApn6Tdhg40KTbO0lSv9WdYJ8hVGxWFyWmfCsXlWrSnuaRx7WTj3T92bMtDXdJ8zUp0h2oWGUOYdZUt1X550ISGAothSWWhEEoHrKi5NUZQq69M3FHBYRK3EhQS2UYdodhppTUhbhGrzh7R5VopNolxSZFI6e4ob2z3tg/Gr3sPFqdZbcMZltgmBAmTMDhWRxWs9DROEY/0K9jihVY92TMgumo/7P9x/HjVHVhVBKVjRzMND+plzDT95J+VaN0p2I9iFoDQEAEGTzqPX0AxGRLRFkFxQJJSrtpRMpIMD82NOJ5CrkvBKKQ7s9USE2Akm24Cde8fiKZhNaE10GeVKVLagggxrEXgq0NLYb0aIAUVKSrhLgEeAUCrwNRFS7iM4baKlADU2HedNdK2/0c4ENYVEkLSlagSNJKhPkFA+VMNk9BWUQtPVBQkSVEm+ti7ap3B7MlGVDikpSomBmnNbXKFEg5QYJ4U3d+itqLuhMAACAK5VY+iPfXu/0uf/AM9CmIwvZa8qiTwjzBHxqZ6QhIxCwItAEQNyeUGeNu6ldhY8l9akoORvIQgDP2ZMyNFE6mdaso2cp1WIIEwoxK1zAUQrIE6mJknx1NcWTIo2302OqMehUcfspeGbV2yQ7AUAYBCSFDNbtCb7qGz8CCzmVnUkgrKA7kSSleQfqGTrfXdUj0zXCUDfJ9wptsloutJTJEtqvP8AGPyo1vTfsvlrVXoZfRmsjQCDLqhcrJUBnKYEAJOn7M0ZhKOschpsdWmwOdST2kgEhajOp5cqlUbAMtEqjq48YUVfGuN9HykuHOJcEaEx2kn4VLyeH/tlLF6/2h/6OVjrg4UE5VWDaSfVU2oACeI91aovpKAP0D/9AHxqndD19X9Dw4EgFas6QNUIzLBEEgkqE33xVh2j0ifTtJrDpyBklIUCmSoKQSTO6DA8RXZFOrZyT60SP+IF/wDKv+Q+dA7be3YR3xIFQ6ekmIO1AxmSGcy05MozEJRIVmibkjfuPGkOmXTDE4fEobZDYTKJzJKioKkkjgBBHiKrYgRwmLcTiEQ31WZby2sID+cdKs3X4nEKgxJMIB3GrEdpYv8A5YD+cn3JqrbRxbjDjzuGKJLywp7Ees84CodW2NzLKZTwKo5mrX0Q2u5iMGh54DrDnnKIFiYtuMQDzmjqBw43GnRhA71/dSBcxJeY61CQM8dkzYpUFz3CPwIquM9OMWrHMI7AYedCcpSMwGYBQmJkTrV62gO2wf4h9qFUAVXbXRrI4SE9k6HwFvChsfox1ipIhA1O88hV4FcNUSJsYdKEhKQAkaAVzFep5e+jqXFJ4lfZPh76QzJekuOSxtYuKbQ6AEdlcQZZCQbg6a+Fa9iB2T3H41jHpHR/61R/ca9xHwraHfVPca5cD+U17N8n4xfoyz0iMS+jmzH/AFr+dZ3tbDAGw4Sd8xfwrS/SBZ5rm2R/1qNUXbTg6tA3kn3x8K4MkqzM3gv+srK2rA1cNvtK/JWHIbQy0VNkSZexLnVKDj3ENJnIkfvVVl+rr4cIj51asY0lWzm1Btxwo6oPPrPZbhKsjDI4AHMojfXdjl8WYTW6KWpvT8bq1boSSME1GkLBt/FV5Vl69fxwrUOgyFKwDRF0pW4Dylc1pgfyIyLYsGCwJcmN3IGPOppOwJGbPBIB/RNjd3QKW2HhoAIAgiFe37vbUpiGiUkDf4V0vqZIqWCwBK1QSMkyRlteOHf5GnrGyiWlq6xcXgBVjljWpNOAUlJQkzmOsRFhPfvpwjC5Wimdxk9/49lPYCJ2PggtBGd4ZSRZ0geQqUw+zkIQUDNCtTmOY8yReedc2Vh8qL6knyFh7qdgXpMER42Mji59or50KkiK5SHRl+E2DghdIUnjKljzixqYw+AZA7JJF7dYoi5k2J3mqinE8LeNKpxSuIPfWTih2WLFdGMK4O20D/Mub66KpJnoth0GW8yLREkpAzZtFTvqJRtFQ3+RNLt7ZO9RqXEadEi50cBJhzXcUiPZTbEdF3CDlWnyPzpRrbI/aHtpdW2FWy5DxlUVDgntRWuXkbdH9iOYZzORmhalgBUdpbZQvWbRBjj3Xdv4KcWnFfnJSQSnKSCUpyiLwKZvbWfMwoJ7kJX/ALhTB7GYons4hQ/+mTHsJp7pUib8krh8L/676UVgAKUrKpRzDMmDG4XvTTbeV/EB1WIZQcyRk6y4UgKGpRNxB7yaiX8Li1i+MWYMgZXE3GkRUejou6Se2mVTJIWTcyblMz41Dlk7IRNdIMR1riu0HFqJOaQGmG1KVkQmdXFWKjVo6IbVaw+FS0p1EjMbuINidbKNtNaoY6Ku/WgACAAlZ98Umrossi61n/47/wDdS1ZPAybwLRTiWlOONj86lUJUkyAtJn9JYnLw+FXte0ULhRUCttaygZgJISUhPKTvjdWT/wCFTOrh8APfUrh/pLUBCnCANFFGXyyG/PWmpy7gi5be6SqDOVbams5SCoLzHKRmXASmZERUVjdpqeDZwa1ttOwErU4tMFOcrJzOSDKAnQ6HjVex21H19lcEgEHtJEXvu5CubE2qlhSkOJUUJFoGcJUqAu4iScma2mY8aetvYpbGl4Xb3WMtuBtaisAqCCg5THaF1iwUCKO5tpEdpLiZsZaURrrmQCmPGqdsnb7RLiW1DLOdNlSM/rjvz5j/AD1IO4xC0lKlEg3MqUPaLiqU2Kim+kjaaPpSSFoKVNJvAOili9jwrWcRtUJKdMqjE7xKT8YqlObMwqxCkNqjTMcwHdn0pDa21mXU9W48rKNcuQExI4cjpUJqDb8hKWyQx9I23Wi4yErQeyZsFQMx48fhVQawqcQ+hDaxJNpywTrYD8WqzHDYBZAcOcHRTiTIiTGZJBGp76ZPM4NlxKmEJzJJhac9rRaVGdY8TWTUG9Te41lpURWI2L1eZDjjaVhWmWbai9tx7qmdqrR+T0JU9nKAOqbbENMoLkKW7+8omBvg91NHcJhnCXXgFKKjMrWDlFh6tLqxCFYdTACUYXMnMAfzrxkFMqN8iPfFXDSr3CWSylPqBNjYGx7PtreOh2AbbwDCUCM7aXDcmXFJQVG538NKycdGsISD1uWdEkzHeRero3iloZabS60EtphJkg5QkJTu1j4VpzIx/EhuzRdnIyAgmT3916cLxCRqRWYYNvEBASXErQBIJCj3CYAOutKqGKXGdDMDjJMXNoFjJ1mnz77AkaWH08RfnQLiTIJHdNZww8+3YpSpMGREakkzJI3xG+KT/KTxCClARlmUZTcQRAgQLkHwo53odGmJcA3jzrj2JSmMygmbDMQJOoAnfY+VZu5jVwSUAQNVEQeXwvxHCmqsQowYSUk6TKRHNI37henzg0mnp2k0RIcbIO8OJ+dCswVtQpMdsxvlz50KOegojCpG+1E7G5XvowZ8O6nmFwKFj9PlXuDiCEH+cEx4ityRkjkZo4UN9O8Vs11oSts5dy0EKR5ppulaTv8AOKQHUqTRwBuovU93urmTkffQAqEmlEuKG+kAuPx86US5SoBw3iCOHlSoxfL3U2Do30FBJM/E0gHicZ+LUqMRzqNLCBrbvUR8aOlYgAXjSAT7aVASIXNdUrvqOzn9k+JH30YOL5DzPypUMkAm1F6rl7KaB1W8+QHxmj9bxk+JHupaQsWUgDUedM38e0NVpngDmPkJNOkOJ4ed/fS6Xh3eFLSOyIxra3WM7F1TcCy8txobjy0qnPtqCjmEGTM6z+PdWiHCoJBFiN4t7jSiWbQoocH76QT5mayni1bkSipGadZp2r92v4ilBB/8+z21oDuzGj62HQeaOz36EU1TsRAUSltKU2jOXVHnoYisvp35I5fspgF47t4JMml8Psxa/VStQvomRp+7+L1dWsMkWCmk8wGwdZ339vHjTsbMSoyoqP8AMqPlVRwpFqFFFVsdw6pSP9Skj2TPhXW9knQuJjgnOT5AR7avqdmM/sjxp02hA3DxFXykVSKOxg3cuVKn1C0AAIFjbUqqRbbxQiABu7ago+UJq2dk6RRVNA/+TV8sdlfCcRH/AAyf9J/2mjIU/vS35uD41Npwg/B++jloHd7KNA7K+l5Yt1aP61f7kmj/AEpzTIDPB1I96RUycJPD8d1D6GOB+FGhhZD9cv6n/wC63QqX+hp5UKNIrK7+RX/qHvsl/KuHYb/1Dv2S/lWwUK6aJMkwuBxbRltt9Pc2uD3iIPjTv6Otz9PgnJ/baaWhXiMuU1qFCigMvV0OcIlnOf3XG1trH9QymmKtjYlJgsu/ZqPtAg1r1CigMgVgnhrh3/BlxXuTRF7PdPq4XEKPJhafaoCtioUUBjR2Fizoytv+RxZ8oA9tFV0ZxM9pD6hwCFo/7RfzrZ6FMDH8PsB1Pq4d0Hj1S58yJpwNlYj6l37JfyrWKFKgMqGzX/qXfs1/Kh+THvqXfsl/KtVoUUBln5Le+pd+zX8q7+S3vqXfs1/KtSoUqAy38lPfUu/Zq+Vd/Jb31Lv2avlWo0KNIGX/AJNf+pd+zX8qMnZ7/wBU79mr5Vp1CjSBmowT/wBU59mr5UYYV/6l37NfyrSKFGkDOvo731Ln2a/lRTs5w/8AAc+yV8q0ehRpQGcK2a7ubeHclyuDZmI3Jd8Wp/2g+2tIoUtCHZnH0LE/Vk//ABOJ9xPuoxw2I+oX4Z/iitFoUaAsz0DEDXDu+CJ+IoyC5vZf+xX8Aa0ChRoCyiJU4T+id+yWPemlktO72nB/Io/CrrQo0BZSvo7n1bn9CvlQq60KNAAoUKFWIFChQoAFChQoAFChQoAFChQoAFChQoAFChQoAFChQoAFChQoAFChQoAFChQoAFChQoAFChQoAFChQoAFChQoAFChQoAFChQoA//Z">
            <a:extLst>
              <a:ext uri="{FF2B5EF4-FFF2-40B4-BE49-F238E27FC236}">
                <a16:creationId xmlns:a16="http://schemas.microsoft.com/office/drawing/2014/main" xmlns="" id="{19B388C4-DC74-40EC-9821-F0453EC22A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438" y="184150"/>
            <a:ext cx="2466975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ahoma" panose="020B0604030504040204" pitchFamily="34" charset="0"/>
            </a:endParaRPr>
          </a:p>
        </p:txBody>
      </p:sp>
      <p:sp>
        <p:nvSpPr>
          <p:cNvPr id="50190" name="AutoShape 30" descr="data:image/jpeg;base64,/9j/4AAQSkZJRgABAQAAAQABAAD/2wCEAAkGBhQSERQUExQVFRQTGBcZFRcWFBcXFRcYFxQXGBQaFx0YGyYgGBkjGxUVHy8gIycpLCwsFx4xNTAqNSYsLCkBCQoKDgwOGg8PGiwkHyQqLCosLCwsLCwsLCwpLCwsLCwsLCwsLCwsLCwpLCwsLCwsLCwsLCwsLCwsLCwsLCwsLP/AABEIAMIBAwMBIgACEQEDEQH/xAAcAAAABwEBAAAAAAAAAAAAAAAAAgMEBQYHAQj/xABMEAABAwIDBAYGBQoEBQMFAAABAgMRACEEEjEFQVFhBhMicYGRBzKhscHRFFOT4fAVIzNCUmJjgpLiFhdywkNUorLxJGSDhKOz0tT/xAAbAQADAQEBAQEAAAAAAAAAAAAAAQIDBAUGB//EAC0RAAICAQIGAQQBBAMAAAAAAAABAhEDEiEEEzFBUWEiFBUykXFCobHwBSMz/9oADAMBAAIRAxEAPwDZaFUnZ/SfFEHrC2O5H30ntDpbiUglCm4HFv8Aurr+knq02jPmKrL1QrKD6S8Z/C+z/urn+ZeM/hfZ/wB1dX2niPX7M/qIGsUKyj/MvGfwvs/7q7/mVjP4X2f91P7RxHr9h9RA1ahWVD0k4v8AhfZ/3UYekfF/wvs/7qX2niPX7D6mBqdCsuHpGxf8L7P+6h/mNi/4X2f91L7Vn9fsPqYGo0Ky7/MbF/wvs/7qeYL0gPqUkLLYH63Y++pl/wAZnirdAuIgzRaFV9npEpQkEf0/fRHOkLk2AP8AL99cfJka60WOhVWX0ldG5P8AT99E/wATPfuf0/fT5Eg1otlCqW90xdSYKmwf9P30n/jdz9pv+n76tcJle9E82JeKFZ3jPSOtluVLbKpAjLBMmNM3C9VfEemzFlUIQylMi5BUozwE28qwyQePaRSmn0NsoVjWK9L+KznIpgNgCCWlZjMXMqsIJty5wGjXpix2eCrDxoT1RAsRMHNz4VzvLFFWbhQrH8T6U8YhtSpaJSUyOpNswOWSCReUEX0PGwicP6ZNoLVCep7+oUePBXIULNFhZu1CsZZ9K+OH6Xqk6xDJvawMr91Fe9MOKggFpKrwSwSlRm18wgHmN/KpWeLFqRtFCsWw3pP2moKvhwU7i0AZiYu5yPLTSm73pg2ghKgvqQ6FDKCyQCm+Y3Mggxbvq45IydIdo3GhWHPelraSU5vzEa/ovP8AW4ze1R59OG0f/b/Yn/8AehZIy6DW56BoViLnpkxqGiVdUXITbqcoBOUyqVaEFQAF+zJ1sxHpt2hxYnh1J5yZz7jFudJZYsVm+UKwb/OraH/t/sv76FPmILLIxtNBTr7aYbW2uCMqdN9QgJoRX20ODhGWo8x5G1RyKEUaKMBXcZBAmjBNHCa6E0rEFCaMBXQKMBSsDkUIo2Wu5aVgEipDZbqEmViSCCPCmQTRwmoyRU1Q06dlv2dtpCzABB1p6vaSU74qkMqKTapHDbCfeGYJOU71GBHG94515WXg8cXblSOiOWT2SHmL26CSECToDrNFOExKwDEJVeJA899TOzdgobTGq96oHkOVPC2obp7q5ZZ4QdY0v5ZqoN/kRTHR4OIzPLV1h4EQBu3cBULtLZCmidcv6qvd3GrW4Fcx4VHbY2k22gpdWbjQCTEEyeEAE+6pjxcoO5Pb/H8DeNMob+wQUuOOy4U9pCAScxJFjOotpHnviz0WU24x1pTLhT2ASVImDlyx6wBiJjtC+6rQ9txpCylKpAOum88tbTwgi9Qe09rhxchUkSBAMwoAqkECDE7jqa87ifp2tWN36Lg5dGR2O2L2zlVKAdSJE8ATEgZrm1uBsGWC2WtXWOECEEnMLgQdbC43zQxDhBgrICgoK3zBGmYWkjXdPn3HYoJQA2SAk2JVJOkE2G6Ru9WvIbbNBqrGJTKSFmVAnKoDsi4sNTMH/wAU/wBkFa21EKOYQQDIEJ9YTFrAxfcf2pqAaxpTIECQQeJBp7s7a5SUtkJUjeCCN95Kb6GN45ay5QdbDaLCzs8ugwouhJSSAZyyFKVEjll01AtpXDs5oX6xKVLE5SkBWUAEb7Zp43qt4rFqGbKqAbQm1tN2unjRMJlN1+0kA3HjvPO3lHLdXYtJPKKConrFEnQyITqFJgKAAJAOa1gDabqLwiVBYWYAnIcs5gRCVQCQFW5i+thURg9sqanKEmSkjMmTIG6d3LuqYw3SwkRl1txiTIUJga2ykRHsmamugmmInCwlRWoKTqQVAE6aTfNcTE68K6WmgS6lJhPZVCdQQRmEkX32899M8W8pau2QpCSQJyid50vEDXmb0G0IKBJGYkiEuJE9lO6Ld51vwutLq2A72q+0oLMw4jKM24mbJgDcN/AGqy4PPhw+69SOP6pScyEwRrJmZBmYEai0RF9daYFaToI468d0nurbHHSilsED6hYE1yj9XwPu+NCtdh2aDlroTR8tGCa/RrPICAUYCjZaME0rAIBXQKUCKGWlYgoFHSiuhNTmyXgFICkpAHqmJM/iaxzZXjjaVlxjbG+yujq3hPqpvB1JI5cPlSeI2A6hUZZ1gpuDHu8auba4FovSjSR415H3DIpN9vB1ciNFaZ6HKLWYqhZ0TFu4njT9noyzlSFAzFzm1O+ptLsWNJqRmuDEVzy4vNLrItYorsM8H0ZYSSSCoHQE2HHvqbS+kW3RFR2biaZYpyNDWEnLI/k7KVR6IlVqSFRNjTr6MkdoGqsnGQZpz+XTERSeOXYakiwuoSsDNeNKyjpthEt4hQSVPWJyruEqIkDSVAI430FXRG3DTd4trcDqkhS0pyibiMwULcQRY99Y5eGlNUGpGR7SwDraQtxvIFQpItMGRoDa+g4Rxv3ZuFlpbhQVdqAYIgiDYzAHauCLjuqz9I2nMbiQkogIylclIVlP72pFuY4cS62tg0paDIOVOWJ4kQAVHjeePZrCPDpKUn0QOXYq6cOQApYS2DdKsmsSYSYM3ta1qZ7UxPWmxGVMyUoCdAnMbWtG+d5ng72goBAaCcyYmbTB0IvNrgcATu0hXcBOsIHOTrPCeB7r1wUky0Rz5AJifHWiCnp2eQQIJmb66CbcdRpxrjLGZJSUwRfMTAsDaIknSI4Hw1tFjZTsxO4AWAFgLaUfOVROgmBYWJkgcNTXWcISqDAkxJIAEb5JAjXWlcThC2YURviLybfPXymi96QBbrXoATuHZAnQCTYUt2QkEmDJBAJgxETc8Bpa1JMsqNgJk23C/GTAojYF5BO8xuHM0n8mIcJx0kBScyQOGkqkm2tyYnfFNHncyjAiSYF4F9BJNdbxBSZQYI+UH3ml2H1IGYi6+QnWJuONKqDoDDICwUiZi2h7Wg7xutxm8Ui/hSnUgnkZG/y0pwhQUvMQN/GVKg31G/eKWx7iEOiyiLEgjLNtLk9/iYkRSt2IRbwilAEJVB0hB+VCpJrpktKQBkSEgADqmlQAIF1pJOm80KVT8C3LcE0aKPlroTX6JZ5YQJowTR8tGCamwE8tdy0oE0YIo1AJhFKpQbUAmlEik2CJBnGkI9afxoKk9m9Yo9qw3cagEe6pNO2FRaK83Nhf9KN4T8ku4pQO80s0pQ/VrmHxGZAKTrrf38DXQ+d9eY/B0gVOpSaJkSu0AGjl4RBVSQCRvmhAcc2cnh7aYYrCgHSBz+FSYeG+DTF98E66VpjuyZUNkYORIvSzOzdcxPIJ+NSOF2aspEwmaV+jEG1436UPLvSY1EqPSjZjjaesTECMx3hM3m0kQYgTN9Kon0hRStSisz2Umd82sDMSNeJrUdrMqdITmWiZFu6R7iPE1F7T2OGMPkZATCSTlQCtSgLEnUkqABMzHHdw5uHlklbZSaRnP0dSSpQOVMGMyQTpoLiNLRe3fTN3HpEJbBkmFLMZjIy21gwTvNSL7zbSIVd1RghIkAFN5VaVQZIEQVDUi8HiMTnXmKQlIMACcoAIsNTvneb153Lae5okT77gaaUEQSqyQSSoFRGUjsx+pMDjc8SNYV0Iu6QbWSJACgCSr+oTPHwqMwu0ZcTmVCU5spCQoCU2zA2iwGkxPfUqekQSkAwonjcTeVcbncRoResZQkugmmRm2mIgZkZgACAI3a6X0184mmgwpCc6zAIGWUklQlQBGlpSRPI052jhy8rrECSbOFJ7M5jlIEWBEcb98UjitoPlKUFSlFICRc5gAnKkW3BIgDgTGtax/EaG+KfAs2SUkCSTBNu1IBgCd19Nae7IwjbikpWFJgkKKbnXsymdZkWgCBzpBezw0ArOFK3gA2M3FxqIpVrbDgmYUTdMpBuDAOm4A+UGb0N2viD9E7jMLhWUoCUiSCrtAhRMkFOYAkQpJHCASIk012hsxhoJ/SBWa+oCbTBVETpbmZjQQSsUsrCv1ptaZM8KnlbUeDZLsKSCkkqSQqZUopzAG6iVa/si4isnGUX1/uTTIUYVQWlISq6ogwSSCYMdx3213WDjbWAcKEOqUMqlLS2CpPXZUkXKEn1ZkSN4M04O3XFZRYATGkxATAmYgJsOM6zUg82pTKspbCXSF9ppHWWBGoTMa3BtNt87Rypf+iHe+5TxA1B8/urtSY2Ud6Sk8DY+2/OhT1xHqRo2WjBNP17MIGonhRE4I74Ffb8+D7nm6GNAmjBNOCxeBfwpRODV+yfKm8q8i0sahNOGMAtfqpPw86MrDEa09wuPUlMagVlPLKrgVGKv5DR7ZykGCPK8d9IhFS7W1iN1MXDJJiJOlTjyTe0kEoxXQQCK6UUqEUx2utTaFLSoCLweQv38e4c6rJk0RcmJKxXZW0Clak6mBmInW/Hf8qM7tmXssqEDUDNbMNx3+Bi3Gqz+VYJWeypUFIHER6x4etI4mlto4wFSHUkyCQUCxBCEkgHum9eFPioNbdb/ALHSosuSMUCkGYndSOG2tnSSBaSATvg61Xtp7dhpOTVVlFUAiDBt3A+7WnmwMUVtjfuJCQLixJvfThu8K6YZsUsqxrfYl6krJdWJUaf7NwagoKMDkdaaYR9CTJvE8xUmlxahJSEzoJMgc7WPKtM2eMfhEcIN7sk14wAa03c2iBJmwuT76jnkGbD20gpmQoLCspCgYiTIIABvEmBPOuRRhTdmrcrCMbQexCC8nI22gnKlaczjlomJGUROl776YO7YzJWQhS1AQUoSTc+0Jub8KWY2thkwEMq6rq1FwlS84KUFSgATeLXtM0nsfa7DapyhkLLghSirMEKQEEzZJ7ZkCuLBmyRm22qZtPGnErq+gGIflwhtKyT2TEpClZiVKTqbqiJjiRFNtoeix9GbIQ43IMZglU7yAQbAeJ5btA2h0vw7QH5xB7WUwQY03A3iqXtXp26+SlgKyJAzOXQZM67rkCBE6iO1Vzhj6kJsom0W0IUEgFBTrJJOaxv4EeVMvpC1hINwmwAHPlqZPupypsFZzq13hIOkbt3K27dS+I2WU9pCgTINokTvG4zmBtpYcq4dlsXZ3BrUoZEhvNvUsAFJB0vNgZNxR8Xs1fWglSUkwSG0kRIAtIi4MzpfndTZWG6sla1LDlyANOROskzbzp+6Gm4J7S1DU5jaSCIItEDUDeO/CUql8SG/BFObJdSE5kETY2mZvKUjkIn3TTvF4RsINwVQCE2AiLSQAJid9+M6IO7eXmJQOyJzAiUxmIRzIAMAkz5CENr7TzqJSAkGDAFhbQE3I1ptSk1Y92MnykGU8bcYvzgfdQxmOW4AFKKo0B3WA+FNd4/GtKAA763UV1NKHK9oy4lWQZUjLluRG+/HfPG8VNYnazHUShGVZJBgWSSQRlJMk2Ivp4xVdQTJAvFhHtiivLtfUnwi8+2oeNSaJqx/jNoN5zAcXYdrrcknKJtlMXtqaFRBVXK0UEOkbo8ok60lFLJZJ0FLNYNR0FfV6oxR51NiTLxSZp6jaKtw+NFOzlCNPPSlsM0USZMHW0wOP43Vy5cuPxZrCMhi8oqMn3Unlqf+jCLLHlSIwiDqR4VUOJS2oTxMh8tGCakcRs8DRU8oimuSuiOVSWxk4tdRMJpvj2UFJCoGYFInmDTjFOqSg5EhStw4mLfjnVcOAWuDiHkpMmQIJg5MoEWEKST+DXLxHE6PjVmkIWRLrWZRKYCEwQTEqzK4DQWnfqONcwuCedQkIQYSYKyYSQde0qN1qsrKW02bQpZNsxSVkxpaw1E08Uy5bMEp5uLAjuSNO4V4s4KTts61F1RC4fozIhxZJJkhB747RHw3VN4fAJYQE2Qm8ZlX3SSVHuoj7Mggu/Zpj2qqvba2uG3QXCCtIMKWTKgoiAQDAiN0DUwJoi4w/ErQXPAPNesXG/3QVi3A9/uqTQQbggjkQfdWRP8AS9ajCUDvTn9vaFFZ2q9qGAeZbQmOUqSqe+aHliu5XLZsB4VzKNx85NZMrpstowtu4jRyP/x5aUHpG/ddT3OOEf8AU8R7KpTTFpZqTjCVAhSUmQQZE2Ig+YqC2h0Fw7swVtkybKzCTc2XPAaEVWML6RxpneJPEJPubJPnVgwnShxSQerXG4llQJ7pKCfAUNKXUVMru3+g7rMFBLqb3AyFN99zxOnA1Wm3lLVlJgWkCLiCDPHfJ7zxq6dKdqOuohJWkWGUBSSZJ3SQN1zwqiY4ZBB9bhrlFjBJFySST3+fPkjXQVEp16W83WAE9oCwCgQSIgiQQctgOJ3WaHbJUrstAi+UG8HU3NzaNfbUZgEFa4hRNz2bmwJ8dDvqTexpYKupNjKVZxrcxAnSLzxJFc7x0KjjmylL/OlRSFFRINogyEgWzX3ACTpUU4gg5iYM7rX+G4+VTGF2k6VAEiYgqKQq6rmCd9xfxpk9hOscPVgkTExAkefLXWiLa6gmNcPPWCBIJ9WCd+gG+Nw5VzHoTmKkphNtyhfKkr1JvJ9op/s1BYV1jjfZVCUkwACSDN9LA33TyimzroJWED83PGZMftQDBhR8++rvcruMWVgncO/dSLw/HGuqbgndXFJrVLwUPNjYzqyoEpAUlXaVNjlMRGpNwBpKr8pjZ3RhL5QVvAJWohOVJlUKKezPdpzHGqyhvMoCQAYBJ0E7zyrSNjdFXW0IS4llxKFZkhRVGpMHLEi5tNPRvYq3IbH7DS24UpgpEQSm5BSCD2RGhoVdNo4V11xS1dSCqLBskAAAAXPAChU6GFIsDmESoglIlNwYEjjHCj9Sob9d2/7rU7KQAVGABck6VA4/pzhGjd3Orf1YK48R2fbXoa67mekmertHt3/j7q6QdLfgRVca9JGCJu4oaRLTnthJ5+yl0dPsCf8Ajgd6HR/spOa8j0sk3GSO48Nx+VELcQZgHeYAFNB00wJt9Jb8SR7wKSHSTCD1cQwdIPWo3GRqatZmlsydHlBlbbRmUlJKykkdkZrixjLO+m69ouH9VKB++q/km/tp/wBSh5CSyltYcMSiNVKgKSRayt3fwp5huhyz62VH+o/Ks558nRMuOOPcgIzAhS1qncgBCfE3Jp1g8KExlZAA1yo6xw8wFEAmrenZ+EZWhCiM64CUqJJJJgQAIpXa+22sGEyggOEJTkSAnMdATu8q5276s02RT/8AE2FfX9GaD5fSVDKEQsqROcKGaLQbboqWR0RWUA2BMHKTCtxg7gfGoFno0MJjHceFKUpKn1lBbSAOsUpJCiHCRBcF4vutcXXoft9WMw3XKSEHOtMD90j50mqGhg10RVvKB4k/CqV6TuiwbDa9TkclQEDs5SkHjqr21ZekO0MU3tHDoQtZYWtsrASYSC5CwSLZYG+nXTBxnFMrCHELyNPkltaVZSGVFMweVD6bguphLOBUTluOU/AUq3s1Kv1gTyE+81JMMy8SNx48R3VJ7P2agISchktBRKoFzNxKr6CIE8q4k3K36v8AydLpfsqGMwPVrEiU6xpItI5VtDPomYCU5W21DfnE5gQIOYkrGpsCNKozOzG3sQ229mCXIT2YmTCU+Zt41s7IxAATBAAAHqiwEfrzJrXhpucbZlmVPYhNn+jRhsgpbZSRoQ3mUDxCj2h509250RYcaKVJAlQKSkAKTANgYM79Z1p8vBYhQP50p/pH/amorauxC8042HgpwDetSiCFDiOyZ4V1MxMF6W7NDONfaBkNrgFQExlB+NMEuiI/8Vqm0PRstwgOqUSCRIFzFrEyYtXf8p2UAFQUZmJcuYudIqHFsq0ZzsZSy82hFy4pKQnMAlRKhlSqQRBPKp7pV0cfaCFPthOYkDI8Fk6TIy631q1p6MYdq6G0JUm6VRdKhcGTeQQKcO7fGIcJWlLYZzIgrSqVkpKin93SJvrVKFKidjOcJs51Kh+YK0zeJG/W9pAmhtFBSwlaQUQ4Ui91G5KtDqABqbg1oS8Qg6LEd4pptXBdY1kBHVkAqIGYgCboE3JsPE1k8XcVIomJw7Sm0qTnAiwUSYvccCJ3gCaj8HhCtYAuEkKVqOzMG+gN4HMjWrNtLC5MOlDgOcNDLP6h61SogHhKfHlVTU8UpIkXI/VBUddDuAI9tPTsPsKv5FZlBUTdKY5kETNrQaalyxpPLXSfOqjGgWwSL1s/RBzNg8ORchA1J/VJT8KxgVsPo9ObBNAXjOPJ1enO9aJCZYmcTCQMqTzI+dCnjGxlrSFBIg6XjS2k8qFWSYRjdsYjEKJcWsyZgqJA7kmyR3CuI2Yo+sdRIk/LurmEZTPZE2v/AFKsPCKmcU0hLhSlxLgAAQpIISZ5nQAm9cs2+x1RSK04nKYNcChwp640SSQDAibG2utrUBhFZCvISgGCqDlBO4mIBuLULcBlIo7DYUbqyjWSCoTwgUqU8q441I08qFJWDWxffR3tV1WLabOIC0JyQgIygfnmhbs2Fz51qvSTChf0c7w80Qb6A5lC3EJ7pArGvRbhIxzZ4hHD/mGD8K2vay0gsozDN1iTBImIUJ8yBWr6bmX8DTpFhErxOCJmUO50kRqCgQZ3dqbcKL02ZCmmwRI6ydSIKW3FpNuaRbnTvafaxDAEkoV2oSogSUESQIFgdTROk7CnEpQhC1EEmUpGW7a0C5I3qmgRUnziHXcQOuSrDBTyZGHSjMttLiwhKlqJcyFsBZCYNwDVt6HpjDkCB2zYAACUoMQAN5NVp7MvGLCkqfeHWohqAzhGnEuBtsSQFPuCFrvomKtvR7CKbaIUkpJWTCikmMqQPVJH6vGhgQG3GgccASQFIY0JjN9JSAY8geVR+A6InAsPIU4lwuNPHspKYjDuDeTOtTuM2W87iEuFoJALYnrU+q28lwGAk706cK503DvVjqcucocHaSVApykLFt5STek1YLYxNlz8/qe6Ler3012egF1uJnrLaC8p76nE7PcmDkTb9jyvrSqcC6bdaf5UR8q44pq16o6JOx83hEpfw6iuSFtk7tHEkD2VtjWGSkkpEFRvz1+ZrPOhnQ1LjZcdhSkuSlSg5msEEDsOpEAjeDV72wypbK0pWUKUIChqJP4HjXRgx8tGU5amOgsEwCJGt7jvpPEp7BIF+WpvXnnFPv4faKZWtC2nECxiJKc2moIPiDXorE+qrxrWMrslxopO2em2EYWouuytMjIjtKmd+4e29VHbPpj6wFLbSsunaVEjnApn6Tdhg40KTbO0lSv9WdYJ8hVGxWFyWmfCsXlWrSnuaRx7WTj3T92bMtDXdJ8zUp0h2oWGUOYdZUt1X550ISGAothSWWhEEoHrKi5NUZQq69M3FHBYRK3EhQS2UYdodhppTUhbhGrzh7R5VopNolxSZFI6e4ob2z3tg/Gr3sPFqdZbcMZltgmBAmTMDhWRxWs9DROEY/0K9jihVY92TMgumo/7P9x/HjVHVhVBKVjRzMND+plzDT95J+VaN0p2I9iFoDQEAEGTzqPX0AxGRLRFkFxQJJSrtpRMpIMD82NOJ5CrkvBKKQ7s9USE2Akm24Cde8fiKZhNaE10GeVKVLagggxrEXgq0NLYb0aIAUVKSrhLgEeAUCrwNRFS7iM4baKlADU2HedNdK2/0c4ENYVEkLSlagSNJKhPkFA+VMNk9BWUQtPVBQkSVEm+ti7ap3B7MlGVDikpSomBmnNbXKFEg5QYJ4U3d+itqLuhMAACAK5VY+iPfXu/0uf/AM9CmIwvZa8qiTwjzBHxqZ6QhIxCwItAEQNyeUGeNu6ldhY8l9akoORvIQgDP2ZMyNFE6mdaso2cp1WIIEwoxK1zAUQrIE6mJknx1NcWTIo2302OqMehUcfspeGbV2yQ7AUAYBCSFDNbtCb7qGz8CCzmVnUkgrKA7kSSleQfqGTrfXdUj0zXCUDfJ9wptsloutJTJEtqvP8AGPyo1vTfsvlrVXoZfRmsjQCDLqhcrJUBnKYEAJOn7M0ZhKOschpsdWmwOdST2kgEhajOp5cqlUbAMtEqjq48YUVfGuN9HykuHOJcEaEx2kn4VLyeH/tlLF6/2h/6OVjrg4UE5VWDaSfVU2oACeI91aovpKAP0D/9AHxqndD19X9Dw4EgFas6QNUIzLBEEgkqE33xVh2j0ifTtJrDpyBklIUCmSoKQSTO6DA8RXZFOrZyT60SP+IF/wDKv+Q+dA7be3YR3xIFQ6ekmIO1AxmSGcy05MozEJRIVmibkjfuPGkOmXTDE4fEobZDYTKJzJKioKkkjgBBHiKrYgRwmLcTiEQ31WZby2sID+cdKs3X4nEKgxJMIB3GrEdpYv8A5YD+cn3JqrbRxbjDjzuGKJLywp7Ees84CodW2NzLKZTwKo5mrX0Q2u5iMGh54DrDnnKIFiYtuMQDzmjqBw43GnRhA71/dSBcxJeY61CQM8dkzYpUFz3CPwIquM9OMWrHMI7AYedCcpSMwGYBQmJkTrV62gO2wf4h9qFUAVXbXRrI4SE9k6HwFvChsfox1ipIhA1O88hV4FcNUSJsYdKEhKQAkaAVzFep5e+jqXFJ4lfZPh76QzJekuOSxtYuKbQ6AEdlcQZZCQbg6a+Fa9iB2T3H41jHpHR/61R/ca9xHwraHfVPca5cD+U17N8n4xfoyz0iMS+jmzH/AFr+dZ3tbDAGw4Sd8xfwrS/SBZ5rm2R/1qNUXbTg6tA3kn3x8K4MkqzM3gv+srK2rA1cNvtK/JWHIbQy0VNkSZexLnVKDj3ENJnIkfvVVl+rr4cIj51asY0lWzm1Btxwo6oPPrPZbhKsjDI4AHMojfXdjl8WYTW6KWpvT8bq1boSSME1GkLBt/FV5Vl69fxwrUOgyFKwDRF0pW4Dylc1pgfyIyLYsGCwJcmN3IGPOppOwJGbPBIB/RNjd3QKW2HhoAIAgiFe37vbUpiGiUkDf4V0vqZIqWCwBK1QSMkyRlteOHf5GnrGyiWlq6xcXgBVjljWpNOAUlJQkzmOsRFhPfvpwjC5Wimdxk9/49lPYCJ2PggtBGd4ZSRZ0geQqUw+zkIQUDNCtTmOY8yReedc2Vh8qL6knyFh7qdgXpMER42Mji59or50KkiK5SHRl+E2DghdIUnjKljzixqYw+AZA7JJF7dYoi5k2J3mqinE8LeNKpxSuIPfWTih2WLFdGMK4O20D/Mub66KpJnoth0GW8yLREkpAzZtFTvqJRtFQ3+RNLt7ZO9RqXEadEi50cBJhzXcUiPZTbEdF3CDlWnyPzpRrbI/aHtpdW2FWy5DxlUVDgntRWuXkbdH9iOYZzORmhalgBUdpbZQvWbRBjj3Xdv4KcWnFfnJSQSnKSCUpyiLwKZvbWfMwoJ7kJX/ALhTB7GYons4hQ/+mTHsJp7pUib8krh8L/676UVgAKUrKpRzDMmDG4XvTTbeV/EB1WIZQcyRk6y4UgKGpRNxB7yaiX8Li1i+MWYMgZXE3GkRUejou6Se2mVTJIWTcyblMz41Dlk7IRNdIMR1riu0HFqJOaQGmG1KVkQmdXFWKjVo6IbVaw+FS0p1EjMbuINidbKNtNaoY6Ku/WgACAAlZ98Umrossi61n/47/wDdS1ZPAybwLRTiWlOONj86lUJUkyAtJn9JYnLw+FXte0ULhRUCttaygZgJISUhPKTvjdWT/wCFTOrh8APfUrh/pLUBCnCANFFGXyyG/PWmpy7gi5be6SqDOVbams5SCoLzHKRmXASmZERUVjdpqeDZwa1ttOwErU4tMFOcrJzOSDKAnQ6HjVex21H19lcEgEHtJEXvu5CubE2qlhSkOJUUJFoGcJUqAu4iScma2mY8aetvYpbGl4Xb3WMtuBtaisAqCCg5THaF1iwUCKO5tpEdpLiZsZaURrrmQCmPGqdsnb7RLiW1DLOdNlSM/rjvz5j/AD1IO4xC0lKlEg3MqUPaLiqU2Kim+kjaaPpSSFoKVNJvAOili9jwrWcRtUJKdMqjE7xKT8YqlObMwqxCkNqjTMcwHdn0pDa21mXU9W48rKNcuQExI4cjpUJqDb8hKWyQx9I23Wi4yErQeyZsFQMx48fhVQawqcQ+hDaxJNpywTrYD8WqzHDYBZAcOcHRTiTIiTGZJBGp76ZPM4NlxKmEJzJJhac9rRaVGdY8TWTUG9Te41lpURWI2L1eZDjjaVhWmWbai9tx7qmdqrR+T0JU9nKAOqbbENMoLkKW7+8omBvg91NHcJhnCXXgFKKjMrWDlFh6tLqxCFYdTACUYXMnMAfzrxkFMqN8iPfFXDSr3CWSylPqBNjYGx7PtreOh2AbbwDCUCM7aXDcmXFJQVG538NKycdGsISD1uWdEkzHeRero3iloZabS60EtphJkg5QkJTu1j4VpzIx/EhuzRdnIyAgmT3916cLxCRqRWYYNvEBASXErQBIJCj3CYAOutKqGKXGdDMDjJMXNoFjJ1mnz77AkaWH08RfnQLiTIJHdNZww8+3YpSpMGREakkzJI3xG+KT/KTxCClARlmUZTcQRAgQLkHwo53odGmJcA3jzrj2JSmMygmbDMQJOoAnfY+VZu5jVwSUAQNVEQeXwvxHCmqsQowYSUk6TKRHNI37henzg0mnp2k0RIcbIO8OJ+dCswVtQpMdsxvlz50KOegojCpG+1E7G5XvowZ8O6nmFwKFj9PlXuDiCEH+cEx4ityRkjkZo4UN9O8Vs11oSts5dy0EKR5ppulaTv8AOKQHUqTRwBuovU93urmTkffQAqEmlEuKG+kAuPx86US5SoBw3iCOHlSoxfL3U2Do30FBJM/E0gHicZ+LUqMRzqNLCBrbvUR8aOlYgAXjSAT7aVASIXNdUrvqOzn9k+JH30YOL5DzPypUMkAm1F6rl7KaB1W8+QHxmj9bxk+JHupaQsWUgDUedM38e0NVpngDmPkJNOkOJ4ed/fS6Xh3eFLSOyIxra3WM7F1TcCy8txobjy0qnPtqCjmEGTM6z+PdWiHCoJBFiN4t7jSiWbQoocH76QT5mayni1bkSipGadZp2r92v4ilBB/8+z21oDuzGj62HQeaOz36EU1TsRAUSltKU2jOXVHnoYisvp35I5fspgF47t4JMml8Psxa/VStQvomRp+7+L1dWsMkWCmk8wGwdZ339vHjTsbMSoyoqP8AMqPlVRwpFqFFFVsdw6pSP9Skj2TPhXW9knQuJjgnOT5AR7avqdmM/sjxp02hA3DxFXykVSKOxg3cuVKn1C0AAIFjbUqqRbbxQiABu7ago+UJq2dk6RRVNA/+TV8sdlfCcRH/AAyf9J/2mjIU/vS35uD41Npwg/B++jloHd7KNA7K+l5Yt1aP61f7kmj/AEpzTIDPB1I96RUycJPD8d1D6GOB+FGhhZD9cv6n/wC63QqX+hp5UKNIrK7+RX/qHvsl/KuHYb/1Dv2S/lWwUK6aJMkwuBxbRltt9Pc2uD3iIPjTv6Otz9PgnJ/baaWhXiMuU1qFCigMvV0OcIlnOf3XG1trH9QymmKtjYlJgsu/ZqPtAg1r1CigMgVgnhrh3/BlxXuTRF7PdPq4XEKPJhafaoCtioUUBjR2Fizoytv+RxZ8oA9tFV0ZxM9pD6hwCFo/7RfzrZ6FMDH8PsB1Pq4d0Hj1S58yJpwNlYj6l37JfyrWKFKgMqGzX/qXfs1/Kh+THvqXfsl/KtVoUUBln5Le+pd+zX8q7+S3vqXfs1/KtSoUqAy38lPfUu/Zq+Vd/Jb31Lv2avlWo0KNIGX/AJNf+pd+zX8qMnZ7/wBU79mr5Vp1CjSBmowT/wBU59mr5UYYV/6l37NfyrSKFGkDOvo731Ln2a/lRTs5w/8AAc+yV8q0ehRpQGcK2a7ubeHclyuDZmI3Jd8Wp/2g+2tIoUtCHZnH0LE/Vk//ABOJ9xPuoxw2I+oX4Z/iitFoUaAsz0DEDXDu+CJ+IoyC5vZf+xX8Aa0ChRoCyiJU4T+id+yWPemlktO72nB/Io/CrrQo0BZSvo7n1bn9CvlQq60KNAAoUKFWIFChQoAFChQoAFChQoAFChQoAFChQoAFChQoAFChQoAFChQoAFChQoAFChQoAFChQoAFChQoAFChQoAFChQoAFChQoAFChQoA//Z">
            <a:extLst>
              <a:ext uri="{FF2B5EF4-FFF2-40B4-BE49-F238E27FC236}">
                <a16:creationId xmlns:a16="http://schemas.microsoft.com/office/drawing/2014/main" xmlns="" id="{4E07628A-AF71-4A83-966C-0A6AEB1C12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438" y="184150"/>
            <a:ext cx="2466975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ahoma" panose="020B0604030504040204" pitchFamily="34" charset="0"/>
            </a:endParaRPr>
          </a:p>
        </p:txBody>
      </p:sp>
      <p:sp>
        <p:nvSpPr>
          <p:cNvPr id="50191" name="AutoShape 32" descr="data:image/jpeg;base64,/9j/4AAQSkZJRgABAQAAAQABAAD/2wCEAAkGBhQSERQUExQVFRQTGBcZFRcWFBcXFRcYFxQXGBQaFx0YGyYgGBkjGxUVHy8gIycpLCwsFx4xNTAqNSYsLCkBCQoKDgwOGg8PGiwkHyQqLCosLCwsLCwsLCwpLCwsLCwsLCwsLCwsLCwpLCwsLCwsLCwsLCwsLCwsLCwsLCwsLP/AABEIAMIBAwMBIgACEQEDEQH/xAAcAAAABwEBAAAAAAAAAAAAAAAAAgMEBQYHAQj/xABMEAABAwIDBAYGBQoEBQMFAAABAgMRACEEEjEFQVFhBhMicYGRBzKhscHRFFOT4fAVIzNCUmJjgpLiFhdywkNUorLxJGSDhKOz0tT/xAAbAQADAQEBAQEAAAAAAAAAAAAAAQIDBAUGB//EAC0RAAICAQIGAQQBBAMAAAAAAAABAhEDEiEEEzFBUWEiFBUykXFCobHwBSMz/9oADAMBAAIRAxEAPwDZaFUnZ/SfFEHrC2O5H30ntDpbiUglCm4HFv8Aurr+knq02jPmKrL1QrKD6S8Z/C+z/urn+ZeM/hfZ/wB1dX2niPX7M/qIGsUKyj/MvGfwvs/7q7/mVjP4X2f91P7RxHr9h9RA1ahWVD0k4v8AhfZ/3UYekfF/wvs/7qX2niPX7D6mBqdCsuHpGxf8L7P+6h/mNi/4X2f91L7Vn9fsPqYGo0Ky7/MbF/wvs/7qeYL0gPqUkLLYH63Y++pl/wAZnirdAuIgzRaFV9npEpQkEf0/fRHOkLk2AP8AL99cfJka60WOhVWX0ldG5P8AT99E/wATPfuf0/fT5Eg1otlCqW90xdSYKmwf9P30n/jdz9pv+n76tcJle9E82JeKFZ3jPSOtluVLbKpAjLBMmNM3C9VfEemzFlUIQylMi5BUozwE28qwyQePaRSmn0NsoVjWK9L+KznIpgNgCCWlZjMXMqsIJty5wGjXpix2eCrDxoT1RAsRMHNz4VzvLFFWbhQrH8T6U8YhtSpaJSUyOpNswOWSCReUEX0PGwicP6ZNoLVCep7+oUePBXIULNFhZu1CsZZ9K+OH6Xqk6xDJvawMr91Fe9MOKggFpKrwSwSlRm18wgHmN/KpWeLFqRtFCsWw3pP2moKvhwU7i0AZiYu5yPLTSm73pg2ghKgvqQ6FDKCyQCm+Y3Mggxbvq45IydIdo3GhWHPelraSU5vzEa/ovP8AW4ze1R59OG0f/b/Yn/8AehZIy6DW56BoViLnpkxqGiVdUXITbqcoBOUyqVaEFQAF+zJ1sxHpt2hxYnh1J5yZz7jFudJZYsVm+UKwb/OraH/t/sv76FPmILLIxtNBTr7aYbW2uCMqdN9QgJoRX20ODhGWo8x5G1RyKEUaKMBXcZBAmjBNHCa6E0rEFCaMBXQKMBSsDkUIo2Wu5aVgEipDZbqEmViSCCPCmQTRwmoyRU1Q06dlv2dtpCzABB1p6vaSU74qkMqKTapHDbCfeGYJOU71GBHG94515WXg8cXblSOiOWT2SHmL26CSECToDrNFOExKwDEJVeJA899TOzdgobTGq96oHkOVPC2obp7q5ZZ4QdY0v5ZqoN/kRTHR4OIzPLV1h4EQBu3cBULtLZCmidcv6qvd3GrW4Fcx4VHbY2k22gpdWbjQCTEEyeEAE+6pjxcoO5Pb/H8DeNMob+wQUuOOy4U9pCAScxJFjOotpHnviz0WU24x1pTLhT2ASVImDlyx6wBiJjtC+6rQ9txpCylKpAOum88tbTwgi9Qe09rhxchUkSBAMwoAqkECDE7jqa87ifp2tWN36Lg5dGR2O2L2zlVKAdSJE8ATEgZrm1uBsGWC2WtXWOECEEnMLgQdbC43zQxDhBgrICgoK3zBGmYWkjXdPn3HYoJQA2SAk2JVJOkE2G6Ru9WvIbbNBqrGJTKSFmVAnKoDsi4sNTMH/wAU/wBkFa21EKOYQQDIEJ9YTFrAxfcf2pqAaxpTIECQQeJBp7s7a5SUtkJUjeCCN95Kb6GN45ay5QdbDaLCzs8ugwouhJSSAZyyFKVEjll01AtpXDs5oX6xKVLE5SkBWUAEb7Zp43qt4rFqGbKqAbQm1tN2unjRMJlN1+0kA3HjvPO3lHLdXYtJPKKConrFEnQyITqFJgKAAJAOa1gDabqLwiVBYWYAnIcs5gRCVQCQFW5i+thURg9sqanKEmSkjMmTIG6d3LuqYw3SwkRl1txiTIUJga2ykRHsmamugmmInCwlRWoKTqQVAE6aTfNcTE68K6WmgS6lJhPZVCdQQRmEkX32899M8W8pau2QpCSQJyid50vEDXmb0G0IKBJGYkiEuJE9lO6Ld51vwutLq2A72q+0oLMw4jKM24mbJgDcN/AGqy4PPhw+69SOP6pScyEwRrJmZBmYEai0RF9daYFaToI468d0nurbHHSilsED6hYE1yj9XwPu+NCtdh2aDlroTR8tGCa/RrPICAUYCjZaME0rAIBXQKUCKGWlYgoFHSiuhNTmyXgFICkpAHqmJM/iaxzZXjjaVlxjbG+yujq3hPqpvB1JI5cPlSeI2A6hUZZ1gpuDHu8auba4FovSjSR415H3DIpN9vB1ciNFaZ6HKLWYqhZ0TFu4njT9noyzlSFAzFzm1O+ptLsWNJqRmuDEVzy4vNLrItYorsM8H0ZYSSSCoHQE2HHvqbS+kW3RFR2biaZYpyNDWEnLI/k7KVR6IlVqSFRNjTr6MkdoGqsnGQZpz+XTERSeOXYakiwuoSsDNeNKyjpthEt4hQSVPWJyruEqIkDSVAI430FXRG3DTd4trcDqkhS0pyibiMwULcQRY99Y5eGlNUGpGR7SwDraQtxvIFQpItMGRoDa+g4Rxv3ZuFlpbhQVdqAYIgiDYzAHauCLjuqz9I2nMbiQkogIylclIVlP72pFuY4cS62tg0paDIOVOWJ4kQAVHjeePZrCPDpKUn0QOXYq6cOQApYS2DdKsmsSYSYM3ta1qZ7UxPWmxGVMyUoCdAnMbWtG+d5ng72goBAaCcyYmbTB0IvNrgcATu0hXcBOsIHOTrPCeB7r1wUky0Rz5AJifHWiCnp2eQQIJmb66CbcdRpxrjLGZJSUwRfMTAsDaIknSI4Hw1tFjZTsxO4AWAFgLaUfOVROgmBYWJkgcNTXWcISqDAkxJIAEb5JAjXWlcThC2YURviLybfPXymi96QBbrXoATuHZAnQCTYUt2QkEmDJBAJgxETc8Bpa1JMsqNgJk23C/GTAojYF5BO8xuHM0n8mIcJx0kBScyQOGkqkm2tyYnfFNHncyjAiSYF4F9BJNdbxBSZQYI+UH3ml2H1IGYi6+QnWJuONKqDoDDICwUiZi2h7Wg7xutxm8Ui/hSnUgnkZG/y0pwhQUvMQN/GVKg31G/eKWx7iEOiyiLEgjLNtLk9/iYkRSt2IRbwilAEJVB0hB+VCpJrpktKQBkSEgADqmlQAIF1pJOm80KVT8C3LcE0aKPlroTX6JZ5YQJowTR8tGCamwE8tdy0oE0YIo1AJhFKpQbUAmlEik2CJBnGkI9afxoKk9m9Yo9qw3cagEe6pNO2FRaK83Nhf9KN4T8ku4pQO80s0pQ/VrmHxGZAKTrrf38DXQ+d9eY/B0gVOpSaJkSu0AGjl4RBVSQCRvmhAcc2cnh7aYYrCgHSBz+FSYeG+DTF98E66VpjuyZUNkYORIvSzOzdcxPIJ+NSOF2aspEwmaV+jEG1436UPLvSY1EqPSjZjjaesTECMx3hM3m0kQYgTN9Kon0hRStSisz2Umd82sDMSNeJrUdrMqdITmWiZFu6R7iPE1F7T2OGMPkZATCSTlQCtSgLEnUkqABMzHHdw5uHlklbZSaRnP0dSSpQOVMGMyQTpoLiNLRe3fTN3HpEJbBkmFLMZjIy21gwTvNSL7zbSIVd1RghIkAFN5VaVQZIEQVDUi8HiMTnXmKQlIMACcoAIsNTvneb153Lae5okT77gaaUEQSqyQSSoFRGUjsx+pMDjc8SNYV0Iu6QbWSJACgCSr+oTPHwqMwu0ZcTmVCU5spCQoCU2zA2iwGkxPfUqekQSkAwonjcTeVcbncRoResZQkugmmRm2mIgZkZgACAI3a6X0184mmgwpCc6zAIGWUklQlQBGlpSRPI052jhy8rrECSbOFJ7M5jlIEWBEcb98UjitoPlKUFSlFICRc5gAnKkW3BIgDgTGtax/EaG+KfAs2SUkCSTBNu1IBgCd19Nae7IwjbikpWFJgkKKbnXsymdZkWgCBzpBezw0ArOFK3gA2M3FxqIpVrbDgmYUTdMpBuDAOm4A+UGb0N2viD9E7jMLhWUoCUiSCrtAhRMkFOYAkQpJHCASIk012hsxhoJ/SBWa+oCbTBVETpbmZjQQSsUsrCv1ptaZM8KnlbUeDZLsKSCkkqSQqZUopzAG6iVa/si4isnGUX1/uTTIUYVQWlISq6ogwSSCYMdx3213WDjbWAcKEOqUMqlLS2CpPXZUkXKEn1ZkSN4M04O3XFZRYATGkxATAmYgJsOM6zUg82pTKspbCXSF9ppHWWBGoTMa3BtNt87Rypf+iHe+5TxA1B8/urtSY2Ud6Sk8DY+2/OhT1xHqRo2WjBNP17MIGonhRE4I74Ffb8+D7nm6GNAmjBNOCxeBfwpRODV+yfKm8q8i0sahNOGMAtfqpPw86MrDEa09wuPUlMagVlPLKrgVGKv5DR7ZykGCPK8d9IhFS7W1iN1MXDJJiJOlTjyTe0kEoxXQQCK6UUqEUx2utTaFLSoCLweQv38e4c6rJk0RcmJKxXZW0Clak6mBmInW/Hf8qM7tmXssqEDUDNbMNx3+Bi3Gqz+VYJWeypUFIHER6x4etI4mlto4wFSHUkyCQUCxBCEkgHum9eFPioNbdb/ALHSosuSMUCkGYndSOG2tnSSBaSATvg61Xtp7dhpOTVVlFUAiDBt3A+7WnmwMUVtjfuJCQLixJvfThu8K6YZsUsqxrfYl6krJdWJUaf7NwagoKMDkdaaYR9CTJvE8xUmlxahJSEzoJMgc7WPKtM2eMfhEcIN7sk14wAa03c2iBJmwuT76jnkGbD20gpmQoLCspCgYiTIIABvEmBPOuRRhTdmrcrCMbQexCC8nI22gnKlaczjlomJGUROl776YO7YzJWQhS1AQUoSTc+0Jub8KWY2thkwEMq6rq1FwlS84KUFSgATeLXtM0nsfa7DapyhkLLghSirMEKQEEzZJ7ZkCuLBmyRm22qZtPGnErq+gGIflwhtKyT2TEpClZiVKTqbqiJjiRFNtoeix9GbIQ43IMZglU7yAQbAeJ5btA2h0vw7QH5xB7WUwQY03A3iqXtXp26+SlgKyJAzOXQZM67rkCBE6iO1Vzhj6kJsom0W0IUEgFBTrJJOaxv4EeVMvpC1hINwmwAHPlqZPupypsFZzq13hIOkbt3K27dS+I2WU9pCgTINokTvG4zmBtpYcq4dlsXZ3BrUoZEhvNvUsAFJB0vNgZNxR8Xs1fWglSUkwSG0kRIAtIi4MzpfndTZWG6sla1LDlyANOROskzbzp+6Gm4J7S1DU5jaSCIItEDUDeO/CUql8SG/BFObJdSE5kETY2mZvKUjkIn3TTvF4RsINwVQCE2AiLSQAJid9+M6IO7eXmJQOyJzAiUxmIRzIAMAkz5CENr7TzqJSAkGDAFhbQE3I1ptSk1Y92MnykGU8bcYvzgfdQxmOW4AFKKo0B3WA+FNd4/GtKAA763UV1NKHK9oy4lWQZUjLluRG+/HfPG8VNYnazHUShGVZJBgWSSQRlJMk2Ivp4xVdQTJAvFhHtiivLtfUnwi8+2oeNSaJqx/jNoN5zAcXYdrrcknKJtlMXtqaFRBVXK0UEOkbo8ok60lFLJZJ0FLNYNR0FfV6oxR51NiTLxSZp6jaKtw+NFOzlCNPPSlsM0USZMHW0wOP43Vy5cuPxZrCMhi8oqMn3Unlqf+jCLLHlSIwiDqR4VUOJS2oTxMh8tGCakcRs8DRU8oimuSuiOVSWxk4tdRMJpvj2UFJCoGYFInmDTjFOqSg5EhStw4mLfjnVcOAWuDiHkpMmQIJg5MoEWEKST+DXLxHE6PjVmkIWRLrWZRKYCEwQTEqzK4DQWnfqONcwuCedQkIQYSYKyYSQde0qN1qsrKW02bQpZNsxSVkxpaw1E08Uy5bMEp5uLAjuSNO4V4s4KTts61F1RC4fozIhxZJJkhB747RHw3VN4fAJYQE2Qm8ZlX3SSVHuoj7Mggu/Zpj2qqvba2uG3QXCCtIMKWTKgoiAQDAiN0DUwJoi4w/ErQXPAPNesXG/3QVi3A9/uqTQQbggjkQfdWRP8AS9ajCUDvTn9vaFFZ2q9qGAeZbQmOUqSqe+aHliu5XLZsB4VzKNx85NZMrpstowtu4jRyP/x5aUHpG/ddT3OOEf8AU8R7KpTTFpZqTjCVAhSUmQQZE2Ig+YqC2h0Fw7swVtkybKzCTc2XPAaEVWML6RxpneJPEJPubJPnVgwnShxSQerXG4llQJ7pKCfAUNKXUVMru3+g7rMFBLqb3AyFN99zxOnA1Wm3lLVlJgWkCLiCDPHfJ7zxq6dKdqOuohJWkWGUBSSZJ3SQN1zwqiY4ZBB9bhrlFjBJFySST3+fPkjXQVEp16W83WAE9oCwCgQSIgiQQctgOJ3WaHbJUrstAi+UG8HU3NzaNfbUZgEFa4hRNz2bmwJ8dDvqTexpYKupNjKVZxrcxAnSLzxJFc7x0KjjmylL/OlRSFFRINogyEgWzX3ACTpUU4gg5iYM7rX+G4+VTGF2k6VAEiYgqKQq6rmCd9xfxpk9hOscPVgkTExAkefLXWiLa6gmNcPPWCBIJ9WCd+gG+Nw5VzHoTmKkphNtyhfKkr1JvJ9op/s1BYV1jjfZVCUkwACSDN9LA33TyimzroJWED83PGZMftQDBhR8++rvcruMWVgncO/dSLw/HGuqbgndXFJrVLwUPNjYzqyoEpAUlXaVNjlMRGpNwBpKr8pjZ3RhL5QVvAJWohOVJlUKKezPdpzHGqyhvMoCQAYBJ0E7zyrSNjdFXW0IS4llxKFZkhRVGpMHLEi5tNPRvYq3IbH7DS24UpgpEQSm5BSCD2RGhoVdNo4V11xS1dSCqLBskAAAAXPAChU6GFIsDmESoglIlNwYEjjHCj9Sob9d2/7rU7KQAVGABck6VA4/pzhGjd3Orf1YK48R2fbXoa67mekmertHt3/j7q6QdLfgRVca9JGCJu4oaRLTnthJ5+yl0dPsCf8Ajgd6HR/spOa8j0sk3GSO48Nx+VELcQZgHeYAFNB00wJt9Jb8SR7wKSHSTCD1cQwdIPWo3GRqatZmlsydHlBlbbRmUlJKykkdkZrixjLO+m69ouH9VKB++q/km/tp/wBSh5CSyltYcMSiNVKgKSRayt3fwp5huhyz62VH+o/Ks558nRMuOOPcgIzAhS1qncgBCfE3Jp1g8KExlZAA1yo6xw8wFEAmrenZ+EZWhCiM64CUqJJJJgQAIpXa+22sGEyggOEJTkSAnMdATu8q5276s02RT/8AE2FfX9GaD5fSVDKEQsqROcKGaLQbboqWR0RWUA2BMHKTCtxg7gfGoFno0MJjHceFKUpKn1lBbSAOsUpJCiHCRBcF4vutcXXoft9WMw3XKSEHOtMD90j50mqGhg10RVvKB4k/CqV6TuiwbDa9TkclQEDs5SkHjqr21ZekO0MU3tHDoQtZYWtsrASYSC5CwSLZYG+nXTBxnFMrCHELyNPkltaVZSGVFMweVD6bguphLOBUTluOU/AUq3s1Kv1gTyE+81JMMy8SNx48R3VJ7P2agISchktBRKoFzNxKr6CIE8q4k3K36v8AydLpfsqGMwPVrEiU6xpItI5VtDPomYCU5W21DfnE5gQIOYkrGpsCNKozOzG3sQ229mCXIT2YmTCU+Zt41s7IxAATBAAAHqiwEfrzJrXhpucbZlmVPYhNn+jRhsgpbZSRoQ3mUDxCj2h509250RYcaKVJAlQKSkAKTANgYM79Z1p8vBYhQP50p/pH/amorauxC8042HgpwDetSiCFDiOyZ4V1MxMF6W7NDONfaBkNrgFQExlB+NMEuiI/8Vqm0PRstwgOqUSCRIFzFrEyYtXf8p2UAFQUZmJcuYudIqHFsq0ZzsZSy82hFy4pKQnMAlRKhlSqQRBPKp7pV0cfaCFPthOYkDI8Fk6TIy631q1p6MYdq6G0JUm6VRdKhcGTeQQKcO7fGIcJWlLYZzIgrSqVkpKin93SJvrVKFKidjOcJs51Kh+YK0zeJG/W9pAmhtFBSwlaQUQ4Ui91G5KtDqABqbg1oS8Qg6LEd4pptXBdY1kBHVkAqIGYgCboE3JsPE1k8XcVIomJw7Sm0qTnAiwUSYvccCJ3gCaj8HhCtYAuEkKVqOzMG+gN4HMjWrNtLC5MOlDgOcNDLP6h61SogHhKfHlVTU8UpIkXI/VBUddDuAI9tPTsPsKv5FZlBUTdKY5kETNrQaalyxpPLXSfOqjGgWwSL1s/RBzNg8ORchA1J/VJT8KxgVsPo9ObBNAXjOPJ1enO9aJCZYmcTCQMqTzI+dCnjGxlrSFBIg6XjS2k8qFWSYRjdsYjEKJcWsyZgqJA7kmyR3CuI2Yo+sdRIk/LurmEZTPZE2v/AFKsPCKmcU0hLhSlxLgAAQpIISZ5nQAm9cs2+x1RSK04nKYNcChwp640SSQDAibG2utrUBhFZCvISgGCqDlBO4mIBuLULcBlIo7DYUbqyjWSCoTwgUqU8q441I08qFJWDWxffR3tV1WLabOIC0JyQgIygfnmhbs2Fz51qvSTChf0c7w80Qb6A5lC3EJ7pArGvRbhIxzZ4hHD/mGD8K2vay0gsozDN1iTBImIUJ8yBWr6bmX8DTpFhErxOCJmUO50kRqCgQZ3dqbcKL02ZCmmwRI6ydSIKW3FpNuaRbnTvafaxDAEkoV2oSogSUESQIFgdTROk7CnEpQhC1EEmUpGW7a0C5I3qmgRUnziHXcQOuSrDBTyZGHSjMttLiwhKlqJcyFsBZCYNwDVt6HpjDkCB2zYAACUoMQAN5NVp7MvGLCkqfeHWohqAzhGnEuBtsSQFPuCFrvomKtvR7CKbaIUkpJWTCikmMqQPVJH6vGhgQG3GgccASQFIY0JjN9JSAY8geVR+A6InAsPIU4lwuNPHspKYjDuDeTOtTuM2W87iEuFoJALYnrU+q28lwGAk706cK503DvVjqcucocHaSVApykLFt5STek1YLYxNlz8/qe6Ler3012egF1uJnrLaC8p76nE7PcmDkTb9jyvrSqcC6bdaf5UR8q44pq16o6JOx83hEpfw6iuSFtk7tHEkD2VtjWGSkkpEFRvz1+ZrPOhnQ1LjZcdhSkuSlSg5msEEDsOpEAjeDV72wypbK0pWUKUIChqJP4HjXRgx8tGU5amOgsEwCJGt7jvpPEp7BIF+WpvXnnFPv4faKZWtC2nECxiJKc2moIPiDXorE+qrxrWMrslxopO2em2EYWouuytMjIjtKmd+4e29VHbPpj6wFLbSsunaVEjnApn6Tdhg40KTbO0lSv9WdYJ8hVGxWFyWmfCsXlWrSnuaRx7WTj3T92bMtDXdJ8zUp0h2oWGUOYdZUt1X550ISGAothSWWhEEoHrKi5NUZQq69M3FHBYRK3EhQS2UYdodhppTUhbhGrzh7R5VopNolxSZFI6e4ob2z3tg/Gr3sPFqdZbcMZltgmBAmTMDhWRxWs9DROEY/0K9jihVY92TMgumo/7P9x/HjVHVhVBKVjRzMND+plzDT95J+VaN0p2I9iFoDQEAEGTzqPX0AxGRLRFkFxQJJSrtpRMpIMD82NOJ5CrkvBKKQ7s9USE2Akm24Cde8fiKZhNaE10GeVKVLagggxrEXgq0NLYb0aIAUVKSrhLgEeAUCrwNRFS7iM4baKlADU2HedNdK2/0c4ENYVEkLSlagSNJKhPkFA+VMNk9BWUQtPVBQkSVEm+ti7ap3B7MlGVDikpSomBmnNbXKFEg5QYJ4U3d+itqLuhMAACAK5VY+iPfXu/0uf/AM9CmIwvZa8qiTwjzBHxqZ6QhIxCwItAEQNyeUGeNu6ldhY8l9akoORvIQgDP2ZMyNFE6mdaso2cp1WIIEwoxK1zAUQrIE6mJknx1NcWTIo2302OqMehUcfspeGbV2yQ7AUAYBCSFDNbtCb7qGz8CCzmVnUkgrKA7kSSleQfqGTrfXdUj0zXCUDfJ9wptsloutJTJEtqvP8AGPyo1vTfsvlrVXoZfRmsjQCDLqhcrJUBnKYEAJOn7M0ZhKOschpsdWmwOdST2kgEhajOp5cqlUbAMtEqjq48YUVfGuN9HykuHOJcEaEx2kn4VLyeH/tlLF6/2h/6OVjrg4UE5VWDaSfVU2oACeI91aovpKAP0D/9AHxqndD19X9Dw4EgFas6QNUIzLBEEgkqE33xVh2j0ifTtJrDpyBklIUCmSoKQSTO6DA8RXZFOrZyT60SP+IF/wDKv+Q+dA7be3YR3xIFQ6ekmIO1AxmSGcy05MozEJRIVmibkjfuPGkOmXTDE4fEobZDYTKJzJKioKkkjgBBHiKrYgRwmLcTiEQ31WZby2sID+cdKs3X4nEKgxJMIB3GrEdpYv8A5YD+cn3JqrbRxbjDjzuGKJLywp7Ees84CodW2NzLKZTwKo5mrX0Q2u5iMGh54DrDnnKIFiYtuMQDzmjqBw43GnRhA71/dSBcxJeY61CQM8dkzYpUFz3CPwIquM9OMWrHMI7AYedCcpSMwGYBQmJkTrV62gO2wf4h9qFUAVXbXRrI4SE9k6HwFvChsfox1ipIhA1O88hV4FcNUSJsYdKEhKQAkaAVzFep5e+jqXFJ4lfZPh76QzJekuOSxtYuKbQ6AEdlcQZZCQbg6a+Fa9iB2T3H41jHpHR/61R/ca9xHwraHfVPca5cD+U17N8n4xfoyz0iMS+jmzH/AFr+dZ3tbDAGw4Sd8xfwrS/SBZ5rm2R/1qNUXbTg6tA3kn3x8K4MkqzM3gv+srK2rA1cNvtK/JWHIbQy0VNkSZexLnVKDj3ENJnIkfvVVl+rr4cIj51asY0lWzm1Btxwo6oPPrPZbhKsjDI4AHMojfXdjl8WYTW6KWpvT8bq1boSSME1GkLBt/FV5Vl69fxwrUOgyFKwDRF0pW4Dylc1pgfyIyLYsGCwJcmN3IGPOppOwJGbPBIB/RNjd3QKW2HhoAIAgiFe37vbUpiGiUkDf4V0vqZIqWCwBK1QSMkyRlteOHf5GnrGyiWlq6xcXgBVjljWpNOAUlJQkzmOsRFhPfvpwjC5Wimdxk9/49lPYCJ2PggtBGd4ZSRZ0geQqUw+zkIQUDNCtTmOY8yReedc2Vh8qL6knyFh7qdgXpMER42Mji59or50KkiK5SHRl+E2DghdIUnjKljzixqYw+AZA7JJF7dYoi5k2J3mqinE8LeNKpxSuIPfWTih2WLFdGMK4O20D/Mub66KpJnoth0GW8yLREkpAzZtFTvqJRtFQ3+RNLt7ZO9RqXEadEi50cBJhzXcUiPZTbEdF3CDlWnyPzpRrbI/aHtpdW2FWy5DxlUVDgntRWuXkbdH9iOYZzORmhalgBUdpbZQvWbRBjj3Xdv4KcWnFfnJSQSnKSCUpyiLwKZvbWfMwoJ7kJX/ALhTB7GYons4hQ/+mTHsJp7pUib8krh8L/676UVgAKUrKpRzDMmDG4XvTTbeV/EB1WIZQcyRk6y4UgKGpRNxB7yaiX8Li1i+MWYMgZXE3GkRUejou6Se2mVTJIWTcyblMz41Dlk7IRNdIMR1riu0HFqJOaQGmG1KVkQmdXFWKjVo6IbVaw+FS0p1EjMbuINidbKNtNaoY6Ku/WgACAAlZ98Umrossi61n/47/wDdS1ZPAybwLRTiWlOONj86lUJUkyAtJn9JYnLw+FXte0ULhRUCttaygZgJISUhPKTvjdWT/wCFTOrh8APfUrh/pLUBCnCANFFGXyyG/PWmpy7gi5be6SqDOVbams5SCoLzHKRmXASmZERUVjdpqeDZwa1ttOwErU4tMFOcrJzOSDKAnQ6HjVex21H19lcEgEHtJEXvu5CubE2qlhSkOJUUJFoGcJUqAu4iScma2mY8aetvYpbGl4Xb3WMtuBtaisAqCCg5THaF1iwUCKO5tpEdpLiZsZaURrrmQCmPGqdsnb7RLiW1DLOdNlSM/rjvz5j/AD1IO4xC0lKlEg3MqUPaLiqU2Kim+kjaaPpSSFoKVNJvAOili9jwrWcRtUJKdMqjE7xKT8YqlObMwqxCkNqjTMcwHdn0pDa21mXU9W48rKNcuQExI4cjpUJqDb8hKWyQx9I23Wi4yErQeyZsFQMx48fhVQawqcQ+hDaxJNpywTrYD8WqzHDYBZAcOcHRTiTIiTGZJBGp76ZPM4NlxKmEJzJJhac9rRaVGdY8TWTUG9Te41lpURWI2L1eZDjjaVhWmWbai9tx7qmdqrR+T0JU9nKAOqbbENMoLkKW7+8omBvg91NHcJhnCXXgFKKjMrWDlFh6tLqxCFYdTACUYXMnMAfzrxkFMqN8iPfFXDSr3CWSylPqBNjYGx7PtreOh2AbbwDCUCM7aXDcmXFJQVG538NKycdGsISD1uWdEkzHeRero3iloZabS60EtphJkg5QkJTu1j4VpzIx/EhuzRdnIyAgmT3916cLxCRqRWYYNvEBASXErQBIJCj3CYAOutKqGKXGdDMDjJMXNoFjJ1mnz77AkaWH08RfnQLiTIJHdNZww8+3YpSpMGREakkzJI3xG+KT/KTxCClARlmUZTcQRAgQLkHwo53odGmJcA3jzrj2JSmMygmbDMQJOoAnfY+VZu5jVwSUAQNVEQeXwvxHCmqsQowYSUk6TKRHNI37henzg0mnp2k0RIcbIO8OJ+dCswVtQpMdsxvlz50KOegojCpG+1E7G5XvowZ8O6nmFwKFj9PlXuDiCEH+cEx4ityRkjkZo4UN9O8Vs11oSts5dy0EKR5ppulaTv8AOKQHUqTRwBuovU93urmTkffQAqEmlEuKG+kAuPx86US5SoBw3iCOHlSoxfL3U2Do30FBJM/E0gHicZ+LUqMRzqNLCBrbvUR8aOlYgAXjSAT7aVASIXNdUrvqOzn9k+JH30YOL5DzPypUMkAm1F6rl7KaB1W8+QHxmj9bxk+JHupaQsWUgDUedM38e0NVpngDmPkJNOkOJ4ed/fS6Xh3eFLSOyIxra3WM7F1TcCy8txobjy0qnPtqCjmEGTM6z+PdWiHCoJBFiN4t7jSiWbQoocH76QT5mayni1bkSipGadZp2r92v4ilBB/8+z21oDuzGj62HQeaOz36EU1TsRAUSltKU2jOXVHnoYisvp35I5fspgF47t4JMml8Psxa/VStQvomRp+7+L1dWsMkWCmk8wGwdZ339vHjTsbMSoyoqP8AMqPlVRwpFqFFFVsdw6pSP9Skj2TPhXW9knQuJjgnOT5AR7avqdmM/sjxp02hA3DxFXykVSKOxg3cuVKn1C0AAIFjbUqqRbbxQiABu7ago+UJq2dk6RRVNA/+TV8sdlfCcRH/AAyf9J/2mjIU/vS35uD41Npwg/B++jloHd7KNA7K+l5Yt1aP61f7kmj/AEpzTIDPB1I96RUycJPD8d1D6GOB+FGhhZD9cv6n/wC63QqX+hp5UKNIrK7+RX/qHvsl/KuHYb/1Dv2S/lWwUK6aJMkwuBxbRltt9Pc2uD3iIPjTv6Otz9PgnJ/baaWhXiMuU1qFCigMvV0OcIlnOf3XG1trH9QymmKtjYlJgsu/ZqPtAg1r1CigMgVgnhrh3/BlxXuTRF7PdPq4XEKPJhafaoCtioUUBjR2Fizoytv+RxZ8oA9tFV0ZxM9pD6hwCFo/7RfzrZ6FMDH8PsB1Pq4d0Hj1S58yJpwNlYj6l37JfyrWKFKgMqGzX/qXfs1/Kh+THvqXfsl/KtVoUUBln5Le+pd+zX8q7+S3vqXfs1/KtSoUqAy38lPfUu/Zq+Vd/Jb31Lv2avlWo0KNIGX/AJNf+pd+zX8qMnZ7/wBU79mr5Vp1CjSBmowT/wBU59mr5UYYV/6l37NfyrSKFGkDOvo731Ln2a/lRTs5w/8AAc+yV8q0ehRpQGcK2a7ubeHclyuDZmI3Jd8Wp/2g+2tIoUtCHZnH0LE/Vk//ABOJ9xPuoxw2I+oX4Z/iitFoUaAsz0DEDXDu+CJ+IoyC5vZf+xX8Aa0ChRoCyiJU4T+id+yWPemlktO72nB/Io/CrrQo0BZSvo7n1bn9CvlQq60KNAAoUKFWIFChQoAFChQoAFChQoAFChQoAFChQoAFChQoAFChQoAFChQoAFChQoAFChQoAFChQoAFChQoAFChQoAFChQoAFChQoAFChQoA//Z">
            <a:extLst>
              <a:ext uri="{FF2B5EF4-FFF2-40B4-BE49-F238E27FC236}">
                <a16:creationId xmlns:a16="http://schemas.microsoft.com/office/drawing/2014/main" xmlns="" id="{F6E5A0B3-85F5-4D95-B7D1-96E880F205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438" y="184150"/>
            <a:ext cx="2466975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ahoma" panose="020B0604030504040204" pitchFamily="34" charset="0"/>
            </a:endParaRPr>
          </a:p>
        </p:txBody>
      </p:sp>
      <p:sp>
        <p:nvSpPr>
          <p:cNvPr id="50192" name="AutoShape 34" descr="data:image/jpeg;base64,/9j/4AAQSkZJRgABAQAAAQABAAD/2wCEAAkGBhQSERQUExQVFRQTGBcZFRcWFBcXFRcYFxQXGBQaFx0YGyYgGBkjGxUVHy8gIycpLCwsFx4xNTAqNSYsLCkBCQoKDgwOGg8PGiwkHyQqLCosLCwsLCwsLCwpLCwsLCwsLCwsLCwsLCwpLCwsLCwsLCwsLCwsLCwsLCwsLCwsLP/AABEIAMIBAwMBIgACEQEDEQH/xAAcAAAABwEBAAAAAAAAAAAAAAAAAgMEBQYHAQj/xABMEAABAwIDBAYGBQoEBQMFAAABAgMRACEEEjEFQVFhBhMicYGRBzKhscHRFFOT4fAVIzNCUmJjgpLiFhdywkNUorLxJGSDhKOz0tT/xAAbAQADAQEBAQEAAAAAAAAAAAAAAQIDBAUGB//EAC0RAAICAQIGAQQBBAMAAAAAAAABAhEDEiEEEzFBUWEiFBUykXFCobHwBSMz/9oADAMBAAIRAxEAPwDZaFUnZ/SfFEHrC2O5H30ntDpbiUglCm4HFv8Aurr+knq02jPmKrL1QrKD6S8Z/C+z/urn+ZeM/hfZ/wB1dX2niPX7M/qIGsUKyj/MvGfwvs/7q7/mVjP4X2f91P7RxHr9h9RA1ahWVD0k4v8AhfZ/3UYekfF/wvs/7qX2niPX7D6mBqdCsuHpGxf8L7P+6h/mNi/4X2f91L7Vn9fsPqYGo0Ky7/MbF/wvs/7qeYL0gPqUkLLYH63Y++pl/wAZnirdAuIgzRaFV9npEpQkEf0/fRHOkLk2AP8AL99cfJka60WOhVWX0ldG5P8AT99E/wATPfuf0/fT5Eg1otlCqW90xdSYKmwf9P30n/jdz9pv+n76tcJle9E82JeKFZ3jPSOtluVLbKpAjLBMmNM3C9VfEemzFlUIQylMi5BUozwE28qwyQePaRSmn0NsoVjWK9L+KznIpgNgCCWlZjMXMqsIJty5wGjXpix2eCrDxoT1RAsRMHNz4VzvLFFWbhQrH8T6U8YhtSpaJSUyOpNswOWSCReUEX0PGwicP6ZNoLVCep7+oUePBXIULNFhZu1CsZZ9K+OH6Xqk6xDJvawMr91Fe9MOKggFpKrwSwSlRm18wgHmN/KpWeLFqRtFCsWw3pP2moKvhwU7i0AZiYu5yPLTSm73pg2ghKgvqQ6FDKCyQCm+Y3Mggxbvq45IydIdo3GhWHPelraSU5vzEa/ovP8AW4ze1R59OG0f/b/Yn/8AehZIy6DW56BoViLnpkxqGiVdUXITbqcoBOUyqVaEFQAF+zJ1sxHpt2hxYnh1J5yZz7jFudJZYsVm+UKwb/OraH/t/sv76FPmILLIxtNBTr7aYbW2uCMqdN9QgJoRX20ODhGWo8x5G1RyKEUaKMBXcZBAmjBNHCa6E0rEFCaMBXQKMBSsDkUIo2Wu5aVgEipDZbqEmViSCCPCmQTRwmoyRU1Q06dlv2dtpCzABB1p6vaSU74qkMqKTapHDbCfeGYJOU71GBHG94515WXg8cXblSOiOWT2SHmL26CSECToDrNFOExKwDEJVeJA899TOzdgobTGq96oHkOVPC2obp7q5ZZ4QdY0v5ZqoN/kRTHR4OIzPLV1h4EQBu3cBULtLZCmidcv6qvd3GrW4Fcx4VHbY2k22gpdWbjQCTEEyeEAE+6pjxcoO5Pb/H8DeNMob+wQUuOOy4U9pCAScxJFjOotpHnviz0WU24x1pTLhT2ASVImDlyx6wBiJjtC+6rQ9txpCylKpAOum88tbTwgi9Qe09rhxchUkSBAMwoAqkECDE7jqa87ifp2tWN36Lg5dGR2O2L2zlVKAdSJE8ATEgZrm1uBsGWC2WtXWOECEEnMLgQdbC43zQxDhBgrICgoK3zBGmYWkjXdPn3HYoJQA2SAk2JVJOkE2G6Ru9WvIbbNBqrGJTKSFmVAnKoDsi4sNTMH/wAU/wBkFa21EKOYQQDIEJ9YTFrAxfcf2pqAaxpTIECQQeJBp7s7a5SUtkJUjeCCN95Kb6GN45ay5QdbDaLCzs8ugwouhJSSAZyyFKVEjll01AtpXDs5oX6xKVLE5SkBWUAEb7Zp43qt4rFqGbKqAbQm1tN2unjRMJlN1+0kA3HjvPO3lHLdXYtJPKKConrFEnQyITqFJgKAAJAOa1gDabqLwiVBYWYAnIcs5gRCVQCQFW5i+thURg9sqanKEmSkjMmTIG6d3LuqYw3SwkRl1txiTIUJga2ykRHsmamugmmInCwlRWoKTqQVAE6aTfNcTE68K6WmgS6lJhPZVCdQQRmEkX32899M8W8pau2QpCSQJyid50vEDXmb0G0IKBJGYkiEuJE9lO6Ld51vwutLq2A72q+0oLMw4jKM24mbJgDcN/AGqy4PPhw+69SOP6pScyEwRrJmZBmYEai0RF9daYFaToI468d0nurbHHSilsED6hYE1yj9XwPu+NCtdh2aDlroTR8tGCa/RrPICAUYCjZaME0rAIBXQKUCKGWlYgoFHSiuhNTmyXgFICkpAHqmJM/iaxzZXjjaVlxjbG+yujq3hPqpvB1JI5cPlSeI2A6hUZZ1gpuDHu8auba4FovSjSR415H3DIpN9vB1ciNFaZ6HKLWYqhZ0TFu4njT9noyzlSFAzFzm1O+ptLsWNJqRmuDEVzy4vNLrItYorsM8H0ZYSSSCoHQE2HHvqbS+kW3RFR2biaZYpyNDWEnLI/k7KVR6IlVqSFRNjTr6MkdoGqsnGQZpz+XTERSeOXYakiwuoSsDNeNKyjpthEt4hQSVPWJyruEqIkDSVAI430FXRG3DTd4trcDqkhS0pyibiMwULcQRY99Y5eGlNUGpGR7SwDraQtxvIFQpItMGRoDa+g4Rxv3ZuFlpbhQVdqAYIgiDYzAHauCLjuqz9I2nMbiQkogIylclIVlP72pFuY4cS62tg0paDIOVOWJ4kQAVHjeePZrCPDpKUn0QOXYq6cOQApYS2DdKsmsSYSYM3ta1qZ7UxPWmxGVMyUoCdAnMbWtG+d5ng72goBAaCcyYmbTB0IvNrgcATu0hXcBOsIHOTrPCeB7r1wUky0Rz5AJifHWiCnp2eQQIJmb66CbcdRpxrjLGZJSUwRfMTAsDaIknSI4Hw1tFjZTsxO4AWAFgLaUfOVROgmBYWJkgcNTXWcISqDAkxJIAEb5JAjXWlcThC2YURviLybfPXymi96QBbrXoATuHZAnQCTYUt2QkEmDJBAJgxETc8Bpa1JMsqNgJk23C/GTAojYF5BO8xuHM0n8mIcJx0kBScyQOGkqkm2tyYnfFNHncyjAiSYF4F9BJNdbxBSZQYI+UH3ml2H1IGYi6+QnWJuONKqDoDDICwUiZi2h7Wg7xutxm8Ui/hSnUgnkZG/y0pwhQUvMQN/GVKg31G/eKWx7iEOiyiLEgjLNtLk9/iYkRSt2IRbwilAEJVB0hB+VCpJrpktKQBkSEgADqmlQAIF1pJOm80KVT8C3LcE0aKPlroTX6JZ5YQJowTR8tGCamwE8tdy0oE0YIo1AJhFKpQbUAmlEik2CJBnGkI9afxoKk9m9Yo9qw3cagEe6pNO2FRaK83Nhf9KN4T8ku4pQO80s0pQ/VrmHxGZAKTrrf38DXQ+d9eY/B0gVOpSaJkSu0AGjl4RBVSQCRvmhAcc2cnh7aYYrCgHSBz+FSYeG+DTF98E66VpjuyZUNkYORIvSzOzdcxPIJ+NSOF2aspEwmaV+jEG1436UPLvSY1EqPSjZjjaesTECMx3hM3m0kQYgTN9Kon0hRStSisz2Umd82sDMSNeJrUdrMqdITmWiZFu6R7iPE1F7T2OGMPkZATCSTlQCtSgLEnUkqABMzHHdw5uHlklbZSaRnP0dSSpQOVMGMyQTpoLiNLRe3fTN3HpEJbBkmFLMZjIy21gwTvNSL7zbSIVd1RghIkAFN5VaVQZIEQVDUi8HiMTnXmKQlIMACcoAIsNTvneb153Lae5okT77gaaUEQSqyQSSoFRGUjsx+pMDjc8SNYV0Iu6QbWSJACgCSr+oTPHwqMwu0ZcTmVCU5spCQoCU2zA2iwGkxPfUqekQSkAwonjcTeVcbncRoResZQkugmmRm2mIgZkZgACAI3a6X0184mmgwpCc6zAIGWUklQlQBGlpSRPI052jhy8rrECSbOFJ7M5jlIEWBEcb98UjitoPlKUFSlFICRc5gAnKkW3BIgDgTGtax/EaG+KfAs2SUkCSTBNu1IBgCd19Nae7IwjbikpWFJgkKKbnXsymdZkWgCBzpBezw0ArOFK3gA2M3FxqIpVrbDgmYUTdMpBuDAOm4A+UGb0N2viD9E7jMLhWUoCUiSCrtAhRMkFOYAkQpJHCASIk012hsxhoJ/SBWa+oCbTBVETpbmZjQQSsUsrCv1ptaZM8KnlbUeDZLsKSCkkqSQqZUopzAG6iVa/si4isnGUX1/uTTIUYVQWlISq6ogwSSCYMdx3213WDjbWAcKEOqUMqlLS2CpPXZUkXKEn1ZkSN4M04O3XFZRYATGkxATAmYgJsOM6zUg82pTKspbCXSF9ppHWWBGoTMa3BtNt87Rypf+iHe+5TxA1B8/urtSY2Ud6Sk8DY+2/OhT1xHqRo2WjBNP17MIGonhRE4I74Ffb8+D7nm6GNAmjBNOCxeBfwpRODV+yfKm8q8i0sahNOGMAtfqpPw86MrDEa09wuPUlMagVlPLKrgVGKv5DR7ZykGCPK8d9IhFS7W1iN1MXDJJiJOlTjyTe0kEoxXQQCK6UUqEUx2utTaFLSoCLweQv38e4c6rJk0RcmJKxXZW0Clak6mBmInW/Hf8qM7tmXssqEDUDNbMNx3+Bi3Gqz+VYJWeypUFIHER6x4etI4mlto4wFSHUkyCQUCxBCEkgHum9eFPioNbdb/ALHSosuSMUCkGYndSOG2tnSSBaSATvg61Xtp7dhpOTVVlFUAiDBt3A+7WnmwMUVtjfuJCQLixJvfThu8K6YZsUsqxrfYl6krJdWJUaf7NwagoKMDkdaaYR9CTJvE8xUmlxahJSEzoJMgc7WPKtM2eMfhEcIN7sk14wAa03c2iBJmwuT76jnkGbD20gpmQoLCspCgYiTIIABvEmBPOuRRhTdmrcrCMbQexCC8nI22gnKlaczjlomJGUROl776YO7YzJWQhS1AQUoSTc+0Jub8KWY2thkwEMq6rq1FwlS84KUFSgATeLXtM0nsfa7DapyhkLLghSirMEKQEEzZJ7ZkCuLBmyRm22qZtPGnErq+gGIflwhtKyT2TEpClZiVKTqbqiJjiRFNtoeix9GbIQ43IMZglU7yAQbAeJ5btA2h0vw7QH5xB7WUwQY03A3iqXtXp26+SlgKyJAzOXQZM67rkCBE6iO1Vzhj6kJsom0W0IUEgFBTrJJOaxv4EeVMvpC1hINwmwAHPlqZPupypsFZzq13hIOkbt3K27dS+I2WU9pCgTINokTvG4zmBtpYcq4dlsXZ3BrUoZEhvNvUsAFJB0vNgZNxR8Xs1fWglSUkwSG0kRIAtIi4MzpfndTZWG6sla1LDlyANOROskzbzp+6Gm4J7S1DU5jaSCIItEDUDeO/CUql8SG/BFObJdSE5kETY2mZvKUjkIn3TTvF4RsINwVQCE2AiLSQAJid9+M6IO7eXmJQOyJzAiUxmIRzIAMAkz5CENr7TzqJSAkGDAFhbQE3I1ptSk1Y92MnykGU8bcYvzgfdQxmOW4AFKKo0B3WA+FNd4/GtKAA763UV1NKHK9oy4lWQZUjLluRG+/HfPG8VNYnazHUShGVZJBgWSSQRlJMk2Ivp4xVdQTJAvFhHtiivLtfUnwi8+2oeNSaJqx/jNoN5zAcXYdrrcknKJtlMXtqaFRBVXK0UEOkbo8ok60lFLJZJ0FLNYNR0FfV6oxR51NiTLxSZp6jaKtw+NFOzlCNPPSlsM0USZMHW0wOP43Vy5cuPxZrCMhi8oqMn3Unlqf+jCLLHlSIwiDqR4VUOJS2oTxMh8tGCakcRs8DRU8oimuSuiOVSWxk4tdRMJpvj2UFJCoGYFInmDTjFOqSg5EhStw4mLfjnVcOAWuDiHkpMmQIJg5MoEWEKST+DXLxHE6PjVmkIWRLrWZRKYCEwQTEqzK4DQWnfqONcwuCedQkIQYSYKyYSQde0qN1qsrKW02bQpZNsxSVkxpaw1E08Uy5bMEp5uLAjuSNO4V4s4KTts61F1RC4fozIhxZJJkhB747RHw3VN4fAJYQE2Qm8ZlX3SSVHuoj7Mggu/Zpj2qqvba2uG3QXCCtIMKWTKgoiAQDAiN0DUwJoi4w/ErQXPAPNesXG/3QVi3A9/uqTQQbggjkQfdWRP8AS9ajCUDvTn9vaFFZ2q9qGAeZbQmOUqSqe+aHliu5XLZsB4VzKNx85NZMrpstowtu4jRyP/x5aUHpG/ddT3OOEf8AU8R7KpTTFpZqTjCVAhSUmQQZE2Ig+YqC2h0Fw7swVtkybKzCTc2XPAaEVWML6RxpneJPEJPubJPnVgwnShxSQerXG4llQJ7pKCfAUNKXUVMru3+g7rMFBLqb3AyFN99zxOnA1Wm3lLVlJgWkCLiCDPHfJ7zxq6dKdqOuohJWkWGUBSSZJ3SQN1zwqiY4ZBB9bhrlFjBJFySST3+fPkjXQVEp16W83WAE9oCwCgQSIgiQQctgOJ3WaHbJUrstAi+UG8HU3NzaNfbUZgEFa4hRNz2bmwJ8dDvqTexpYKupNjKVZxrcxAnSLzxJFc7x0KjjmylL/OlRSFFRINogyEgWzX3ACTpUU4gg5iYM7rX+G4+VTGF2k6VAEiYgqKQq6rmCd9xfxpk9hOscPVgkTExAkefLXWiLa6gmNcPPWCBIJ9WCd+gG+Nw5VzHoTmKkphNtyhfKkr1JvJ9op/s1BYV1jjfZVCUkwACSDN9LA33TyimzroJWED83PGZMftQDBhR8++rvcruMWVgncO/dSLw/HGuqbgndXFJrVLwUPNjYzqyoEpAUlXaVNjlMRGpNwBpKr8pjZ3RhL5QVvAJWohOVJlUKKezPdpzHGqyhvMoCQAYBJ0E7zyrSNjdFXW0IS4llxKFZkhRVGpMHLEi5tNPRvYq3IbH7DS24UpgpEQSm5BSCD2RGhoVdNo4V11xS1dSCqLBskAAAAXPAChU6GFIsDmESoglIlNwYEjjHCj9Sob9d2/7rU7KQAVGABck6VA4/pzhGjd3Orf1YK48R2fbXoa67mekmertHt3/j7q6QdLfgRVca9JGCJu4oaRLTnthJ5+yl0dPsCf8Ajgd6HR/spOa8j0sk3GSO48Nx+VELcQZgHeYAFNB00wJt9Jb8SR7wKSHSTCD1cQwdIPWo3GRqatZmlsydHlBlbbRmUlJKykkdkZrixjLO+m69ouH9VKB++q/km/tp/wBSh5CSyltYcMSiNVKgKSRayt3fwp5huhyz62VH+o/Ks558nRMuOOPcgIzAhS1qncgBCfE3Jp1g8KExlZAA1yo6xw8wFEAmrenZ+EZWhCiM64CUqJJJJgQAIpXa+22sGEyggOEJTkSAnMdATu8q5276s02RT/8AE2FfX9GaD5fSVDKEQsqROcKGaLQbboqWR0RWUA2BMHKTCtxg7gfGoFno0MJjHceFKUpKn1lBbSAOsUpJCiHCRBcF4vutcXXoft9WMw3XKSEHOtMD90j50mqGhg10RVvKB4k/CqV6TuiwbDa9TkclQEDs5SkHjqr21ZekO0MU3tHDoQtZYWtsrASYSC5CwSLZYG+nXTBxnFMrCHELyNPkltaVZSGVFMweVD6bguphLOBUTluOU/AUq3s1Kv1gTyE+81JMMy8SNx48R3VJ7P2agISchktBRKoFzNxKr6CIE8q4k3K36v8AydLpfsqGMwPVrEiU6xpItI5VtDPomYCU5W21DfnE5gQIOYkrGpsCNKozOzG3sQ229mCXIT2YmTCU+Zt41s7IxAATBAAAHqiwEfrzJrXhpucbZlmVPYhNn+jRhsgpbZSRoQ3mUDxCj2h509250RYcaKVJAlQKSkAKTANgYM79Z1p8vBYhQP50p/pH/amorauxC8042HgpwDetSiCFDiOyZ4V1MxMF6W7NDONfaBkNrgFQExlB+NMEuiI/8Vqm0PRstwgOqUSCRIFzFrEyYtXf8p2UAFQUZmJcuYudIqHFsq0ZzsZSy82hFy4pKQnMAlRKhlSqQRBPKp7pV0cfaCFPthOYkDI8Fk6TIy631q1p6MYdq6G0JUm6VRdKhcGTeQQKcO7fGIcJWlLYZzIgrSqVkpKin93SJvrVKFKidjOcJs51Kh+YK0zeJG/W9pAmhtFBSwlaQUQ4Ui91G5KtDqABqbg1oS8Qg6LEd4pptXBdY1kBHVkAqIGYgCboE3JsPE1k8XcVIomJw7Sm0qTnAiwUSYvccCJ3gCaj8HhCtYAuEkKVqOzMG+gN4HMjWrNtLC5MOlDgOcNDLP6h61SogHhKfHlVTU8UpIkXI/VBUddDuAI9tPTsPsKv5FZlBUTdKY5kETNrQaalyxpPLXSfOqjGgWwSL1s/RBzNg8ORchA1J/VJT8KxgVsPo9ObBNAXjOPJ1enO9aJCZYmcTCQMqTzI+dCnjGxlrSFBIg6XjS2k8qFWSYRjdsYjEKJcWsyZgqJA7kmyR3CuI2Yo+sdRIk/LurmEZTPZE2v/AFKsPCKmcU0hLhSlxLgAAQpIISZ5nQAm9cs2+x1RSK04nKYNcChwp640SSQDAibG2utrUBhFZCvISgGCqDlBO4mIBuLULcBlIo7DYUbqyjWSCoTwgUqU8q441I08qFJWDWxffR3tV1WLabOIC0JyQgIygfnmhbs2Fz51qvSTChf0c7w80Qb6A5lC3EJ7pArGvRbhIxzZ4hHD/mGD8K2vay0gsozDN1iTBImIUJ8yBWr6bmX8DTpFhErxOCJmUO50kRqCgQZ3dqbcKL02ZCmmwRI6ydSIKW3FpNuaRbnTvafaxDAEkoV2oSogSUESQIFgdTROk7CnEpQhC1EEmUpGW7a0C5I3qmgRUnziHXcQOuSrDBTyZGHSjMttLiwhKlqJcyFsBZCYNwDVt6HpjDkCB2zYAACUoMQAN5NVp7MvGLCkqfeHWohqAzhGnEuBtsSQFPuCFrvomKtvR7CKbaIUkpJWTCikmMqQPVJH6vGhgQG3GgccASQFIY0JjN9JSAY8geVR+A6InAsPIU4lwuNPHspKYjDuDeTOtTuM2W87iEuFoJALYnrU+q28lwGAk706cK503DvVjqcucocHaSVApykLFt5STek1YLYxNlz8/qe6Ler3012egF1uJnrLaC8p76nE7PcmDkTb9jyvrSqcC6bdaf5UR8q44pq16o6JOx83hEpfw6iuSFtk7tHEkD2VtjWGSkkpEFRvz1+ZrPOhnQ1LjZcdhSkuSlSg5msEEDsOpEAjeDV72wypbK0pWUKUIChqJP4HjXRgx8tGU5amOgsEwCJGt7jvpPEp7BIF+WpvXnnFPv4faKZWtC2nECxiJKc2moIPiDXorE+qrxrWMrslxopO2em2EYWouuytMjIjtKmd+4e29VHbPpj6wFLbSsunaVEjnApn6Tdhg40KTbO0lSv9WdYJ8hVGxWFyWmfCsXlWrSnuaRx7WTj3T92bMtDXdJ8zUp0h2oWGUOYdZUt1X550ISGAothSWWhEEoHrKi5NUZQq69M3FHBYRK3EhQS2UYdodhppTUhbhGrzh7R5VopNolxSZFI6e4ob2z3tg/Gr3sPFqdZbcMZltgmBAmTMDhWRxWs9DROEY/0K9jihVY92TMgumo/7P9x/HjVHVhVBKVjRzMND+plzDT95J+VaN0p2I9iFoDQEAEGTzqPX0AxGRLRFkFxQJJSrtpRMpIMD82NOJ5CrkvBKKQ7s9USE2Akm24Cde8fiKZhNaE10GeVKVLagggxrEXgq0NLYb0aIAUVKSrhLgEeAUCrwNRFS7iM4baKlADU2HedNdK2/0c4ENYVEkLSlagSNJKhPkFA+VMNk9BWUQtPVBQkSVEm+ti7ap3B7MlGVDikpSomBmnNbXKFEg5QYJ4U3d+itqLuhMAACAK5VY+iPfXu/0uf/AM9CmIwvZa8qiTwjzBHxqZ6QhIxCwItAEQNyeUGeNu6ldhY8l9akoORvIQgDP2ZMyNFE6mdaso2cp1WIIEwoxK1zAUQrIE6mJknx1NcWTIo2302OqMehUcfspeGbV2yQ7AUAYBCSFDNbtCb7qGz8CCzmVnUkgrKA7kSSleQfqGTrfXdUj0zXCUDfJ9wptsloutJTJEtqvP8AGPyo1vTfsvlrVXoZfRmsjQCDLqhcrJUBnKYEAJOn7M0ZhKOschpsdWmwOdST2kgEhajOp5cqlUbAMtEqjq48YUVfGuN9HykuHOJcEaEx2kn4VLyeH/tlLF6/2h/6OVjrg4UE5VWDaSfVU2oACeI91aovpKAP0D/9AHxqndD19X9Dw4EgFas6QNUIzLBEEgkqE33xVh2j0ifTtJrDpyBklIUCmSoKQSTO6DA8RXZFOrZyT60SP+IF/wDKv+Q+dA7be3YR3xIFQ6ekmIO1AxmSGcy05MozEJRIVmibkjfuPGkOmXTDE4fEobZDYTKJzJKioKkkjgBBHiKrYgRwmLcTiEQ31WZby2sID+cdKs3X4nEKgxJMIB3GrEdpYv8A5YD+cn3JqrbRxbjDjzuGKJLywp7Ees84CodW2NzLKZTwKo5mrX0Q2u5iMGh54DrDnnKIFiYtuMQDzmjqBw43GnRhA71/dSBcxJeY61CQM8dkzYpUFz3CPwIquM9OMWrHMI7AYedCcpSMwGYBQmJkTrV62gO2wf4h9qFUAVXbXRrI4SE9k6HwFvChsfox1ipIhA1O88hV4FcNUSJsYdKEhKQAkaAVzFep5e+jqXFJ4lfZPh76QzJekuOSxtYuKbQ6AEdlcQZZCQbg6a+Fa9iB2T3H41jHpHR/61R/ca9xHwraHfVPca5cD+U17N8n4xfoyz0iMS+jmzH/AFr+dZ3tbDAGw4Sd8xfwrS/SBZ5rm2R/1qNUXbTg6tA3kn3x8K4MkqzM3gv+srK2rA1cNvtK/JWHIbQy0VNkSZexLnVKDj3ENJnIkfvVVl+rr4cIj51asY0lWzm1Btxwo6oPPrPZbhKsjDI4AHMojfXdjl8WYTW6KWpvT8bq1boSSME1GkLBt/FV5Vl69fxwrUOgyFKwDRF0pW4Dylc1pgfyIyLYsGCwJcmN3IGPOppOwJGbPBIB/RNjd3QKW2HhoAIAgiFe37vbUpiGiUkDf4V0vqZIqWCwBK1QSMkyRlteOHf5GnrGyiWlq6xcXgBVjljWpNOAUlJQkzmOsRFhPfvpwjC5Wimdxk9/49lPYCJ2PggtBGd4ZSRZ0geQqUw+zkIQUDNCtTmOY8yReedc2Vh8qL6knyFh7qdgXpMER42Mji59or50KkiK5SHRl+E2DghdIUnjKljzixqYw+AZA7JJF7dYoi5k2J3mqinE8LeNKpxSuIPfWTih2WLFdGMK4O20D/Mub66KpJnoth0GW8yLREkpAzZtFTvqJRtFQ3+RNLt7ZO9RqXEadEi50cBJhzXcUiPZTbEdF3CDlWnyPzpRrbI/aHtpdW2FWy5DxlUVDgntRWuXkbdH9iOYZzORmhalgBUdpbZQvWbRBjj3Xdv4KcWnFfnJSQSnKSCUpyiLwKZvbWfMwoJ7kJX/ALhTB7GYons4hQ/+mTHsJp7pUib8krh8L/676UVgAKUrKpRzDMmDG4XvTTbeV/EB1WIZQcyRk6y4UgKGpRNxB7yaiX8Li1i+MWYMgZXE3GkRUejou6Se2mVTJIWTcyblMz41Dlk7IRNdIMR1riu0HFqJOaQGmG1KVkQmdXFWKjVo6IbVaw+FS0p1EjMbuINidbKNtNaoY6Ku/WgACAAlZ98Umrossi61n/47/wDdS1ZPAybwLRTiWlOONj86lUJUkyAtJn9JYnLw+FXte0ULhRUCttaygZgJISUhPKTvjdWT/wCFTOrh8APfUrh/pLUBCnCANFFGXyyG/PWmpy7gi5be6SqDOVbams5SCoLzHKRmXASmZERUVjdpqeDZwa1ttOwErU4tMFOcrJzOSDKAnQ6HjVex21H19lcEgEHtJEXvu5CubE2qlhSkOJUUJFoGcJUqAu4iScma2mY8aetvYpbGl4Xb3WMtuBtaisAqCCg5THaF1iwUCKO5tpEdpLiZsZaURrrmQCmPGqdsnb7RLiW1DLOdNlSM/rjvz5j/AD1IO4xC0lKlEg3MqUPaLiqU2Kim+kjaaPpSSFoKVNJvAOili9jwrWcRtUJKdMqjE7xKT8YqlObMwqxCkNqjTMcwHdn0pDa21mXU9W48rKNcuQExI4cjpUJqDb8hKWyQx9I23Wi4yErQeyZsFQMx48fhVQawqcQ+hDaxJNpywTrYD8WqzHDYBZAcOcHRTiTIiTGZJBGp76ZPM4NlxKmEJzJJhac9rRaVGdY8TWTUG9Te41lpURWI2L1eZDjjaVhWmWbai9tx7qmdqrR+T0JU9nKAOqbbENMoLkKW7+8omBvg91NHcJhnCXXgFKKjMrWDlFh6tLqxCFYdTACUYXMnMAfzrxkFMqN8iPfFXDSr3CWSylPqBNjYGx7PtreOh2AbbwDCUCM7aXDcmXFJQVG538NKycdGsISD1uWdEkzHeRero3iloZabS60EtphJkg5QkJTu1j4VpzIx/EhuzRdnIyAgmT3916cLxCRqRWYYNvEBASXErQBIJCj3CYAOutKqGKXGdDMDjJMXNoFjJ1mnz77AkaWH08RfnQLiTIJHdNZww8+3YpSpMGREakkzJI3xG+KT/KTxCClARlmUZTcQRAgQLkHwo53odGmJcA3jzrj2JSmMygmbDMQJOoAnfY+VZu5jVwSUAQNVEQeXwvxHCmqsQowYSUk6TKRHNI37henzg0mnp2k0RIcbIO8OJ+dCswVtQpMdsxvlz50KOegojCpG+1E7G5XvowZ8O6nmFwKFj9PlXuDiCEH+cEx4ityRkjkZo4UN9O8Vs11oSts5dy0EKR5ppulaTv8AOKQHUqTRwBuovU93urmTkffQAqEmlEuKG+kAuPx86US5SoBw3iCOHlSoxfL3U2Do30FBJM/E0gHicZ+LUqMRzqNLCBrbvUR8aOlYgAXjSAT7aVASIXNdUrvqOzn9k+JH30YOL5DzPypUMkAm1F6rl7KaB1W8+QHxmj9bxk+JHupaQsWUgDUedM38e0NVpngDmPkJNOkOJ4ed/fS6Xh3eFLSOyIxra3WM7F1TcCy8txobjy0qnPtqCjmEGTM6z+PdWiHCoJBFiN4t7jSiWbQoocH76QT5mayni1bkSipGadZp2r92v4ilBB/8+z21oDuzGj62HQeaOz36EU1TsRAUSltKU2jOXVHnoYisvp35I5fspgF47t4JMml8Psxa/VStQvomRp+7+L1dWsMkWCmk8wGwdZ339vHjTsbMSoyoqP8AMqPlVRwpFqFFFVsdw6pSP9Skj2TPhXW9knQuJjgnOT5AR7avqdmM/sjxp02hA3DxFXykVSKOxg3cuVKn1C0AAIFjbUqqRbbxQiABu7ago+UJq2dk6RRVNA/+TV8sdlfCcRH/AAyf9J/2mjIU/vS35uD41Npwg/B++jloHd7KNA7K+l5Yt1aP61f7kmj/AEpzTIDPB1I96RUycJPD8d1D6GOB+FGhhZD9cv6n/wC63QqX+hp5UKNIrK7+RX/qHvsl/KuHYb/1Dv2S/lWwUK6aJMkwuBxbRltt9Pc2uD3iIPjTv6Otz9PgnJ/baaWhXiMuU1qFCigMvV0OcIlnOf3XG1trH9QymmKtjYlJgsu/ZqPtAg1r1CigMgVgnhrh3/BlxXuTRF7PdPq4XEKPJhafaoCtioUUBjR2Fizoytv+RxZ8oA9tFV0ZxM9pD6hwCFo/7RfzrZ6FMDH8PsB1Pq4d0Hj1S58yJpwNlYj6l37JfyrWKFKgMqGzX/qXfs1/Kh+THvqXfsl/KtVoUUBln5Le+pd+zX8q7+S3vqXfs1/KtSoUqAy38lPfUu/Zq+Vd/Jb31Lv2avlWo0KNIGX/AJNf+pd+zX8qMnZ7/wBU79mr5Vp1CjSBmowT/wBU59mr5UYYV/6l37NfyrSKFGkDOvo731Ln2a/lRTs5w/8AAc+yV8q0ehRpQGcK2a7ubeHclyuDZmI3Jd8Wp/2g+2tIoUtCHZnH0LE/Vk//ABOJ9xPuoxw2I+oX4Z/iitFoUaAsz0DEDXDu+CJ+IoyC5vZf+xX8Aa0ChRoCyiJU4T+id+yWPemlktO72nB/Io/CrrQo0BZSvo7n1bn9CvlQq60KNAAoUKFWIFChQoAFChQoAFChQoAFChQoAFChQoAFChQoAFChQoAFChQoAFChQoAFChQoAFChQoAFChQoAFChQoAFChQoAFChQoAFChQoA//Z">
            <a:extLst>
              <a:ext uri="{FF2B5EF4-FFF2-40B4-BE49-F238E27FC236}">
                <a16:creationId xmlns:a16="http://schemas.microsoft.com/office/drawing/2014/main" xmlns="" id="{24D37532-3354-4DD3-8D03-0D756F86BE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438" y="184150"/>
            <a:ext cx="2466975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ahoma" panose="020B0604030504040204" pitchFamily="34" charset="0"/>
            </a:endParaRPr>
          </a:p>
        </p:txBody>
      </p:sp>
      <p:sp>
        <p:nvSpPr>
          <p:cNvPr id="50193" name="AutoShape 38" descr="data:image/jpeg;base64,/9j/4AAQSkZJRgABAQAAAQABAAD/2wCEAAkGBhQSERUUEhMWFRUWGBgaGRcYGB4eHBwcGhwYFx8XFxwYHichGBskGhkcHy8gIycpLCwsHCAxNTAqNyYrLCkBCQoKDgwOGg8PGiwkHyQsLCwsLCwsLCwsLCwsKSwsLCwsLCwsLCwsLCwsLCwsLCwsLCwpLCwsLCwsLCwsLCksLP/AABEIAK8BHwMBIgACEQEDEQH/xAAbAAABBQEBAAAAAAAAAAAAAAAFAQIDBAYHAP/EAEEQAAECBAMFBQUGBQQCAwEAAAECEQADITEEEkEFIlFhcQYTMoGRQqGx0fAjUlNiweEUFRaS8TNDcoIH0mOisnP/xAAZAQADAQEBAAAAAAAAAAAAAAAAAQIDBAX/xAAiEQACAgICAwEBAQEAAAAAAAAAAQIREiExQQMTUWEicTL/2gAMAwEAAhEDEQA/AFxiFywlZbu6KLBVASpikgEMWd+NNaV52JBCTLBWpS5YyqSz5iVBwbC1ToRU0gt2wErESMmFmLfM6nzABKLSwEhid41fRi8ZrZq1oJQKLCgSQN4pCTmYmtkktzjx/Wk7WzsyNdhu0WKJEnumSoMolJ3BlHh4A3YcHDPBTZuGnTVd9NW8tCwRLSMpfVQaxF63cRf2dhiZUuYAUzEpLpJBJYpBJALEEMXcVreC2y8OmYVTAhnTlZQuk1IUOOZ3B5RsoNvZDkkjmeyNvjZ+0FompUhBmLStxXKtWdCxalHcaPBTtJil4PGjESVgSpxJTMBcVKc4U12UM3RZaqYP9sezuGxQTJXOEmclBCF6lJqUrzF1oo5Gl3Bd+ZJxWIwKlYXEJBlrL5XeWvTvJK9CKVFdFDSNZLVISdhrtHtxSkzFFGWZmyoYFP5itNTUqAFCRUxndg4mXmBVLXOJbMk8aKGUEEAFL7ygaBTxQxilGX96lC9EgkAk3Y+yKaxPsmUVTVJwqCVplulJJJUU5lOPzBIUAaAlTWVljFrWh30dr7O9oUCQZ0/JIBfLLfwpS7AC/HStLWg9szH98jOEkJPhzBidX6cI5H2e7P4qfMTMWkAJUCw3GIJIM1JDADIRu8B1jquy8YFHLnzmrkWuzBqMLZtT7uvxTb5MpIs4mTZX3TXoaKHTXyh2HS1Puk/OvEsREkwOCPq0LJF/q1I3ogpbSlOnNqghY0qkH1F3i5KmhYcWP6ws6SFBjUcIHyZuVkrJq5QviHdjoNOR05LgfIQZxXzjFTtpGVi1T5bd3kR3qSbEqmIpR3HdjSxBZrabGbS7oBSxu+0RbK3jHTUXZ7tGQ7W7JVNmj+EKft5aytiGXle5OoKgKWHCsZ+R/ComL7U7aXNxDLJDAIUHUDl3Xs5exY1eJNmzlGYuXhDmQ5PeCgAUDnWgLO6ClGo9l7tAvF4peQES1EkJSFtmJOaXZTON4DixPNxJsXtIuWjuUky84KZpY5l1O6BcG4YNzIeOU1Ov9lMLLEtXdkq3kgqs5EtD9N56aPBtJeg+TawB7MbTQmSiVJlTFBLgnKwBO+cxUQRVRDkV5wVxGIIclLEAMHd8xYA2+QvHVGktGLtsGz52SaJSASrxpAsE2KVAOAylA9FBrCK2zZDLmggqCGRla6VDMSQ7VtegGrkxYWCECYA6kEqJdsyVPnIBqN2oH5A3GB239oBClMazZaVApahBKXSTQUID1ppHL5KX9Gq+FGaVlTCYCwJy1cBh4nvQ0NLiB65QQkpWwKi6QzXqMwF23a/8ekD1YlaVAoIXMZ99t8UJJ4BgmnIW1n21tBacSDMl5SpKVoSGLJQQlRKrF6uzulfKODC42je6ZOmYoJCEumgASBdxQ6nhSjAVFIumSwUCpim4OpoLUOp5iAP87EqYtSEDNmDrSCTwcmygQ4ZnD3qxm78qcrVmBFeJBSAXNH6/5h9WxovS8IpJCVXFuhcsacGgnslS1rUlwFZQSVGlD7xWzwHRLO6E5r1VSg8Vj1PoLROmWUzQUKplWXGhcgeRGnWJi6lY2tBLIMy0rLgElwbG9SBZ/qkDlKSVUUygAW5Hi+ha7QSkbVltlmICnGVx7JHhcU3RxHERn5RdRJID13XO4kVT5qPvHJ20q5Ei5NxrpCfzINqOC1HtY6mC0zIlTINEl+DjTxdDx9IzFikqCksXA1tqzsWD+ba0NzNphSGYlQdgGD8UA+ylgSSOLwR0qGyx360PLSyqkAnRLBRA4AeFxoD5RSMVwqQDmfwk1oC1A4FPjFREhWVRLkknMcvFgqnJ0gDQMOrzMISfZcEJtQl611Z+Y9IpyCiSSxKnQAVLzZhWtK8CW+ql5Z+1BlSHOVicxUAbgVN2LW4xWM8lIIugMeJdqEs5N2NelIbtTBESEq7zxXKKUcEAEsbsSC3SJp1rgNGL25syZLm1cECrAHKSAS4BfMCXrxq1HonDlioCYDlCTMfKVZFZQUlrkKYn9oOTMbmlqdkVcAA1BGYZgXozh+QN4pI2krDozFImhJzZSAxJDF82lAXqxq0dMXujNrVmp7J4g4ZUyVOUtK1zCVHxVyFZKj4w7O73BDEOY2+yNuylkp75K6uK/eLZRqGVQAjk5Mcx2D2wk/xCVLQpXgWWJUxSlSBzLAAMRY+R0uF7YYBSUqlIXLUonKzO5fRRDgqD61ajs3RGWJk1Zr9r9n5OLSpM1LmqQdRocrjVuYcPHMe3HYmZIw4CpmeWgAucodbAUTSgCW1NXLAV1+P7RnuVpyklLBRAqkvmG4rR6CpGlYxuLlqWtIXjVzJZQTmUnMxISA6HUw5CoA5Fl5Jxe0tijFow0yapEkrSpQDB68CD7iLxZ7P7RXL7tQdKw+SmVmJBTZlZ0lq3c3YM8pooJZnLZS4ZyPLUMYs7JmCnepGVKmSzCySsjSrN84lvRbWw5L7QYzFqyylLJzjMQkhILEBKg5S5AKnY+FVY632c2KnDoookqYly4BucuoGrRi+ye38NIlqXMSUlgAz+EbzKcsSzqppQawUwXaxczcw6AlKicqlA7pbwkAVY/HlGkHGO2yJJvg3BMIgfGKuHxIyhlZj7zxPIRaQKR1p2YtUKYgmyAQBwq/6xYiOdLzJIchwzi46c4bEA9tTUywe8ld4gguU3RZ1K4DmC96HTns+cvCzZc2RNlzZZlzMpSzZQAVheQHetVnuNBG3x+1zhyUzvtpK0rKSnxjKQlSTxIcVu9Lxk9tbPKcSV4VlKnJmnuMtgEhNQ3AkPWtAaPHL5HfBtEy83bwlysiEHu1TEzEuSQMrKKUOKVCXPIRKjaJnISEyQpa1KK1mqi+iCQ0u4By1LPR6507RWpMtSnPdKIymtVF3L3BJD9RxjWYSevFCSZxlpSkAS5TtmSMoK1UL2Aq7twvjZaOr7BmJEgLKgc1XT4WFAlGpAFBrfjHsMjvld4fAKJS4YmrzC13BYVs/GM1s2ecVM7tc2W1kSpSt1IFVKYAVHhYvetAQdivECWAC2gAFzwYR0xdr8Mmq/0HbZx3dZVZFFJdygOQ2vBvN/jGB2ntcnIiWAUFQKVWypmgpAY+EpKcrO7hJjpUyamYMiA7hrsG4PXQ2DnpHKtuyTKxigoEhSg261ElwoX8JS7vr6c3nXfRp4wTIwikrmz5k1DoUUlzVTgUCTUtozhxEuIYrdljMFIepCUuN1vZTUEsaV0MDcc5mTClAJJUQCbZlZmGnH3dIPYvFylKlJw6sqRIZbpcBajnUa6gE30AGjDnlFVaNEVcFnBeaUnLlSWqWcuC3AM+oZqQWmpKEZS3AEHMGLsXF3+cZ8YjNNFilAYqzcXBLK0zMHt6xbk4p1kgulNqv+bSlrNaM2rLRflqURR3KaAvwytxL5uOnERZlTGATrYl3bk/pf0its6dlVmJJIDDU5d0sH5+duEXcrJUpS99hubo3RlBIpvc9U7p1iO6LIMdiwKKyh8mUVGo3weGvka3iovFEBwE+0wpYAkZcguoEDkxu8V+0ClqCKk5iQlILZmAKn5WJ4PfhNg5zIRYAEuAxbK1wTcOPUQJaFeyXCSyxWc2ZShpwplp+bTV4Iokl1GYuugeoZ1BRCRR39w5wmCmMAcgFKZSB+Z+pLF+bRGpSsylAOA2YaAEjiNLCFJ8lUHMOGlzC4SlLZhxFXAABzF9OtYGZ1ZQRxIIa/3SoDSn00IvGFQORbFqpFGo/KptS7NwinOxXdByQoEgF6vm3datctxhN2kgrsJKzBik7jpcMzHUMLsx8xpqLxGzcylqWpk5jcCzllMSASXFecSpx4mZRLUd4keFjQhPpRx84jw8khQSQVO7pIJJAYpOclqOaHRoFaE9mdxi1KUZSkpdCCQc2ibbpueLcH0ivPVnQAokA5DQMzkB21DnSjAxFtja/fzFkAIKh90kliCxpX5GINm4055ZypAy5ShYoxGceWbStCTyjtx7Mr6Njs7sLJCRMSoB8qlOWUZZ8AASlwcwqG4GkGpeHGCKT3QXmlysmYN4FJdIU75gsFSc1nazNBsxKMbLmJlDKAkZAFNkylW6ttGUN6+6KUMEZPZmetJGdphd0zaoZpYOZBJCh4xmSAaiojVRb4M7XYWK5KpW5vS1JACElLhLkgpZ7hlNypWMp2skyJUwOlaZc1OdKg6SFOkDLoTwdvdBNPY1QBMua0xSFhSS7VUFpy1sMgTumj6DdGV2/gMWqVMCElQki7gurMzJYimgPWzNCmn8HF/oNxiEkSwgkuglTyzukFghOapADO46QkrZ6FESnA1IS4dRDuHcsQ1Gbw8hArYs1cxRzurKQznNq5yuSxFPdeCU0ZftA5WhJBVycEE5aukN5H8sQ9Oi+jWbK7NHuklOVOZNikAEliSzHKFBLUPuMabBSjJTlUUp8ScqQKlhWlmqaPvRjcKZ66IUt2zUNQFEshIdkkAnSzXaCSOzKklKp6ioPmIrVgHBV7Ts9S9NGhKSXANG52Xi0zPCAQLlrmg1ArSoqzwT72rN9ecCJM0JOVIIQzkkWsOLqLCtSzCukEZUpwXOap+TNwpaO2EtUc0kWwY8DDQuMh2gxxRMBQr+HnFQy5iO7nAAuHY7zUrGkpqKslKwF/5Dwa8+fDqmSySQpCvBMU6CMiRS6qrNCWvGW2p2gKyCkHDmqDkJYF0uUapTugsl2IdzGm2122m5JSJyMi1BypNRdRS1S9AlR5tpfH7SxKZilndqqjhgqxcCuW7XsOEcE5pydG8VoAKxX2m8rUkvcuHudS+vGL+zsaZKihaiZbM5Q6AxqVDjWrXBBOkUpmDSZoEsKmFVGAJJJZgBqa8BeNdjOyE1MlACgTlJIYMFEJGUKBsw6OL8XaY0Q4PaqETpa8OUFQqnKylbwIUGBLk6ONTxjoWwezSkp73EzT3iw6nO8dWKj4QLZUjSpqRGG/8d7LGGmzVz5ClzU/6csAMp9x3dnqBr4/ManCdrEGWuYtYlh6S0JSgqCjotndKdKWrFxxjtsTthvaOFSWVLIzIIyrymlQ6FUKS6TTqPPI9pO0sibKZchRmgEM4yg7wO89DUlh90VpEau1oTOBmNM3WXc5gCyJpuyqezqG6Au0ZUtCu7XLyzVhW6QQVMH8QDVUKcxwjGXkV6GkVNp4ZJXNIUAe7Sz1chJ51ZgzOXLtQxHgJa94TVlbpqEh91OVJIIHNST53vEfaRZRPWzNkQk9QLFjzKq0GU14+2Zh5iU5lZimhY13SDRvEzhJqwbq8Q9Kyuy1tDZ+fMt3yuxfNqFAXABqSA5BbW8MweEVJQU2JYqoSWsW043r0aCCVkpyhWWYAzlIrlY0Aoz8Ab8njwx4/wBNRIW5YkFlN4tKFs1vu8mjLPoqlyEMKwypNwDmahq1DWgiDauIKsoykkpLe0XBFCSKUDu/rFvATALgpfjX2XfkG+Ah82YGO6Em4IuP2+Dc4zct2aFM4NwCakO4QoukVObLxASLXpDcRK7tSQgCqt2mjg+QcOwu0TYMKSp6s9yX8QT+p+PSEM7OtK0qoEAdFEvTXX41gvYE02apK3QwUkEtQOVFmD6uRQaQuNCksTvJOWj3CXFG4OeEDZqkleVncA5j6FwQC5ZouLxoISlgxv1D3LUDl/O8AInwwCaPwLtxGoDkin1aFVJBd2bKaVO9pUl2rZ/lEYxIADAGgqPSJ5bouSGZkjw1d7HgKcXibKKk2czMDmCVgJKiQE3JCiN0hRH62izJVZYCUzVB8qjmLEmlRQMXtqYq4yinoWTck0rUW8PGhpaGonI3gsFSgEh0lqCtAwIvDqyTn+GxClZk7uZ19SxYjdtTXT1hiZhTnQo1SQQwdsj00BDJgltXYqCZs9ByqOVTBLgB3UscQAK+d3jP4jG91MnI8SVZk+/do9NbcaR6Ualwc0tcm12LtrMkLlrIVuJWQSlJAu4ZmNOHmI1WC7X4lCwlSkkrVRakBlBIUWBYVICbOBXiIxGw8GgSkqCHmKSpK34pWlQy1NMuYcdLRs5+xcTLSAEhQQUqDpCwoM6gyrhKhmBd2Vpqrp6Hytlba/aWYFEqlzUTlJCgS4EsJcqUA7AkC9KE3inP7WqUCietRynwLSUhR3XSTTNvAWbpx3GC20cUky50hAzBKlM2QhJYne3hw1oL8MPt/AyjOmqI7uVLpmKXKlEKmBKbgOCAwdmHEwSp8MFZRM+WQBKSlOVKcx3iSotvF01BApcAO2sPSM07KygZagp7VDE11csmlGMMwW0EhLAAs5DqBIBqVEABhmbzApZ7iVpTlTnLzCaMTQOwuWIOZjSrO8ZPk06JtnbTmo3pa2ULMzMLUcU0Af3iLcztjPmUEpIvRL1dJNQSav7j0gLMwCkoXMGZSiVFShR2PB7VFOGj0i5siaylJMpJBBUFG6WL1LM4JZ6FujRDego02xNoT5w+2mqlumqUqD1BqKbrNr+saTCY7ID90Wq7sGJJuTeMxs+eAMyTQknzew4szV5Rc/mBaop09L6RObiPBBRW2VOeFD6MfK0Y/tTtaZNXNTLnOkAFEmclKSFihIUqujhyHfhcmcSxdJS4uH9XNg14zPaNUub/ALiUkaOG5kMMxUWAethChOT5CUUZZW01JUQaM4ZRduITwZxEOLm/ZDdD5wAxd90l+BPTh1iOZKUQ7uNLkV/w3lF1kIlOQFOVUNqBIrWsdKpGSIcJjlyFiYguopLEAEiuUhtD76wX2N2/mZsk8gjiRx9G84z+IQAABZQdnJNSb8yCPSIsSugzUI8Jsf38vMWjRJNBwdWw05TBSXpVKuXDMn4/rFHZBGHQJk1QolTJmJ8RUMoSQTqCqppSMRgO2a5KkpmeEUtQ0/eDqu08vESyjMklnSlQpmBFSXIPBtbRk4yRWjQ9qNnJVhpasPLCQpikol5LJzAukl3NAdTGKkYWZVE1xfKpQciYSB5hrsCHY8I6GjEq/hZLTXWAKgZWDUQUpLEhIbrWmmT2+sKmDM5UoNR2TnYVIDEsSz6JIF4iTWVCS1bPbZaYtSkKS5DBfE0ZANnKia0Z0s7QGOLVh5Tb1Q711dN7MAQ6bnMaikXdoF5hw53QAlQUaAkBIoSKneoPzDrFbHzf9s5UIZKaIBABLuKGup63DBoW9Mpl3+KC8z743czFmzAkgAMUslzqHDVcwsnZ6ZoKRMzLSfvZgGL1OjmvkYHTipS0gKOilnOa5VGrMyjlVletRTmRlyhNWQVygp6S1EpUCctRRrUvfXSJcX0Abwymc0UpTVajU8Po58+MTTN401BqdHBN9AGAfrFWVhSwG6MrABxyDlRuPPrDMVLCigpKSRVSRMQSAfaKQcxajRljbNBcQobolsCTU6t66gGvXnEK8SEAgEFQJDWOlRoWNy1G6xMZKglNQBlLgs+9vOkCup9IhlYIupRG9UgE2uaVvV+pi2l2A5KQl81T1F9QWF/faEWmtD1DcRytoPP0nRKzBma5JI1d2HDU+ce7ogi7E7tNQHOjnp1gsB0jFC7HNlOYjQcuhf1iRCxuurkWFGu3kdLCKSwoOG8VA4bi550/WIv4htGCXavE08gYMB2F52ISzBCSEhQYi9mOlixfUdYGLzN9mCSAHIAFsqQWsKAixcg84RKy28WpRuoDMOfxraK86Z+ck/mdPvA0tzgjGhGa25ic0lK0KJSFVZ/CoDxBuIqIymJmFRd957nXgTz5wdwO1iFjP4FXUa8hStA7NZngZtLC93Mys1iByL2j0oLHRyz3sK7DxapOGVOCmWZgQgsCxFSQDcxqML29nzhkWsZwHCmy+yd4hVHYqJ5v5ZzElCcPISfCQo5SnM4cGrO1rtYHlF7ZmCK0gyj9mmh3dGJJKlHgbdOUZyqmylzRexO35qwuWp8wllKiNyzEoCnqmjdHvGdmzpuZlkElzmckEgmw5M1OPOCeOm/bJDMpSWcF6s1MptbT2tNBeDxqCpKlgB2IWk7zufZBLgjSlrw4x1wD5DXZ3BjIVliRmqHylwCyQ/ifUMPeYNp2eQrNMJDA0SzvkOoNXzGgbQ9YztAzGZeYJFyLAijdAR7qwzE7R3iVEsyywAKlDxPyDvrGLbbs1SSRTTthScqJbEOzBRB5FRJJZm4HhzuYDETs5Ck5SEuplFQoFpoAGZRYAF/OA2In5kKOfefKBmScpJDBWVN6EVdweTwa2NNxC0zSokF0hJJBr4qqo7AJGY8ekKS1Yk9h7Y+FmhLTFMkAMlI0uHcO9Pjxgqskg04MP0tWAcjFTB/rzJYSl9BnOV6qKRQtqeUGJeMKk50rSxFPsXBv91P1SMJK+DVIymL2jiUkrBly3fdEsKvShN6DgIFYnaswgd6EzKFyAlB0rugFRoBTgIv4hEucAZTkkhyMxd9LFvWrwLx2z2UEKUyhe5U9LgedC1bxrFhNKgeNoBTkCtnrR9L1pSoi3OxOaSkpH3y2Y6MLEHM5b4VeBu0cKlFE6Bz1Ovo3CExGJKZMkBw4WaH85Ad72jfFPg5iOWp1EsQBUuXdjoaB4O4jDy1yk1UFrYFAtT21cKfCKOycOJ2ZyKWD6/4g5j5Ik4cJJHezN0flS7Enr8BDbKjwYfGSFOSl1JJLA3YUfzaDPZ7Zi5cyWpYoamWCM+XoaOQQeheGKmoKir2HCEsK5UC7cSwP/YwZ2ZhVd0Sg5EqPiNNHvcprW+nGF5JtKhJbNKrtAhWSV3kwirNKTlIcpZJUsFxYM/s1JMAsfJSZn2a1E5go5kFKkpQ6mUATlqE3bw+qYjaISykk5QciS9SCAAkCpSNaXIL3IhklAmrCxLDswClfmyF6+yCTUbwFuPMvpeiHb0xpgmBSlOTlBKWACQbKfiKGr+UO/hkzC8tRSQSoFgLjNx4hhUac4ZtiakTVJyhKlKSbskhixvcFdxVrmzUlBKRlWVEKZSkJLvXjycm9jGiVpCfJblhSTlmLKVJcg3JCSSQqtL0L1fm8XMPIz1S5YhRb2RYDkAz+7jFaZi0LUpAFWzZqMphYeoAfkDQRMcYiWNQohlJFFUDNQhyDoH/WId/BxCCpqlLSSopABdrqs3nq0FJKWBKPESz0ufLg8ZqZtOWjeKiScjAV1LhXCnpGgw8wd2hQADoKmJZiulebDyvGc1WzeLXBYmpSr2khlJ4HwgBgXs7RSxakoDs1XKglgbk2v5XrC4bFJKt1nG6XNyLkHqW+qx4pRYgVTRg3UMNNfWIS2Non/iE5g5LsQ4FKVPvo5u1OdcTAp/OnNruP80ipKnkJGcOdHpU0cHpeEm4k+JBYmzeTgCxL9fOLUTNslViC5I9m2tnFuukUMVtA5hkcAG3X41t15xKnEgu5KTduFVO/GihXnziGYE5lEAgtcEXvx1cRqlT2S2T4THHw3NKKNAa3bQ28xDscFBmB3qgEu1+HV4qSJikOpIfMGIZxb69KxArFlZDneA0cWLdK/V4tR3aFejPY2XvvLSQxBqmldeDPpa/CLipScRJQ7GYigUS1BQO3GBn8U2Vg12F+H+PLpF3B4lGdiwUdbD4s9dbcY6HZgmuC7tmZlMhCkgNJALWqxIqf8tXWI5UrIUqS4dhRakiguDu0fQNZtKs2xgSoBRO8HFT5tausDMHtLu1CpcEEBVUk0FiKUc668YErWgk6ZpcMmaglM1BUMpUBU7wdSct2GYetS8VsXImCckypZShZl6EbqgmmU6pSACeRtFSf2lWsAqKSAQd0saMAGFCKPUEcRWtrGT1CZJmSlqyqTTQl1E7wFHSDq9WbjEpNclaD8uYrMMySWc1VRqXrSop1HARBiMUmeJiQC/drD5g2tGZi76cObwRx83LJQGIJQMxYfeJArW4foIzc1Q7ybl0krJBoQyVKBBFxYUq/kYxgrNZMphchIda1KBztlrVWUmhrVzB7DTD/AA8sIDskvcmwSGBUOZqWHq+OI7wukZiSCQHyn/iA2Wr0PFg0a5GdCZYlp8KBmAahXlUaaF1i769Y0nGjOA1Ymoyg+EsCVrK1Mp/ZdKSaWItG6GGnSpaAFK+z8O4sCvJIZuUYSdjlkOUqBynhc5q3PDThaOwY/DBQSTcD2SQHpoDUU1jOnRppM5NiFPLKJtSleVyOFA4LVpWg4QDVtZSEkKJUkVah560a/wBVgxthZ7/EByWmq+J00EZ/aNUKPL6+MKH/AFs2lG42IZylISShSk9Hs9aV937y40BpQZmlOx5kn9YE4PGZaWHDprBXaiznQmpdKB5t+pMbtUzkCmxMMAgzEhgolqM7Bv0irtvGEtxZvX9qecanGYMScNKlC6QxPlU+ZeMhtGiwfu1/7eyPWvQGFF27KfBWnUUlKf8AbDUq6rqNOdPKC0rGITJUkzGSVByKkuFBQAcsN1Px4QASpj4mBBcnhq/WJZiUoS7BeY8aUSQeYqQR+8OcU9EoMSFy+6dTqPi3Q5DPuKcMAVFrHo1Y92cxYM/fSnMUqU9QaMsUFBYcKQCTiwhCkqGaqShwQ4B3gWIIBCvj1i5sFSCZ81Ob7OWu9bndJPG9PfCfj0x3tDtoYorzNvFSlqYvuuaMolgHJdLWSOsVcTPHeJJVmAcZi2a/5SRSuvygdKxJABzMoORR6kAX097QzvTW1Y1j46M2wzi0LIRkA+6GNG3WA4Oxua20iXEYrvEZZhyj2aHRw7irsxKTqfQPKnGlW8q/GPDEkFQKiXSBrWr28oTgFmixWAK5mGl3zAa8GLkhmtc1jRDaqQle6fFlDNaoADq+PEnWGYNYCe8LBScOySSAXVlLD0PqIy0qYSxJLJUVto9A/UxzNZ6Z0L+do0ErHl1EJ8LuSQ1NA+ptHhtomhlkBnNXLUDmlCC+umsZ0EokhLklaipXIOyU05OfOK6MblVR2Yh2NrV9YfpQZsP7WxSggKSEqQaAk0401v8AHoYEfzNYSkZkpAdlMot5+UPnY5K5SgQzWHCgD9IETVMdG0Du0aQhqjOUmaOXtFTB1BRNMzMHqbUJDJMV521it05iBqQA9zd9ejfIbg5wIAA8uZENVOckeEB/jzisFYstFuYpNXK1NYFV6PYXD3848iWha2KlZWdr1oOIa5MDVTrHUHiYnlYkhSSwsQQ308XRNkHcvNQAlSQVVAvoCA9qg0i8jCIBG4SXFDSu4NbB3vyghiMFLRipWWchac6l5wWCaqIBJsaD3QYVKlhZUZspQJSS01LuMl6XZNC+vWJlIpRKKF5s6FJSDVLVzJykgZqCo6cbaBcfsnedm1vySCA9mcEGr+RgvNzGfMWlailUxZbilSiWfV4sS8W43chFWKkA89WOkRdPRVJozGzMCSsMAqrMQDya4c/KDGy5KpkrKUt3agsEDRyCnrRJA4JMW14XMxaUG4IH/tEUraSZK8h8JOU5UmxZJa7fuYcpWtBGNBjF4jOA6XyhgBx8I6lxbiTGZ2bNK8QTlNUTEklmcoX+pvBSZiJksygkstMw3q5Sp/OLezNnlMwEqFS7da2NdXjONKLKltmRwUlWYBCaEgeGzkXOlSNY0WLwh76ZcA1FFCzADqwFbQfw+zAh92S4r4TnBpY5md+TRdRsiUq6ZBPF5r+6ZA52xKKSMiAWJDWKn3gaiZu8ywNTxjs2Pn7oYEg9OI4xif6fkt4ZPDxzf1mRb2xtXEBICSje8JJAc23aq9qE2MxOPUDPn/8A9l6fmVAjazd2voYJYBlTZwmEEiYSTfUu5B5+6Pbcl/ZTGlJKcqt4Amw0JJb0/ZJf0bOaxoxSKkDiR743nZ/ZBm4yZOI+zlKZPNYAA8kivXLGR7N7JXPxEtCR7QUo6BKSCVH6uQNY7PJky5MvRKEuepJcnmSS8dPkdaOZAza2JCAVKag95jm87EGYtS1ak/X1xEaPtntBcxQQBlCyClHtkWzq+6ngDU9IzkxOWgqwvxPHzv0aJ8ca2EmU5+JIVulqN1B05wsyeycpG8LuLFz6m14prVUtxhFzC5epOp+NY1oSGTMUagsQVZrVeove3lBjATynCYhf4ikoc34mv/aAK7wexW5gJKdVzFrPk6f0EVLhImPYLlgVJLMHA41Ab3k+UKRrpxiNIhwEMg87GHKYueCffD+7cV+MIZW82n+YB0a/H4kowQzeKYsBNvCgAUN9DAjAyioZXIzKqeCUhyelfdBPtOylypQIAQli+huT7oEYjFlMolNM6siBrkTcni5jmgrWjaXOxqpwmTJhZhmZPIAAAekV1AAxVRMNWOtYXDyxnIIs/wAo2xJUtE61VIBiKYdTEy0h7e6K6y4+vWEhSssbPWcxAFC3/wCkjzv748ubmUQ7HetrU3a7cOHSq4EtmPJP/wC0RUmI+0VyUfjDXIuhZswgxNLnWfU/CG4qQ9eFD+hiFFjy+vlFUI12Kw7T0B/l7XOC8jAPwvw59YC4nEFU1K0oUAGuOujc4XE9oVocJSp9N016lvpo5qbNbRoMPghl8x8YF7QwyZcxTEvQgAgVNdWcE8IHYbtNMysZa3cHwmHJx0yZWYCCaM1xzfzhOLXI0zSrmo7rvNCkKA4vURnSHCl3UVEerGnmYecaruu7IAShyByqwfgD+kRd5MSUmWjMQyuQNgb8oSQ7C0qQrvZSVtmBQ58iCfURqFyQJSS1gD/9TGSkT560LUtIE1IGSzM4uXp58YnwW1cQooSvIBmDgLSXFmABia5HfBusQylykD7wKugct7jByWkRzRG25iFBlyswFSpR4AMGrT0qRpF6X2rme1NlNwSS/wC0CdbE10bpSAAeQJJ5sXeOb9rNviYtLWSVZRyISXNbgvBCf2mCkl5wqDQZquLWjM7QwMuaXClJfQJJHlT9YLsFog2KpJ7xaLEjQEhg2oLBm0i1tPEpVKKJaUqXMBSKEqJIboPFQtFeRsaXLDNOq9e74tZ4KbAlSJU3vFJWlQFFLQctdXAvcOWuYersNhPs52dGDkhIrMUxmKGp0SPyj5nWIO0m3E4UBUxlzj/pSvZT+df1X3xPtDtfJTJUqSsTZtWABIB4qppwjnE4rmzTMnKJKi6lH6tFxTk7kS3XATwaVKC8ROUVTJhNTf8AMrlokcHERrlNLciq3PBqO/QUiaZN75QlywcgAALUbUj3+7hBxWBRlIWoJGUgEkDxUcH0huVCoxUrABrgnkRDZ+ylaJJ9YNTthqQS8hZBsrMVA8woBjE0jYU1Xhwsw8GCovIKMmcEeKa2D/tSDm3MEfspScrS5YBcgVLPfpBqX2Tn5gVYZSQ4clRf0KqxMezOImqMzupbKqCvM7aasKcoT8itAo6MVOwCkeJq6uD8IiCY3p7JTgxUcOluVvNoRXY1TUmy/T5we5B62YpKfpxBvZnZecJyO9lKShwVKIDMBm/RoIDsxMHtIV0AB94IhwK5CVAvnVusFPRnfg/pEvyWtDUPpSxhM2Ys5dK8ACpiSelPOB2P2dNWsZZS8qWCdws3Gg1i3Jw08miFBJZ6EP8AO8EcOpdQoTRwqv5wJ4jasz0rYU4E/ZKuzsflDxsid3ildyupOhbjQkCNLNxgFzMHPMW95/SLAxoyuJyrPdPIaiD2MWJkzs2a9ZSrchw49IiOCmUeWaBrAevONWMYsKcLJaxZPL8seTjlVdbudRWDNhRlJWBUlKt0h8t/+Q4Q84J5inIAGc6VZ92h1NB1jWkul3FHanUVrzieTij9kO7lEJZZdF90pZRet3bjWF7AxMN3RqWNQ3lwNeUN/h2JKQop0BB5UpHRJmMf/blFmpl4eUeVNSCT3Ek5mtSw/wCHMw15GTiD1TZxvMmeRH6RCRMJqudQEeM69COEdl/o/D/hx7+kcP8AgiIxZdo4yrDE+1M81q+cNk7LOYlSzXk4AFNTWnTWO2f0nI/DHqfnD/6Ww/4fvPzgxkGSOL4/DIIzBAdNx94C6TWjh2bUCG4f+HmE5Sd0tlBSd27mho7tUGO1jsthvwh6n5x5PZTDA0lJD8A3whYOgzRx04RCKpTyLgWNDaGzMFLlLzpRlCagu9bg21pHah2akfhD3/OFV2ckaygYMJBmjiEvAPUBvT5XiQYEixHz5x21PZ6QLShD/wCSSvwxBhIM4nEpchQssA6sf0iaWpVQZqgxuK82oRHaBsaULSx6Q/8AlUv7g9IPW+w9iOQydjGapITiTmLgZkqQ54OCQPdBGX2QxYSQZiVv/wDMT8Y6WvYskhjKSRwKQ0Qp7NYcf7EsdEiHgxZo5qrslOB3koKTcZwQdOEQo7MTAd1EsDkQPc0dS/p6R+DL/sHyhB2ew/4Ev+xPygwYZo5eOy2IHhShPRQHwENPZPEKNkP/AM/2jqn8hkfgS/7E/KPDs/I/Al/2J+UGDDNHM5PZLEp4eS4mPZrE8j1WI6P/ACWR+DL/ALE/KHjZEr8JH9iflBgGZy6Z2YxX3Uc98V9Yin9lMQoMZaef2ia++Or/AMqlfhI/tT8oT+WS/wAJH9qYMAzOOzOw05SvChNR7Y0jTJ7KL/HR7/lG7GzZf4SPRMKdmy/wk/2j5QnC+R50c+ndjVq/3pIZ7pJ6RUwX/jlUuZnGKQaMynNCxqSHJcR0r+XS/wAJH9o+UPGz0D2E+75QKAZmBX2QX7MySfMj9Ij/AKSmf/Gei/mBHQ/4RP3U+6F/hhwEHqQZs5fi9iiWR3iQHtZQ9QTEA2JKNpY65fox1gYccI93IifU/pXsOUJ2KjSWPQw1ewx+C/QfMx1cyh9GF7qD1P6Hs/DimP2HMJR3clSQDW9Q3J2rx9IajYU8FzJcBIFCQedGrHa+6BhDKh+t/RZHHP5St37uZE42epg6Jjjig69HjrXdcoaZJ4e+DB/QyLgP19CPZuvoflEoIhax0nPZC/WHgQ40/aHpMCQWRGHBMOAjw+qQUKxEohR090ejzQxClMIUx4Q4QARtyhwTDnj0OgsaUQgEPywhEKgsa3WPFMOI4QgV9NBQCZY96wohEtpCA9lhIUrY1cfCFCuh84AECY8RDgax7LDoLGtHgDCtCEchBQHmMey9IQQpUYQxKR7uh9NCg+UNUoawAebo0I/MQuSEzwhjSDo3mDD8kIVGlfrrDiv6p84YWNKIaw4iHqUeAhB5fXWEFjFEcRDSkHWJVN09IUI4QUOz2eFCuEBZvaqSm4ma6DQPx4Q+X2llKAIStiARQa+cFoVBhvqsOEBj2llj2V9KfOGq7SooQhdSBcakB784MkGLDceKoDntCkewfWEHaJJsj3/tDyQsWGY8RAQ9pE/c95+UeVt4H/bHr+0GSHiw4IQwE/nNiJafU/KIZfaYqKmQlgSKvpCyQYM0T8o8IAf1Cv7qff8AOG/1DM4I9D84eSFgzRPHozZ7QzOCfT94d/Ppn5fSHmgwZoT1hvnGf/n8ziPT9oRe2lkeJjxAD+8NBmh4MPqUHv5f4hHH1/iMvhtvzsgzTHVrugfAR49opv3/AHD5ROSHizUgg84VuUZJG3Jxf7U3pQfKGI23MY5pqnqzAD9IWaDBmxIhwMY47aWW+0WPOEl7dUS5mLykWc8eUPNIMGbFuUI31SMiNtgCk1fmpX6xErb4/EXS9VQvZEPWzZkHhCgRjEbRUo0zF29o/qYmnGYpFEquPaFn/wCUHsQ8Ga0pj2XnGSGFmKqEK/uT84hOxpygxRx9pPzgz/BYfpsfT684aVgfdHm0ZUbFnPSXw9pOnnHsTsPEmWoIQjMQWzKDPzardIMn8DFfTTTJ6dVI/vhE4uX+Ij+4RnEbBxGUDIgGntvb/rEw2DPIY5B/2P8A6wZfgYr6Gf5hJH+7L9f3hh2nJf8A1R5PAZPZqbqqX/8Ab5Q9PZuaPbl+ioLfwKX0J/zmQSd8ki+6r5VtCfz7D1Gc0LHdV14QNldmpqST3ktzfdVzPHnC/wBPrcnvZYevgV/7QW/g6X0//9k=">
            <a:extLst>
              <a:ext uri="{FF2B5EF4-FFF2-40B4-BE49-F238E27FC236}">
                <a16:creationId xmlns:a16="http://schemas.microsoft.com/office/drawing/2014/main" xmlns="" id="{5DA37990-160F-42DF-8DBE-CD0CF74DA45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438" y="247650"/>
            <a:ext cx="2733675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ahoma" panose="020B0604030504040204" pitchFamily="34" charset="0"/>
            </a:endParaRPr>
          </a:p>
        </p:txBody>
      </p:sp>
      <p:sp>
        <p:nvSpPr>
          <p:cNvPr id="50194" name="AutoShape 40" descr="data:image/jpeg;base64,/9j/4AAQSkZJRgABAQAAAQABAAD/2wCEAAkGBhQSERUUExQVFBQVFxcUGBgYFxwcGBYXFBcYFRcYGBcYHCYfFxwjGhgVHy8gIycpLCwsFx4xNTAqNSYrLCkBCQoKDgwOGg8PGiwlHyQsLCwsKTQsLC0sKiosLCwsLCwsLCksLCwsLCwpLCwsLCwsKSwsLCwqLCwpLCwpLCwsLP/AABEIAMIBAwMBIgACEQEDEQH/xAAcAAABBQEBAQAAAAAAAAAAAAAAAQMEBQYCBwj/xABEEAABAwIEAwUECAMFCQEBAAABAAIRAyEEBRIxBkFREyJhcYEykaGxBxQjQlLB0fBicuEVM4KSsiQ0Q1NjoqPC8XMW/8QAGQEAAgMBAAAAAAAAAAAAAAAAAAMBAgQF/8QALxEAAgIBAwMBBgYDAQAAAAAAAAECEQMSITEEQVETBSIyYXGhI4GRseHwQsHRFP/aAAwDAQACEQMRAD8A8RQlhCAEQlhCABEJUIAREJUIARIukiAEQukIA5RC6SIAEJYQgAASlJKFNAEpEoCW3mgBEoA5/BBKSFICz6JE+MG7n3fPf3brQZLwNXxEFrC1n432EdQNz8VaMXJ1FENpcmZDUi3mecMYbDYZ3eNWrYS0kMbe5tY+8+Sw76XRWnjcHUiIyUt0NoSoVCwiEIUAIkXSRQwEQlhCgASoQgAQhCABCEKQBCEIAEIQoAEIDZXUAb/D9UAI1spTA8f31SF/oP370iAAlCXShSAgalB9UiFICkoAlTsoyWriX6KTC8+A28zsPVa+lwGyhH1qrB37Ondx8zy+Xim48M8nworKajyYzD5c5xAuSeQEn+i0+A4QeADULaDepILz/XwsrapmTKLdOHpNpj8Ru8+p2+Kqu2dUdLnEnqbla49LGPx7v7FNbfGxZUKOGokdiztH/jf16gf/ABWmAzs4mo6k5xJaBbZpMwRHh1umMry3VEBR+AqY/tNzT941G/8Aetk36WhJbNiXTTfgsuIsmJw7+ZAB9zgV5jVo39Avpuvw1rpPEbtIXzdj6Ba7SeUt9WmFi6yUcjUol+mb3TK91NNvokeR58lJ0ptyw3XJqaI6RduYuVFlREIQoAEJYSKACEJUIARCVIgAQhKpARKhLp6oARHmjUhACl/oFyljql19LfP3oANPX+qNXT+q5QigBCEKQBKEJQFIHp/DHEZqMp0mFtPuNkU26QXbcudpMQLqfiMqJcbSsv8AR1SnEN/kn3Ob+q9vwnDmtmuLO73vuu50+eMcSlMwZU1L3TyutkFSo7SLAbmJ32AAuSeTfyBIj4jD4XCmKj5fzF3m286XNY0+AL/NWfGfEnYltKhu8F7nc9J+UiL9F5lWqkkyZ/8AhCnNKK95F8ak1ueucG5phqtQhr9On2g60DfVubWjc3gcwsvwjWBzVjmHuvrVNPi1xcR+XJZnIcUadQVGv0PbBHjsb9bgGPBWuDrMp1GnSDJvqs255WsB5FYcufXJX2HenSdH1DhWnT3oMkkWixvBHXkvmDj7CCljK7RyrVfi9xXqOXcUuwtImS2GO0MfdpJ27N4JabxYH0C8j4rzA169Wqd3v1nzcJPxKTKDxJ73ZOOeplC8psrty4KxNmk5IXDgnCuVFgxstQGpxIQpsq0DQhK0oUE0NIQlVigiISwlhSBylDUqSFIBKRdaUkqAEhEoQgBEJUIARLCEKQBCWFPwORVqvsMMczsB5koAr09hsK57mta0uc4gAAEkk8gAJPotvlH0f0far14A3a0AE9O86fgCtFWNGiyME0UyGlstADnzYg1Hd7Yu20+dgmQjbos4NRspPo5osbjGB8tGktJLouIsLW2+C+hHUxRwrw1xOmm9wJIkSHOG3Lp5L55ybN+zq/da0gggMLvKSSCfQ+9aHH8Y1G0TTp1IDu6Q1xiCLjS4Ai1ui044LNjVS4fAiVxnwYHiKtqxFzsxjfRrAAqap+f5qyxw1PJJM6RtHQi8+Sqqhued/wA07NNaf1JigbWIIIMEdFcuqSZ/fxVC7dW7awgeQXMyttDEWuFxLgC0Ew4AETYwZAjzVVjj7fmPyVrh8KYJsRE6gZi4m423Av1Crcay7x4fkplqWPcFWrYrCuCuiuCkjREiVIUECSlawkwASfBIArnJ8U0DSGEuO5HnzQ3RDGGYEwPsp8S+/wAEq1DMK4iREeAshK1oruYGEobKAEu/7sFoIDbxRulgDx+SkYPA1Kx0026iLwIAH5K0YuTpA9iNCCVLqZRWbvTd7p+Svct4BrOaKleMNSNw6pIc4b92mO874DxTVhm3VFXKK7mXDZVzhuEMQ6i6uaZbRaJ1u7odeO7q9v0lbHJ6mDw2pzKfaPpsc8PqtB9m3cpgaWknYuk+Ks+JMY7EZe7EO1TdlzMEEbdBBHRaF0qUW5Ps3QuWWmqXc8lNDomywhSH7pGsJMCSsNjyPCRaXL+Cq9Qant7NsWLoA95O3lKtcNleEoe19q7nG0/zH8oS5ZVElQbMjgMoq1nBrGEk+B+HM+i3XDX0WB/exlQ0myJDS2Y8SZA9YTLuKtFqQbTH8I7x8zuVx/bL3wXOJ8zssWXNlfw7GiEILk22JybLcCzTTYKr/wAREk89zYekrI5rn7nu7oDAOn7+QCMZiS9s/mqSrMpfTylq1SZbJSVIl0sSSbkqY3EwFBwGHL3aR/QDrZWeYYOlREPeA/mNV/UCw8pd5rsY82lmfQ5Rso8O77Ses/JSqxvN/wBlQqNqoDoa2C4F03beCII3hTn0paDsdxzsQOfnKd00ZaWxUmuDPZq7venyJTOFy+pU9hpI62Df8xgfFWmMrBrj3GF17uEkXOwNlGdi3unvOPlt8EpyiuXYbnDsn0/3lRjfBvePwsPeldS0hrgSb/LZAwjvL9+CsaDIpjzSZzTWyJRZZc9zqZL2Q5xJDiCJaQLDVciwuDy9VV5nRh/m0q7yxssjkCY6CYny2Vbn7QwtJ22+a0T9/ApC47TozQOybJuh9XomxJ2WVIe2duK51KdQyOrUvpIHU2HvMKxdwwKbddR4gcm3cfKYChySIshZXkrqt5DWdSYnyHNarAZYKUwB7JAMfe9bnndRcmzOAadNrnNiRIaCOsuHLzVm3b7Q6R+Eb+p5el1kzZd9PYCOME914BnrEoThefu07ct0LNrZamefAJ6hgnvMNE/IeZ5K1wuTsaRrOt34RtPnz+CmYeuSWsAAEgQIG5jfl5roSzL/ABFkXC5JTZeq7Ufwt29TuVZ0sxuW0wGNaNgOse9RcbTiq7SIaHOi8wJIF+fmjDUocT1utHS5W5xV9yk1s7LDA49wqapuxr6gtN2CQN7SYE+K0+aU6lbAsrlpL6lQ0gJJLnbWJvdYyniwxzwd30+zHhqc0k+5pHqtg/jVjMLQpUmgmi6pUcX8nPlrXQOQnxmeS7/r7Pf5fv8AwZvTumjOV8KaAr06mnWWUmgT+KoHOAPUN3Wqx+aUHZP9Wa9vbPrOeWTJDQN7Wiw5qnw2QUw+lWxJ7Ttah1MNTTUBk3e0d5t+sEpzNuH8NRdro1KjnHUNLi0iCL3Bm223Ncv1bjJeP5/6alHiyvyTh/Cs7+Ic1+qCGmZEX2aRv4hw2U9+Z4eif9motbzDnbg+HT0IWZwgO/8ACD7wFLFMrFKVR3GjuaZtWrbmbz0A8Y/ZVYMMT7R936rQjISKYe97aer2Q6BPvI+A+NkzRy3vNFiC7SYMkc7+iwymy+5X0MvMS1hIHOCfiuRTvdWeb504VOxoAaWnTZslzhvHOJ5Dz3urTBYDEdjUeaL3MIa58M9ktOqwDg7zMHxCWtT5L7XRYUsBhMHQFXGguqVB3GQHERuA092xsXOm8gREnJYvE0ajtdFhibtcA0Cdpgx12gKXxHh8Ri8YRSpPfoaym0AEgBjQLu2Em5k81Mo5J9VptFaiG1PvS9rv9Mx0iRHVGKMbW+/gmd7qivwOPbQNWoLANlgnmdr+Hev10nkFmnVe1fL3aS4iXGYA8gNh0C22cYTDVS3s6baUj7SHP02EiRFov7MyoNSthKTJYdZj/h04F/8AqVYd/wBpXUyupcUU0NqrIuZcMtoGj9qKwe3VLJAieRcL+YT/ANVDTDQY8SJiOcAT7lDw+LFQggEAHTBdq+MD3QrmpSPIHktHRTUpS2r5CMiooamWdrVcAQIBcSZ2BiPOTZMuY3UA1/d5FwgDoSJMK4OXGoSLg6rxubWA9ZUvCZG5xljNjOowLixMuifGOaTKG1/PkizONoa7CNQJMzAIFzv6+adpMin6jfdXuaYXsGS4tLSJGgzYujwAuouNwRY0gtIkNcJjYkibeXwKzS0rZPsyaY/kgs607fmofEuD1NbMgT4WVpwzR1OcPAfNd8T4DuRsZA95Hn4rfiTfSX9RMnWUyGGymlOxeehP5N/VW+HwDh7FMMHWA343d8Vp+HxgmMHbGpqH3WhoafEunUfgrTE55hGf3WHB8XAf+2o/Fc9QUlc5pDXJ9omQo5G+puS7+VpcfeZS4zhvSxxY1xeASC4ixFxAFyfRXOK4oqGzWsaOm/zlUuNzOo4XefIf0S/V6WDpXJkpTfOw/gKDCxup4cbbODGmecAAzMg8083EUmCQ1ouRYSZEHdyocthtYh7CS4tcC6RHImOd+fgtC2l/etAEtLQ2AB7enf1O6Vnyd4qv3LJUxRmx5Nd+/RCgYnHUKbixxrOc0wS2YJ5xHTb0Qs/4vl/YtS8GZpi8pWtAv4LmoTcAbQfkpTMNIveYWh7K2LbHOyHZOcQZDmgGRF5MRuTbyso+XCSZvt+alNgGDHWD84TmHrdpJgdOWwBjZbPZ9PIvqLyP3SXw1mgo4th0Ay4NnSC6DYRIMbq9+kA0DQJp0WMeYlwaQSCQIN4N77cllMANeLa0aZ1ffjR3RqIdMAiy0XEeWu+rvLuzZBa8aGugiJaIPMn98ltqSc64thtSKIVS/EAzINSev3p9VIxr9NRxEOJAaB4u+SgYOmfrDTTBLQZaXgXtzEkddvBa6hltOq7RXcWaYuyDqdEC7yAOXK8LPjhcZO9xuqqKXL6rMPQD3t1VXd1oPLSIPly9/mDKwtPUwPqUtIcW97S6xJ2JIiD6KQOGmve37bSyke686G6jqJHtEibbAOmFpqWbH7RrXB4DQJAGmSdJsWN/0rPJtxL1uYPMpxeNLSXBgPZg6S7Q1vgBzO/iZKvq+SUw0Op1XA04GlzRDuUAgAtPj4XXeZZ22gezZSa50NMv1O7zwHewC1o3NyDsmaWJDoMiXOkgRpnSZEDbw2Waa0ovBbkPBcMdlFZ9Xs3A6gS5jL72DiXO9BdbHh7iGo11Vweag0i4c+DeNjBtfkAvOs5efrFTvBoJE3vGhpi0n4LU8I4pppub2b3atIBY15DQXHUHO2AkWkc/BIyRaV2OilaRZY7OhQLQGNcXajqdJ0xUcDDNQBsOfNVOfZvWq029qYYTqDYDRzAOlgE87wfinOIzD2Wnuvjf/nO9E4c314SrRLKZ1AOBEawWEExFhtzS8MVSDM3dFBWowXC1pFjz0HqAR6gLHUoDRJ5SBB5+Ngt7VwOlgjUdUmXGTem4m4A6T6rE0NOgGADtzJNz6Lu5JNw38sTJUyflNbUAI9kgTa8yRt7lq6zQIktFgbkWB5wVk8kEl3SWRt4r0A4MaG2sW8/M8k72dcssvoZsu0SjedF5Ok1BqAJGoFjrSI6K+yDCF1WmWAkxVEGD0PektmAZ9EuHyrWDDT3X0nQ1oP4xZpgEeC1PDWT1A1jmsa1/es+QG6gyfZnpEfFYOojJznD+8jocJmU+kHD1X4cVKjWglhADbgBrmuiP8XUqgzHDHsmukQaYIi8CTa9xHQr0XjDJahwT9ZadLX+y0jTZvMm+w5DZZXOMt0YamZLi6nuYvFNnS3OPQJKjTgvkwb2ZWcG0prEfwn5hXXFOWEUXEjYTz5X3Kr+AGA4pgNwQ75St3xXlwNF4A+67/SV2Ojkn02jzZhzbZL+h5Fl1EuJuGgQD123jnz9y1mEyCg5s6sRV/lptYP8AMS75rNZUPtCPxMPvBt+aojxTihIGIqAD8LtIP+WFyOjhiauUTXm1Phm2oYSm2rVb2bXAOGnXLtIgAg9bnp5WT9Ku17tFKozVtoos1GdtmAn4Jl3+8VPF2r/M3V+a1fB2AxjcO1tP6s2l9ZqOaXF5eJcXXaCAdtpnyTY5nC4pd3+78FdN7s83zmmWYnS7VqDIOoEOkOcIIIBEHwV1TdFV5HOkx482z+iZ+kPCPp5h9oWuedUlo0g6g19gSY9rqnsIJqUv4qJb7j/VYupbcmy6XBlMTTHaPs/237ER7R/iQnM0JFVwA/Cfe0E/NCE21YzSxnEEM0gG5An13G6dfRlsW5fsrpuXS0uN9I3m9jHz5Ka+hpA8SB70jWtqM7ZX1MGS6Zi0eH9VIweF0yAZE7+nRSalE3PLl+f5JvBNIYJsb7nx8V1vZs/xYr+8CsnwnOWZaKmOpBwmS0RJ5T0vyWy4pyodm+kBZ1UNAEnSGyes20i5PNUXCFDVmNL+b/1K9J4gwThSqlrWuJr0xcxE4lgBFjeY95XR1b5L8/7BcRPOcZlXY411PSG6HRpGwkAxsOqssyohrp2HaNmbdPdeF3n4LsxrFwg9rBAMgQAN7TsrvPcsAc2QCDWaLieh2Kx4K9PI3/dxknTivmZHH1f9npkGJcD8HlOZXqM6QdMtk2G2/OTeD71Jq4b7GgAOcx5NO0bKzyLDF5qjeL7k7HqSUhr3L+Zo7mU4gpONcwWjusEkSb027ANJ+Cl5ZlndDi4ucJ8tiDYieXwS57hS7EOa2QS6mN94ay2/j8Vp8DkL6bKjXtgsaTFrAsc4beEeqz9S9MC+PeVHnecMAxFXUNnASZ/C0bCPnzW++jKh3nAWmm4wLCNXMAlY7O8LqrV9rVQDMDZrdiT+4C9C+iyh35/6Lj/5YtZU0+p7pdutzK8b04q0h/8AtFhFqp3nwUDIiXh83inUjlEMcZgCLxHorrjnDziWNtEVyZIFu2OxPPyUDh2m2arQQD2Na0kz9jVO8AeKVBVUS099y5xeWkYak+N9Pxo1D+S8rbRJpjnc9bQTbp4r3zN8KBlmHd4UyfWk8f8AsvEMLTLqPcpuN3GRJm5iwt4LpNtQ35u/1Fyam/yEyId53XufMr1ehQmlT/l+RXl+W4Z7HO1tLJDSARBs7pvzXruWvaMGyo6YEzAJ+8BsASbkLZ7OloyykzHn+HYbyuWOqHwpH/yEcvAlbXAMDqFNwta/jFj8lhRnYZUOmlVJLA4SGssyo2T33AxcDbn5q7bxa+ngu0FKmdHdINaT7WgmGtIsTO+yz5qlnk1x/IyF6EW2c0AcNiqcy4UnEi9pa4j5H3LC5hVNTAYeQ2RTjujfu6ed9mj1lafG4mrprudVpDUwsIbRd93UPac/nJG3NYXD5n2mGLIA0AQACA0awOpn2j5IhhcprSE3pjuRfo+b/ttLzI+BXsGdYLVSPlC8g4A/36j/ADfkV7fi6csI8FbA9MUKnG7PnTKhFen/AIh8CVk6tGKjmxtI91lsXU9GIi8tqub4b6FJwuXYUOLn0g8kkklzuZvbUAsHT1G4t1ux833HWVJcx34qVB3vptH6rSZPmDhh6o1uAp4qk4RAgVHNab77OKo8VVaAzs6YADAANM6dJNgTMDaAmK5Go2ETzPJVy1rk4vv2XkorpDn0m1G1MXTfTeHglsnUHQSwCCR/LsjCUyOxdvoDth7QIGx9FBxeU9o0B1RjSHh1hqiAZEA+KtMNpY1jZc7RzDDexHPzSsslKhkUyDi8r1PcfGNulvySKze5pJJbUvfYfqhYU862VGm4mWdDWxrmTBEHmZ5kKZVgRaeknnyUWtl4NBjouefm6BZWP1MhrdhG/wAU10cpy2I7Gu3gAGYNuW+9+abzBrqZILpIO7XSNhsQptGnuOn5qtzsOj0J9V0/Z89OaP5hJJqkW/ATpxtNxP3ov/K5etcUaWYcucYHb0HE+AxdIk+5eM8LYjsqlOob6agJ8QJJC2XG/HDa9NtNjDdzSQSLxWaQD6A8wulK3cl5/kYtqRW5jXbUxlWo32XVpB2sZix2W94swYAoeOIH+h36LzOlWJl/PWD66SeVt+its84tq4hjGvI7rtdhFyCB8Cs0X+G9/qXrcuP7FlmCbYF1EPvzLiyBMGN91M4KwgNTE+DTA8y79FlaHFtZ7GAuADGBjTpggNjZwg8hz5BQ6+avEkPcC6xIJEjoTOyrLLCMPzL9yVmuFqCvVLWPnWNJuAYYwCLXG95WoyHPGChifrNQCqWx3jJIDCwAHmZssR9Ycdy4+pULGVTLfJ3+krFLqNXCLLknZjhpq1yKrNNSo57YmwMbyBe3VXPC/ErcEZI7QdmWTMff1/xeSoGbKJmVSGH1SITaZfVqdMu84zSnianalhDgagAkkAPe514AveN+SiUsU1gdopNa5wLS+XF0FrmkAOe4CWlw2m6rKGIaN3tBJNiRJ7x5EpKmPp6tGsa9tPOY/RVWqwciwrcTYgsbSNV+hmktbNhpNvG3mum4lzhJJPmSfmSs++t3j5D5qVgs4Y9xa0GWibjoY6rvNxTTSENt7Hdcd4+X5r0rLqGvJnQHEw4DSCXSXtiALn0XluGxpquMMc1u2rS4gmRYaGmYXrfBHENKhhmUqnaB0ud/dVBLTcOEt2sR+7VwRl76S3KzrazDVMaKbgalN7gGOa5riGbua60wRdqh4ziloY6k0aGmTpNQmNRDtovEcxzWy4pYzM69JtGkKjGbOs06zqcWkk+zpbMdR4qpxf0W1nhz3NpjQDIL+QGr7oPJRlwxjG9W/dFoybKDMeNalaS7SWgzDW2vziQT5lP5VxHTcx7TTaHFhv3hMDUNndWiy0mC+iQ0yztH0g1zg3uBxPe23AHRJxhwVhsIxrg92okADS286jMk7d34hLxZZYpauSJx1qim4ItjaJ/6gHvsvc3bHyXz9k+cCi8FzodNix7Gx/lbZait9Ibuza1tWCQQ4vqtOwEERB68uivgSmqsJJrejP5+xlPG1+7J7Z+8EXe4ix9FLoZvb2G+4D4NACpw52Jc54j2pc5xhsy7mfa9ExmGEfq7mMo02wJGqTPP7vlzWH1OoWaShsre9IY4waVlti8eeTW+5V2JzB0Q0wmWdk1gFTGU3uE3uZv4FVebuw7gPt32/BSN583jokzWec6lJlkopbIcxOd12s7rzaOQ5mOissE+pUZJqOnaJP6rKNLBTqBj3OkA95mnaf4nK9y/OGMZ3tRknYevNQ4OLoLOsQ2oHEa3IUykWVRrEgO5GJtb8kLJKTTZoXA7TqmrTplwABMwPA2UzUT2V/bkm38JNuirWZi6lT09o0ETMMa43No1N2/qo2LxzqrBFRsA29lhHUQ0beZ5rXPAnNuPFnK0NlrT2q3NiQPRoPrcqrzappazUJ7rZEwXSbifHqo1DMOyqau1c6DtuDvaHGE5mOY06h1PD4sQGxFri2o803GvTkpDI45Jkyti20aLnNo2aNV3O3NrnV49FziXa3yGkRDtMyZbECed0y7OcM9hY9lQtMTFjaOclPHNcPLnA1hqEEd0xtt3QeXim62o7P8AcaovwW1H+7DTYlwfs4wA0jp1KiYusIBm2kX2mABzv13VTVzhv3alYf4L38dSbGZHkXuJ8x6WN/TqpVtNea+xOmiRhsxLXU2tgh2qSRewm11NDqhptNTTqLjAbcxFrAmLQs/h21KlRoazS5s+1O5G9436cupVtXyisAHVGhoA3G+8ERJ5QQfkkZEktNj49Nkcdai68kc5hUPbgOPdjTtaXAdPmpFV4a2mHVGveGu1QecOvJhRfqTGh7iX9+9wAJBmPHooeNawU+11ajIaGMvaJJc64G+1zYzFpiMNWyEx5Fp4on6zLiRpdEknZ3LoplOmylhgHPJc7vC1pc0SJnlESqKlmVMa5puOsEH7QfeMmBoUt+cseNJaGx7Op0GAIBnYnwsmenIlJ2N46uDVYZtIP/kn81MwzmfW6j3DVp0lo5aiIkjnabeKbFbDAMJpl233jIk7w14BG/Q2vuFM7prFraXZunS52ogGDp7xdMASDt1UqEnSRDGMfmLXVJa3TygRFrzuomUYmKrt7h3+pP5hhHUq8VA0EE2JBBkbg7OBsQRa/on6mYtZ2ellIGoS0Q2n+INkuLYAmfcVrnKqjW5Qcy/FMFNs1HczAAMS4nnUHyH5q+yrNRWw063NcyWD7IExpDgQQ8EAg3HmqYZ32VL7MNfP3ZAsSZMAbSfAKTwVxh9WlnYAU6jocWueXtOgAEBxMgiPdyslwbT1R5LJWi94Bzms11MUw0l+IbTBfZgJY9okN73M8+i9CxuLxnZ42X4cdkwlwFN51TQD7Ev7trXBuvLMqzQYaoajmk9ni21dMQS0OcTE9R81bZt9Kzi3Eup06badcBh1OL3g9mWBsNIDSQDeTHjCXqcpSb8/6J4PRM8fUGHY9uIJh9G4bTgHtabTyJkSbTyuslxI0UsWG1XVcQOx1tJcxpae0IP3HDTEcpWDp8XVGU3AODadWrreGaiO0MPDgA4RJaCYjad1O/turiaoNQ9oQ3QKjWHUAAHgaQYgmbxuFR/Hb4J5WwnGmZgMpmiw0iHEk9rrJIaS2AaTQ2COU7rW8UZCHZc2sNL6gFB+qahf9o5jXQHWvqmF59xD2ofosT7VyAWtO2tps03O+45c00/i2vSGh81BpaB/tFZoEbQ2nUaB7O21rALZjUWrXAt3wM4l75czk1xG17HwCpcywztdmkkjkCT8lZ47P6h7Nzi1zDNwajiBN71HSfI+KKWNv3QLixLbEdRf4ErLp9OTlH/g1tuKGcpwct70g6nCIPh+iexeQOLJay8+sXC5OJqglri1li4aaYNp21apm+y7wWPL6Qa5lObgHR3mxJLY9Z6381SSneuwUq2ZFZlLqRIqDTLYiRM7i3kr3hWgx7SHtDrNIkeF1xh+/wD39Nz2kyH0/ux4GZBmd952ky0/iOjhXkNw9UWgFzjcTYgaY6JE9WXaPJNJGtZhaYEBjQP5QhYl/wBIb5tRbHKXGfghI/8AFlfb7l9cTUcQcL4RtTTTrGo3eWt0wZiO8b+YVP8A2EwWFR8dIEfAlaHEcE5iJ+wLv5SD+ar35Bim+1QqN82lap6kKp9ipfw6P+Z7yR82pp/DROxHoZUs4rSSDIIsfBbDgiphHF31kPO2mJgdZ03SlKbdWWTkYVvCTvxEen9VIbwpVEEQfH+gK9qGW5Y7Zwb/AInD/UpGD4dwOoFrw+PumoCD5jdPUcr/AMkTqfLPFaeQ1230iD4kbXXbsJWF9ERfffw2Xv8A/YOHP/CZ6D9E3U4Wwx/4Q9Cf1THhn2orrR4jleaFhh9Jobvq0y+RsAdwoGf8SVXjQ2kabZmXNh3x3C9rx3BuEF3ONMHq4Af9wUJ/AWFf7NYn1Yfksy6Vqeut/qdJe0Jel6f3o+bawcSS6S6Zvdt787BWGHzgta95kkhrYJJvuCIjbQPgvas++jFlOk+o2qO40uhzQJi8AyvNa2AYd2g+gT55JcSX3M+DJ6T1Qf2MfRxwG9JjyepeNv5XBcNzBwMgAQdokc7X81rDlVP/AJbfcuDllP8AAP36I9ePgXJykmrKDL85qUXa27CxB6eXXort3Ej+8QwEQ0vcT3hJPsjbYT5dEOyun+BvuCbfllnNadIcIcABcTPT9yqvJBu2hOhkw1mugnSeYsPOy6fVDjJ08hsBsABsFV/2RGx/7Akw+TuZMHVP4mk/mo1R8lPTZKGZta4jS4hntOAENmee+28DqpLM4ZTcx2oRqbJFzBNzbwlQRgagDg0sAeIPcNjBEi+8EhRf/wCcJES0eIaZ891OuHn9xuPG1JOjd4rjPDNuytVJ5yzew56vP4KBnGbU6pa6jp0xftGt1E8th0WYo8MwD3zfdKOGWj7zv839Fk0Y07U3Z2dpKnjX6pE3F5yKYN+8QYAFge6G9REaiRHIXuqmpxJigf719MG4gBsi4vpHiU+chImCb9SD/wCtlzjMuq1NOprYaIs7f3iy1QnjSpuzHlg41oSRR1akkkuJJM3mT8E2bqzr5DU+62PNwP5BcOyOpyaZ/mC0rNBr4jO1XYgjURAkjoJjzhFOsW7OI9VbZbha1In7MnUINxyM9VHrZRVc4nsyJJ5jmbc0erG+V+pRSknwaHC4vCMdR11DWZ2WqoIh3aEEaJc4bEzI30xF1Er5tQfUqinSNNj3tdSkkupgA6mEgw4GdzJsPFQMLk1f7wAA5E/obJ2hkFUG7mETO5n3wsreNXcvuaZ5dXCLnLcaWi9V+gTDA2wnmIEruvhxitYbLyAAA8QGk3lpdFzHwVJW4fe506wBvAJPuJV5hC6m3SwNA8h+l+fvWeThGWqMtxcYzyPSkU54PeLF1/AAj3yhaFuJdF4nwSLX6z8md9NnTrSe+nMG7h/79Qh2dAbifQ/pC8wZxCRs4+/+in0OK/CSrPMy2iJacZ4LCYxl2hlS0VGtAeL9SLjwMrEs+j90/Y4xp8HMIPva78lqHZy19nNb7/6pluEozLZaf4Zj4JTlbtl1FIzruGcwp7ODh/DU/J0JmpVxlP2g7/EyfjdbGmQNnT6/kSn2Nad/l/VRaLpGLo8R1mbho9XN/NWWH44rN+9VHk+R7nLU08Cw/dBHoV07JaZ+6Pd+im/AGOzDiuvWAD6hIFwHBu/uVecxd/Cf8I/Jbupw5TPL4qNU4WYeoVX5YGGxWPqOsdv8Ue4lQXErfVOFgNioNXhwdR7v1UFdLMb2h/coFYrSV+H/ANwoVTJiOQ+CikRRU9slFUdPgpVXKHfsJr+y3Dqo0oihsPalGlDsE4Lg4V3Q+5GkB3Q1KKQUfsj+wUmkjqjT8wsl9kOqXsfFRA4+KXtHI0vyTqZJ+reST6p5JkVSuu2d0VXFhbO/qqQ4Qrn6y7ogYo9FXRINTF+qnoj6seiQ41Ax4VHBkamBoHouTSTgxoS/XAq6X4J1MZLFoOHyzTDmsJg7tE7HnuqT62Fy3Ngy4ICtC0+CtlxUwwk2Qs9UzmSTqH+VC1WU0Fkxt0/T5+SEIBHDKpnc79UrKhLrkn1QhQWNBgqQtYbdFY0hZCEIYiXTKnUnmNyhCkkepFOAJUKCRmsFX1ghCklEN7RK5ewRsEIUEEUsF7BRKoshChgRYsma7BGwQhBVkIpW0x0HuQhDKivYJ2C5ewdAkQpRJy4WUdyEIZAkJt6RCEQKGjouHNSoUMBgtuUzVCEJfcsiNVdZVz3Gd0IWjGQcShCE8of/2Q==">
            <a:extLst>
              <a:ext uri="{FF2B5EF4-FFF2-40B4-BE49-F238E27FC236}">
                <a16:creationId xmlns:a16="http://schemas.microsoft.com/office/drawing/2014/main" xmlns="" id="{A5148C98-A750-4BCD-8A45-21291F587B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438" y="184150"/>
            <a:ext cx="2466975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11150"/>
            <a:ext cx="8432995" cy="6089650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483AEDBB-5DE0-4F74-8085-C559F39467CC}"/>
              </a:ext>
            </a:extLst>
          </p:cNvPr>
          <p:cNvSpPr/>
          <p:nvPr/>
        </p:nvSpPr>
        <p:spPr>
          <a:xfrm>
            <a:off x="1076325" y="1085920"/>
            <a:ext cx="6886575" cy="707886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prstMaterial="metal"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4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latin typeface="Tahoma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01785242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2000" y="1000643"/>
            <a:ext cx="7467600" cy="4977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36" indent="-288036" algn="just" defTabSz="685800" eaLnBrk="1" fontAlgn="auto" hangingPunct="1">
              <a:lnSpc>
                <a:spcPct val="94000"/>
              </a:lnSpc>
              <a:spcBef>
                <a:spcPts val="750"/>
              </a:spcBef>
              <a:spcAft>
                <a:spcPts val="150"/>
              </a:spcAft>
              <a:buFont typeface="Franklin Gothic Book" panose="020B0503020102020204" pitchFamily="34" charset="0"/>
              <a:buChar char="■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Табачная интоксикация является в настоящее время, по признанию ВОЗ, ведущей устранимой причиной смерти для современного человека. </a:t>
            </a:r>
          </a:p>
          <a:p>
            <a:pPr algn="just" defTabSz="685800" eaLnBrk="1" fontAlgn="auto" hangingPunct="1">
              <a:lnSpc>
                <a:spcPct val="94000"/>
              </a:lnSpc>
              <a:spcBef>
                <a:spcPts val="750"/>
              </a:spcBef>
              <a:spcAft>
                <a:spcPts val="15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поэтому меры по снижению распространения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табакокурения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признаны, по критериям стоимости и эффективности, наиболее перспективным направлением профилактики хронических неинфекционных заболеваний, снижения смертности и увеличения продолжительности жизни.</a:t>
            </a:r>
          </a:p>
          <a:p>
            <a:pPr marL="288036" indent="-288036" algn="just" defTabSz="685800" eaLnBrk="1" fontAlgn="auto" hangingPunct="1">
              <a:lnSpc>
                <a:spcPct val="94000"/>
              </a:lnSpc>
              <a:spcBef>
                <a:spcPts val="750"/>
              </a:spcBef>
              <a:spcAft>
                <a:spcPts val="150"/>
              </a:spcAft>
              <a:buFont typeface="Franklin Gothic Book" panose="020B0503020102020204" pitchFamily="34" charset="0"/>
              <a:buChar char="■"/>
            </a:pP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Роспотребнадзор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пределах своих полномочий осуществляет контроль за соответствием табачной и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никотинсодержащей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продукции обязательным требованиям, и контролирует соблюдение требований Федерального закона от 23 февраля 2013 года № 15-ФЗ «Об охране здоровья граждан от воздействия окружающего табачного дыма, последствий потребления табака  или потребления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никотинсодержащей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продукции»</a:t>
            </a:r>
          </a:p>
        </p:txBody>
      </p:sp>
    </p:spTree>
    <p:extLst>
      <p:ext uri="{BB962C8B-B14F-4D97-AF65-F5344CB8AC3E}">
        <p14:creationId xmlns:p14="http://schemas.microsoft.com/office/powerpoint/2010/main" val="408768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30274"/>
          </a:xfrm>
        </p:spPr>
        <p:txBody>
          <a:bodyPr>
            <a:normAutofit/>
          </a:bodyPr>
          <a:lstStyle/>
          <a:p>
            <a:r>
              <a:rPr lang="ru-RU" alt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Оборот табачной и </a:t>
            </a:r>
            <a:r>
              <a:rPr lang="ru-RU" altLang="ru-RU" sz="2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никотинсодержащей</a:t>
            </a:r>
            <a:r>
              <a:rPr lang="ru-RU" alt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продукции регулируется следующими нормативно-правовыми актами: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295401"/>
            <a:ext cx="7886700" cy="5410199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15-ФЗ «Об охране здоровья граждан от воздействия окружающего табачного дыма и последствий потребления табака» от 23.02.2013 г.;</a:t>
            </a:r>
          </a:p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 ТС 035/2014 «Технический регламент на табачную продукцию», утвержденный решением Совета Евразийской Экономической Комиссии от 12.11.2014 года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268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ФЗ «Технический регламент на табачную продукцию» от  22.12.2008г.; </a:t>
            </a:r>
            <a:endParaRPr lang="ru-RU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13.06.2023 N 203-ФЗ (ред. от 23.05.2025) "О государственном регулировании производства и оборота табачных изделий, табачной продукции,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никотинсодержащей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продукции и сырья для их производства"</a:t>
            </a:r>
          </a:p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28.02.2019 N 224 (ред. от 29.12.2025) "Об утверждении Правил маркировки средствами идентификации табачной и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никотинсодержащей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продукции и организации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прослеживаемости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табачной и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никотинсодержащей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продукции и сырья для производства такой продукции, а также об особенностях внедрения государственной информационной системы мониторинга за оборотом товаров, подлежащих обязательной маркировке средствами идентификации, в отношении табачной и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никотинсодержащей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продукции«</a:t>
            </a:r>
          </a:p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27.12.2002 N 184-ФЗ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 техническом регулировании" </a:t>
            </a:r>
          </a:p>
        </p:txBody>
      </p:sp>
    </p:spTree>
    <p:extLst>
      <p:ext uri="{BB962C8B-B14F-4D97-AF65-F5344CB8AC3E}">
        <p14:creationId xmlns:p14="http://schemas.microsoft.com/office/powerpoint/2010/main" val="1755996860"/>
      </p:ext>
    </p:extLst>
  </p:cSld>
  <p:clrMapOvr>
    <a:masterClrMapping/>
  </p:clrMapOvr>
  <p:transition>
    <p:diamond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xmlns="" id="{828BD4FF-CB35-45B1-83A5-230F3F1977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-3174"/>
            <a:ext cx="8229600" cy="993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Результаты </a:t>
            </a:r>
            <a:r>
              <a:rPr lang="ru-RU" alt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надзора за табачной и никотинсодержащей продукцией</a:t>
            </a:r>
            <a:endParaRPr lang="ru-RU" alt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Диаграмма 22">
            <a:extLst>
              <a:ext uri="{FF2B5EF4-FFF2-40B4-BE49-F238E27FC236}">
                <a16:creationId xmlns:a16="http://schemas.microsoft.com/office/drawing/2014/main" xmlns="" id="{44FC4B6B-7AE5-462B-8EF5-2F7046F022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7319630"/>
              </p:ext>
            </p:extLst>
          </p:nvPr>
        </p:nvGraphicFramePr>
        <p:xfrm>
          <a:off x="443345" y="990600"/>
          <a:ext cx="43434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786745" y="1417638"/>
            <a:ext cx="4052455" cy="52879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•отсутствие </a:t>
            </a:r>
            <a:r>
              <a:rPr lang="ru-RU" sz="1600" b="1" dirty="0"/>
              <a:t>знака о запрете курения </a:t>
            </a:r>
            <a:endParaRPr lang="ru-RU" sz="1600" b="1" dirty="0" smtClean="0"/>
          </a:p>
          <a:p>
            <a:pPr algn="ctr"/>
            <a:r>
              <a:rPr lang="ru-RU" sz="1600" b="1" dirty="0" smtClean="0"/>
              <a:t>•продажа </a:t>
            </a:r>
            <a:r>
              <a:rPr lang="ru-RU" sz="1600" b="1" dirty="0"/>
              <a:t>табачных изделий на расстоянии менее </a:t>
            </a:r>
            <a:r>
              <a:rPr lang="ru-RU" sz="1600" b="1" dirty="0" smtClean="0"/>
              <a:t>100 </a:t>
            </a:r>
            <a:r>
              <a:rPr lang="ru-RU" sz="1600" b="1" dirty="0"/>
              <a:t>метров от границ    </a:t>
            </a:r>
            <a:r>
              <a:rPr lang="ru-RU" sz="1600" b="1" dirty="0" smtClean="0"/>
              <a:t>ОУ;</a:t>
            </a:r>
            <a:endParaRPr lang="ru-RU" sz="1600" b="1" dirty="0"/>
          </a:p>
          <a:p>
            <a:pPr algn="ctr"/>
            <a:r>
              <a:rPr lang="ru-RU" sz="1600" b="1" dirty="0" smtClean="0"/>
              <a:t>•нарушение </a:t>
            </a:r>
            <a:r>
              <a:rPr lang="ru-RU" sz="1600" b="1" dirty="0"/>
              <a:t>запрета курения табака на </a:t>
            </a:r>
            <a:r>
              <a:rPr lang="ru-RU" sz="1600" b="1" dirty="0" smtClean="0"/>
              <a:t>отдельных территориях, в помещениях и на объектах, на рабочих местах и зонах;</a:t>
            </a:r>
            <a:endParaRPr lang="ru-RU" sz="1600" b="1" dirty="0"/>
          </a:p>
          <a:p>
            <a:pPr algn="ctr"/>
            <a:r>
              <a:rPr lang="ru-RU" sz="1600" b="1" dirty="0" smtClean="0"/>
              <a:t>•продажа   </a:t>
            </a:r>
            <a:r>
              <a:rPr lang="ru-RU" sz="1600" b="1" dirty="0"/>
              <a:t>табачных   изделий без оформленного </a:t>
            </a:r>
            <a:r>
              <a:rPr lang="ru-RU" sz="1600" b="1" dirty="0" smtClean="0"/>
              <a:t>перечня;</a:t>
            </a:r>
            <a:endParaRPr lang="ru-RU" sz="1600" b="1" dirty="0"/>
          </a:p>
          <a:p>
            <a:pPr algn="ctr"/>
            <a:r>
              <a:rPr lang="ru-RU" sz="1600" b="1" dirty="0" smtClean="0"/>
              <a:t>•продажа </a:t>
            </a:r>
            <a:r>
              <a:rPr lang="ru-RU" sz="1600" b="1" dirty="0"/>
              <a:t>табачной продукции без маркировки </a:t>
            </a:r>
            <a:r>
              <a:rPr lang="ru-RU" sz="1600" b="1" dirty="0" smtClean="0"/>
              <a:t>СИ;</a:t>
            </a:r>
            <a:endParaRPr lang="ru-RU" sz="1600" b="1" dirty="0"/>
          </a:p>
          <a:p>
            <a:pPr algn="ctr"/>
            <a:r>
              <a:rPr lang="ru-RU" sz="1600" b="1" dirty="0" smtClean="0"/>
              <a:t>•непредставление, нарушение порядка </a:t>
            </a:r>
            <a:r>
              <a:rPr lang="ru-RU" sz="1600" b="1" dirty="0"/>
              <a:t>и сроков представления сведений либо представление </a:t>
            </a:r>
            <a:r>
              <a:rPr lang="ru-RU" sz="1600" b="1" dirty="0" smtClean="0"/>
              <a:t>неполных, недостоверных </a:t>
            </a:r>
            <a:r>
              <a:rPr lang="ru-RU" sz="1600" b="1" dirty="0"/>
              <a:t>сведений </a:t>
            </a:r>
            <a:r>
              <a:rPr lang="ru-RU" sz="1600" b="1" dirty="0" smtClean="0"/>
              <a:t>оператору ГИС МТ;</a:t>
            </a:r>
          </a:p>
          <a:p>
            <a:pPr algn="ctr"/>
            <a:r>
              <a:rPr lang="ru-RU" sz="1600" b="1" dirty="0" smtClean="0"/>
              <a:t>•продажа табачной продукции с выкладкой и демонстрацией в торговом объекте;</a:t>
            </a:r>
          </a:p>
          <a:p>
            <a:pPr algn="ctr"/>
            <a:r>
              <a:rPr lang="ru-RU" sz="1600" b="1" dirty="0" smtClean="0"/>
              <a:t>•отсутствие информации о продавце </a:t>
            </a:r>
          </a:p>
          <a:p>
            <a:pPr algn="ctr"/>
            <a:r>
              <a:rPr lang="ru-RU" sz="1600" b="1" dirty="0" smtClean="0"/>
              <a:t>•стимулирование продажи и др.</a:t>
            </a:r>
            <a:endParaRPr lang="ru-RU" sz="1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00600" y="990600"/>
            <a:ext cx="4038600" cy="411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Нарушения ОТ.</a:t>
            </a:r>
            <a:endParaRPr lang="ru-RU" sz="2400" b="1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219200"/>
          </a:xfrm>
          <a:noFill/>
        </p:spPr>
        <p:txBody>
          <a:bodyPr/>
          <a:lstStyle/>
          <a:p>
            <a:pPr algn="ctr"/>
            <a: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Удельный вес забракованной </a:t>
            </a:r>
            <a:b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r>
              <a:rPr lang="ru-RU" alt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табачной и никотинсодержащей </a:t>
            </a:r>
            <a: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продукции (%)</a:t>
            </a:r>
            <a:endParaRPr lang="ru-RU" alt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xmlns="" id="{F1C370D1-DC8C-4F77-A41F-A2AB928B1D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9052963"/>
              </p:ext>
            </p:extLst>
          </p:nvPr>
        </p:nvGraphicFramePr>
        <p:xfrm>
          <a:off x="304800" y="1447800"/>
          <a:ext cx="8458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2068535"/>
      </p:ext>
    </p:extLst>
  </p:cSld>
  <p:clrMapOvr>
    <a:masterClrMapping/>
  </p:clrMapOvr>
  <p:transition>
    <p:diamond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646112"/>
          </a:xfrm>
        </p:spPr>
        <p:txBody>
          <a:bodyPr>
            <a:normAutofit/>
          </a:bodyPr>
          <a:lstStyle/>
          <a:p>
            <a:pPr algn="ctr"/>
            <a:r>
              <a:rPr lang="ru-RU" alt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Принятые </a:t>
            </a:r>
            <a:r>
              <a:rPr lang="ru-RU" alt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меры </a:t>
            </a:r>
            <a:endParaRPr lang="ru-RU" alt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440262"/>
              </p:ext>
            </p:extLst>
          </p:nvPr>
        </p:nvGraphicFramePr>
        <p:xfrm>
          <a:off x="266700" y="1066800"/>
          <a:ext cx="8610600" cy="517163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544483">
                  <a:extLst>
                    <a:ext uri="{9D8B030D-6E8A-4147-A177-3AD203B41FA5}">
                      <a16:colId xmlns:a16="http://schemas.microsoft.com/office/drawing/2014/main" xmlns="" val="3176229491"/>
                    </a:ext>
                  </a:extLst>
                </a:gridCol>
                <a:gridCol w="1594556">
                  <a:extLst>
                    <a:ext uri="{9D8B030D-6E8A-4147-A177-3AD203B41FA5}">
                      <a16:colId xmlns:a16="http://schemas.microsoft.com/office/drawing/2014/main" xmlns="" val="442122180"/>
                    </a:ext>
                  </a:extLst>
                </a:gridCol>
                <a:gridCol w="11354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36128">
                  <a:extLst>
                    <a:ext uri="{9D8B030D-6E8A-4147-A177-3AD203B41FA5}">
                      <a16:colId xmlns:a16="http://schemas.microsoft.com/office/drawing/2014/main" xmlns="" val="1523368638"/>
                    </a:ext>
                  </a:extLst>
                </a:gridCol>
              </a:tblGrid>
              <a:tr h="3348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Мера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2024г</a:t>
                      </a:r>
                      <a:r>
                        <a:rPr lang="ru-RU" sz="2000" dirty="0">
                          <a:effectLst/>
                        </a:rPr>
                        <a:t>.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2025г</a:t>
                      </a:r>
                      <a:r>
                        <a:rPr lang="ru-RU" sz="2000" dirty="0">
                          <a:effectLst/>
                        </a:rPr>
                        <a:t>.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1 кв. 2026г.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extLst>
                  <a:ext uri="{0D108BD9-81ED-4DB2-BD59-A6C34878D82A}">
                    <a16:rowId xmlns:a16="http://schemas.microsoft.com/office/drawing/2014/main" xmlns="" val="341575095"/>
                  </a:ext>
                </a:extLst>
              </a:tr>
              <a:tr h="4338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Количество составленных протоколов</a:t>
                      </a:r>
                      <a:endParaRPr lang="ru-RU" sz="18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261</a:t>
                      </a:r>
                      <a:endParaRPr lang="ru-RU" sz="2000" b="1" dirty="0">
                        <a:solidFill>
                          <a:schemeClr val="accent4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293</a:t>
                      </a:r>
                      <a:endParaRPr lang="ru-RU" sz="2000" b="1" dirty="0">
                        <a:solidFill>
                          <a:schemeClr val="accent4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extLst>
                  <a:ext uri="{0D108BD9-81ED-4DB2-BD59-A6C34878D82A}">
                    <a16:rowId xmlns:a16="http://schemas.microsoft.com/office/drawing/2014/main" xmlns="" val="3855503582"/>
                  </a:ext>
                </a:extLst>
              </a:tr>
              <a:tr h="6523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Количество постановлений о штрафах Управления</a:t>
                      </a:r>
                      <a:endParaRPr lang="ru-RU" sz="18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131</a:t>
                      </a:r>
                      <a:endParaRPr lang="ru-RU" sz="2000" b="1" dirty="0">
                        <a:solidFill>
                          <a:schemeClr val="accent4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259</a:t>
                      </a:r>
                      <a:endParaRPr lang="ru-RU" sz="2000" b="1" dirty="0">
                        <a:solidFill>
                          <a:schemeClr val="accent4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</a:t>
                      </a:r>
                      <a:endParaRPr lang="ru-RU" sz="2000" b="1" dirty="0">
                        <a:solidFill>
                          <a:schemeClr val="accent4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extLst>
                  <a:ext uri="{0D108BD9-81ED-4DB2-BD59-A6C34878D82A}">
                    <a16:rowId xmlns:a16="http://schemas.microsoft.com/office/drawing/2014/main" xmlns="" val="4000217496"/>
                  </a:ext>
                </a:extLst>
              </a:tr>
              <a:tr h="3348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Сумма </a:t>
                      </a:r>
                      <a:r>
                        <a:rPr lang="ru-RU" sz="1800" dirty="0" smtClean="0">
                          <a:effectLst/>
                        </a:rPr>
                        <a:t>штрафов, млн </a:t>
                      </a:r>
                      <a:r>
                        <a:rPr lang="ru-RU" sz="1800" dirty="0" err="1" smtClean="0">
                          <a:effectLst/>
                        </a:rPr>
                        <a:t>руб</a:t>
                      </a:r>
                      <a:endParaRPr lang="ru-RU" sz="18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</a:rPr>
                        <a:t>1,67</a:t>
                      </a:r>
                      <a:endParaRPr lang="ru-RU" sz="2000" b="1" dirty="0">
                        <a:solidFill>
                          <a:schemeClr val="accent4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</a:rPr>
                        <a:t>7,9б</a:t>
                      </a:r>
                      <a:endParaRPr lang="ru-RU" sz="2000" b="1" dirty="0">
                        <a:solidFill>
                          <a:schemeClr val="accent4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</a:rPr>
                        <a:t>1,48</a:t>
                      </a:r>
                      <a:endParaRPr lang="ru-RU" sz="2000" b="1" dirty="0">
                        <a:solidFill>
                          <a:schemeClr val="accent4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extLst>
                  <a:ext uri="{0D108BD9-81ED-4DB2-BD59-A6C34878D82A}">
                    <a16:rowId xmlns:a16="http://schemas.microsoft.com/office/drawing/2014/main" xmlns="" val="3690213763"/>
                  </a:ext>
                </a:extLst>
              </a:tr>
              <a:tr h="7975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Направлено </a:t>
                      </a:r>
                      <a:r>
                        <a:rPr lang="ru-RU" sz="1800" dirty="0" smtClean="0">
                          <a:effectLst/>
                        </a:rPr>
                        <a:t>заявлений </a:t>
                      </a:r>
                      <a:r>
                        <a:rPr lang="ru-RU" sz="1800" dirty="0">
                          <a:effectLst/>
                        </a:rPr>
                        <a:t>в суд о признании  информации в сети Интернет о дистанционной продаже табачной продукции незаконной, из них удовлетворено</a:t>
                      </a:r>
                      <a:endParaRPr lang="ru-RU" sz="18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26/11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44/42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22/21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extLst>
                  <a:ext uri="{0D108BD9-81ED-4DB2-BD59-A6C34878D82A}">
                    <a16:rowId xmlns:a16="http://schemas.microsoft.com/office/drawing/2014/main" xmlns="" val="2926217965"/>
                  </a:ext>
                </a:extLst>
              </a:tr>
              <a:tr h="16308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Направлено исков в защиту неопределенного круга лиц по фактам продажи табачной продукции </a:t>
                      </a:r>
                      <a:r>
                        <a:rPr lang="ru-RU" sz="1800" dirty="0" smtClean="0">
                          <a:effectLst/>
                        </a:rPr>
                        <a:t>с нарушениями требований действующего законодательства, </a:t>
                      </a:r>
                      <a:r>
                        <a:rPr lang="ru-RU" sz="1800" dirty="0">
                          <a:effectLst/>
                        </a:rPr>
                        <a:t>из них удовлетворено</a:t>
                      </a:r>
                      <a:endParaRPr lang="ru-RU" sz="18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31/25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29/27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13/7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/>
                </a:tc>
                <a:extLst>
                  <a:ext uri="{0D108BD9-81ED-4DB2-BD59-A6C34878D82A}">
                    <a16:rowId xmlns:a16="http://schemas.microsoft.com/office/drawing/2014/main" xmlns="" val="3503223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5836165"/>
      </p:ext>
    </p:extLst>
  </p:cSld>
  <p:clrMapOvr>
    <a:masterClrMapping/>
  </p:clrMapOvr>
  <p:transition>
    <p:diamond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067" y="609600"/>
            <a:ext cx="8276193" cy="1295400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altLang="ru-RU" sz="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Постановления </a:t>
            </a:r>
            <a:r>
              <a:rPr lang="ru-RU" altLang="ru-RU" sz="15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Российской Федерации от 28.02.2019г.  № 224 </a:t>
            </a:r>
            <a:r>
              <a:rPr lang="ru-RU" alt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правил маркировки табачной продукции средствами идентификации и особенностях внедрения государственной информационной системы мониторинга за оборотом товаров, подлежащих обязательной маркировке средствами идентификации, в отношении табачной продукции»</a:t>
            </a:r>
            <a:endParaRPr lang="ru-RU" altLang="ru-RU" sz="1500" dirty="0">
              <a:solidFill>
                <a:srgbClr val="00206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2875408"/>
              </p:ext>
            </p:extLst>
          </p:nvPr>
        </p:nvGraphicFramePr>
        <p:xfrm>
          <a:off x="537067" y="1904999"/>
          <a:ext cx="8276193" cy="44513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15D6A6-9589-4DFC-A4D5-C8CCF15B819E}" type="slidenum">
              <a:rPr lang="ru-RU" altLang="ru-RU" smtClean="0"/>
              <a:pPr>
                <a:defRPr/>
              </a:pPr>
              <a:t>7</a:t>
            </a:fld>
            <a:endParaRPr lang="ru-RU" alt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7067" y="152400"/>
            <a:ext cx="8276193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Поручение Роспотребнадзора </a:t>
            </a: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цифровой маркировке товаров</a:t>
            </a:r>
            <a:endParaRPr lang="ru-RU" altLang="ru-RU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811764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4" t="19336" r="55910" b="10616"/>
          <a:stretch/>
        </p:blipFill>
        <p:spPr>
          <a:xfrm>
            <a:off x="325582" y="789709"/>
            <a:ext cx="6168533" cy="3858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37067" y="152400"/>
            <a:ext cx="8276193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контроля за цифровой маркировкой табачной и никотинсодержащей продукции</a:t>
            </a:r>
            <a:endParaRPr lang="ru-RU" altLang="ru-RU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513670"/>
              </p:ext>
            </p:extLst>
          </p:nvPr>
        </p:nvGraphicFramePr>
        <p:xfrm>
          <a:off x="537067" y="3893157"/>
          <a:ext cx="8508460" cy="27959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69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3401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1182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395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806527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71341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Товарная группа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квартал 2025 г.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квартал 2025 г. 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квартал 2026 г.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 сколько раз снизился показатель 1 квартала 2025 к 1 кварталу 2026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Примечание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3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абс</a:t>
                      </a:r>
                      <a:r>
                        <a:rPr lang="ru-R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знач. 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</a:t>
                      </a:r>
                      <a:r>
                        <a:rPr lang="ru-R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3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</a:t>
                      </a:r>
                      <a:r>
                        <a:rPr lang="ru-R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(на 1000 продаж)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абс</a:t>
                      </a:r>
                      <a:r>
                        <a:rPr lang="ru-R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знач. 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</a:t>
                      </a:r>
                      <a:r>
                        <a:rPr lang="ru-R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3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</a:t>
                      </a:r>
                      <a:r>
                        <a:rPr lang="ru-R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(на 1000 продаж)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абс</a:t>
                      </a:r>
                      <a:r>
                        <a:rPr lang="ru-R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знач. 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</a:t>
                      </a:r>
                      <a:r>
                        <a:rPr lang="ru-R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3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</a:t>
                      </a:r>
                      <a:r>
                        <a:rPr lang="ru-R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(на 1000 продаж)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абс</a:t>
                      </a:r>
                      <a:r>
                        <a:rPr lang="ru-R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знач. 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</a:t>
                      </a:r>
                      <a:r>
                        <a:rPr lang="ru-R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3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</a:t>
                      </a:r>
                      <a:r>
                        <a:rPr lang="ru-R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(на 1000 продаж)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51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Табачная и никотинсодержащая продукция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235717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9,52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141489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3,49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78297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2,32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3,01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динамика положительная (снижение </a:t>
                      </a:r>
                      <a:r>
                        <a:rPr lang="ru-R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отклонений </a:t>
                      </a:r>
                      <a:r>
                        <a:rPr lang="ru-R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относительных и абсолютных значениях)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2" marR="7412" marT="7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6865289"/>
      </p:ext>
    </p:extLst>
  </p:cSld>
  <p:clrMapOvr>
    <a:masterClrMapping/>
  </p:clrMapOvr>
  <p:transition>
    <p:diamond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9152" y="1816972"/>
            <a:ext cx="7515983" cy="3892058"/>
          </a:xfrm>
        </p:spPr>
        <p:txBody>
          <a:bodyPr>
            <a:noAutofit/>
          </a:bodyPr>
          <a:lstStyle/>
          <a:p>
            <a:pPr marL="342900" indent="342900" algn="just"/>
            <a:r>
              <a:rPr lang="ru-RU" sz="157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 сентября 2026 года </a:t>
            </a:r>
            <a:r>
              <a:rPr lang="ru-RU" sz="15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вступлением в силу Федерального закона от 02.05.2026 №120-ФЗ «О внесении изменений в Кодекс Российской Федерации об административных правонарушениях» </a:t>
            </a:r>
            <a:r>
              <a:rPr lang="ru-RU" sz="157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 действовать механизм автоматического привлечения к ответственности за нарушения правил маркировки товаров на основании данных, которые поступают из государственной информационной системы мониторинга за оборотом товаров, подлежащих обязательной маркировке средствами идентификации</a:t>
            </a:r>
            <a:r>
              <a:rPr lang="ru-RU" sz="15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57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Положения о государственной информационной системе мониторинга за оборотом товаров, подлежащих обязательной маркировке средствами идентификации, закреплены в ст. 20.1 Федерального закона от 28 декабря 2009 г. № 381-ФЗ "Об основах государственного регулирования торговой деятельности в Российской Федерации". </a:t>
            </a:r>
            <a:br>
              <a:rPr lang="ru-RU" sz="157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57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оборота товаров, подлежащих обязательной маркировке средствами идентификации, несут ответственность за полноту, достоверность и своевременность передачи ими данных об обороте таких товаров в информационную систему мониторинга.</a:t>
            </a:r>
            <a:endParaRPr lang="ru-RU" sz="157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143" y="1043444"/>
            <a:ext cx="6858000" cy="632956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автоматического привлечения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административной ответственности («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автоштрафы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</a:t>
            </a:r>
          </a:p>
        </p:txBody>
      </p:sp>
    </p:spTree>
    <p:extLst>
      <p:ext uri="{BB962C8B-B14F-4D97-AF65-F5344CB8AC3E}">
        <p14:creationId xmlns:p14="http://schemas.microsoft.com/office/powerpoint/2010/main" val="1215597114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5581</TotalTime>
  <Words>1365</Words>
  <Application>Microsoft Office PowerPoint</Application>
  <PresentationFormat>Экран (4:3)</PresentationFormat>
  <Paragraphs>196</Paragraphs>
  <Slides>16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7" baseType="lpstr">
      <vt:lpstr>MS PGothic</vt:lpstr>
      <vt:lpstr>Arial</vt:lpstr>
      <vt:lpstr>Calibri</vt:lpstr>
      <vt:lpstr>Calibri Light</vt:lpstr>
      <vt:lpstr>Franklin Gothic Book</vt:lpstr>
      <vt:lpstr>Tahoma</vt:lpstr>
      <vt:lpstr>Times New Roman</vt:lpstr>
      <vt:lpstr>Trebuchet MS</vt:lpstr>
      <vt:lpstr>Wingdings</vt:lpstr>
      <vt:lpstr>Тема Office</vt:lpstr>
      <vt:lpstr>1_Тема Office</vt:lpstr>
      <vt:lpstr>Презентация PowerPoint</vt:lpstr>
      <vt:lpstr>Презентация PowerPoint</vt:lpstr>
      <vt:lpstr>Оборот табачной и никотинсодержащей продукции регулируется следующими нормативно-правовыми актами:</vt:lpstr>
      <vt:lpstr>Презентация PowerPoint</vt:lpstr>
      <vt:lpstr>Удельный вес забракованной  табачной и никотинсодержащей продукции (%)</vt:lpstr>
      <vt:lpstr>Принятые меры </vt:lpstr>
      <vt:lpstr>Постановления Правительства Российской Федерации от 28.02.2019г.  № 224  «Об утверждении правил маркировки табачной продукции средствами идентификации и особенностях внедрения государственной информационной системы мониторинга за оборотом товаров, подлежащих обязательной маркировке средствами идентификации, в отношении табачной продукции»</vt:lpstr>
      <vt:lpstr>Презентация PowerPoint</vt:lpstr>
      <vt:lpstr>С 1 сентября 2026 года с вступлением в силу Федерального закона от 02.05.2026 №120-ФЗ «О внесении изменений в Кодекс Российской Федерации об административных правонарушениях» начинает действовать механизм автоматического привлечения к ответственности за нарушения правил маркировки товаров на основании данных, которые поступают из государственной информационной системы мониторинга за оборотом товаров, подлежащих обязательной маркировке средствами идентификации.        Положения о государственной информационной системе мониторинга за оборотом товаров, подлежащих обязательной маркировке средствами идентификации, закреплены в ст. 20.1 Федерального закона от 28 декабря 2009 г. № 381-ФЗ "Об основах государственного регулирования торговой деятельности в Российской Федерации".   Участники оборота товаров, подлежащих обязательной маркировке средствами идентификации, несут ответственность за полноту, достоверность и своевременность передачи ими данных об обороте таких товаров в информационную систему мониторинга.</vt:lpstr>
      <vt:lpstr>Автоматическое привлечение к ответственности предусмотрено в следующих случаях:  -для табачной продукции, никотинсодержащей продукции и устройств для её потребления: 1) продавец не зарегистрирован в системе маркировки— штраф 50 тысяч рублей (КоАП дополняется новой ст. 15.12.2). 2) продавец не обеспечил исполнение установленного запрета продажи табачной продукции ниже или выше максимальной розничной цены на табачную продукцию и никотинсодержащей продукции ниже минимальной цены после получения им информации о введении такого запрета из ГИС МТ. Размер штрафа зависит от объёма продаж: • до 100 единиц в день — 5 тысяч рублей • до 1000 единиц — 50 тысяч рублей • более 1000 единиц — 500 тысяч рублей (изменения вносятся в ст.ст. 14.3.1, 14.6 КоАП)  - для всех товарных групп, где предусмотрен срок годности: 3) продавец допустил продажу просроченной продукции, подлежащей обязательной маркировке после получения им информации о введении такого запрета из ГИС МТ. За каждую проданную единицу товара с истёкшим сроком годности индивидуальному предпринимателю придётся заплатить штраф в размере 10 тысяч рублей, а юридическим лицам — 20 тысяч рублей (изменения вносятся в ст. 14.43 КоАП РФ).</vt:lpstr>
      <vt:lpstr>Презентация PowerPoint</vt:lpstr>
      <vt:lpstr>Презентация PowerPoint</vt:lpstr>
      <vt:lpstr>Презентация PowerPoint</vt:lpstr>
      <vt:lpstr>Презентация PowerPoint</vt:lpstr>
      <vt:lpstr>Честный знак (оператор- ООО «Центр развития перспективных технологий »)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ШП</dc:creator>
  <cp:lastModifiedBy>Снедкова Елена Владимировна</cp:lastModifiedBy>
  <cp:revision>881</cp:revision>
  <cp:lastPrinted>2026-06-16T13:52:56Z</cp:lastPrinted>
  <dcterms:created xsi:type="dcterms:W3CDTF">2016-06-25T06:32:26Z</dcterms:created>
  <dcterms:modified xsi:type="dcterms:W3CDTF">2026-08-28T04:42:26Z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