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1" r:id="rId1"/>
    <p:sldMasterId id="2147483883" r:id="rId2"/>
  </p:sldMasterIdLst>
  <p:notesMasterIdLst>
    <p:notesMasterId r:id="rId14"/>
  </p:notesMasterIdLst>
  <p:handoutMasterIdLst>
    <p:handoutMasterId r:id="rId15"/>
  </p:handoutMasterIdLst>
  <p:sldIdLst>
    <p:sldId id="256" r:id="rId3"/>
    <p:sldId id="396" r:id="rId4"/>
    <p:sldId id="405" r:id="rId5"/>
    <p:sldId id="404" r:id="rId6"/>
    <p:sldId id="406" r:id="rId7"/>
    <p:sldId id="408" r:id="rId8"/>
    <p:sldId id="407" r:id="rId9"/>
    <p:sldId id="409" r:id="rId10"/>
    <p:sldId id="410" r:id="rId11"/>
    <p:sldId id="412" r:id="rId12"/>
    <p:sldId id="411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BDC701-0708-4FC5-86A4-84C94EE6B819}">
          <p14:sldIdLst>
            <p14:sldId id="256"/>
            <p14:sldId id="396"/>
            <p14:sldId id="405"/>
            <p14:sldId id="404"/>
            <p14:sldId id="406"/>
            <p14:sldId id="408"/>
            <p14:sldId id="407"/>
            <p14:sldId id="409"/>
            <p14:sldId id="410"/>
            <p14:sldId id="412"/>
            <p14:sldId id="4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тто Елена Анатольевна" initials="ОЕА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  <a:srgbClr val="71B7F7"/>
    <a:srgbClr val="FFD966"/>
    <a:srgbClr val="467EA6"/>
    <a:srgbClr val="0070C0"/>
    <a:srgbClr val="ED7D31"/>
    <a:srgbClr val="C7E0FB"/>
    <a:srgbClr val="FF0000"/>
    <a:srgbClr val="115EB3"/>
    <a:srgbClr val="235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3973" autoAdjust="0"/>
  </p:normalViewPr>
  <p:slideViewPr>
    <p:cSldViewPr snapToGrid="0">
      <p:cViewPr varScale="1">
        <p:scale>
          <a:sx n="91" d="100"/>
          <a:sy n="91" d="100"/>
        </p:scale>
        <p:origin x="96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Городское население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 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72688</c:v>
                </c:pt>
                <c:pt idx="1">
                  <c:v>74262</c:v>
                </c:pt>
                <c:pt idx="2">
                  <c:v>76389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Сельское население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 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13964</c:v>
                </c:pt>
                <c:pt idx="1">
                  <c:v>13897</c:v>
                </c:pt>
                <c:pt idx="2">
                  <c:v>13821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0589680"/>
        <c:axId val="190590240"/>
        <c:axId val="0"/>
      </c:bar3DChart>
      <c:catAx>
        <c:axId val="190589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590240"/>
        <c:crosses val="autoZero"/>
        <c:auto val="1"/>
        <c:lblAlgn val="ctr"/>
        <c:lblOffset val="100"/>
        <c:noMultiLvlLbl val="0"/>
      </c:catAx>
      <c:valAx>
        <c:axId val="19059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0589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9279378739191975E-2"/>
          <c:y val="3.0152057451648253E-2"/>
          <c:w val="0.94837831149604435"/>
          <c:h val="0.9091132381345610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Лист2!$B$2</c:f>
              <c:strCache>
                <c:ptCount val="1"/>
                <c:pt idx="0">
                  <c:v>Естественный прирост (убыль)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8386424440613116E-2"/>
                  <c:y val="-5.3687504902566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521881418237621E-2"/>
                  <c:y val="0.19387201518844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1792795373486754E-2"/>
                  <c:y val="0.190889610880667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270913955249056E-2"/>
                  <c:y val="0.199836823803996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DEEBF7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6 месяцев 2019</c:v>
                </c:pt>
                <c:pt idx="1">
                  <c:v>6 месяцев 2020</c:v>
                </c:pt>
                <c:pt idx="2">
                  <c:v>6 месяцев 2021</c:v>
                </c:pt>
                <c:pt idx="3">
                  <c:v>6 месяцев 2022</c:v>
                </c:pt>
              </c:strCache>
            </c:strRef>
          </c:cat>
          <c:val>
            <c:numRef>
              <c:f>Лист2!$B$3:$B$6</c:f>
              <c:numCache>
                <c:formatCode>General</c:formatCode>
                <c:ptCount val="4"/>
                <c:pt idx="0">
                  <c:v>76</c:v>
                </c:pt>
                <c:pt idx="1">
                  <c:v>-11</c:v>
                </c:pt>
                <c:pt idx="2">
                  <c:v>-63</c:v>
                </c:pt>
                <c:pt idx="3">
                  <c:v>-54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067-4344-9A9F-191D1E64CEB7}"/>
            </c:ext>
          </c:extLst>
        </c:ser>
        <c:ser>
          <c:idx val="1"/>
          <c:order val="1"/>
          <c:tx>
            <c:strRef>
              <c:f>Лист2!$C$2</c:f>
              <c:strCache>
                <c:ptCount val="1"/>
                <c:pt idx="0">
                  <c:v>Миграционный прирост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179279537348665E-2"/>
                  <c:y val="-8.6496535676356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386424440613137E-2"/>
                  <c:y val="-0.10439237064387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2011908172107384E-2"/>
                  <c:y val="-6.8600700708834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4980053507739609E-2"/>
                  <c:y val="-0.10439237064387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DEEBF7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6 месяцев 2019</c:v>
                </c:pt>
                <c:pt idx="1">
                  <c:v>6 месяцев 2020</c:v>
                </c:pt>
                <c:pt idx="2">
                  <c:v>6 месяцев 2021</c:v>
                </c:pt>
                <c:pt idx="3">
                  <c:v>6 месяцев 2022</c:v>
                </c:pt>
              </c:strCache>
            </c:strRef>
          </c:cat>
          <c:val>
            <c:numRef>
              <c:f>Лист2!$C$3:$C$6</c:f>
              <c:numCache>
                <c:formatCode>General</c:formatCode>
                <c:ptCount val="4"/>
                <c:pt idx="0">
                  <c:v>719</c:v>
                </c:pt>
                <c:pt idx="1">
                  <c:v>564</c:v>
                </c:pt>
                <c:pt idx="2">
                  <c:v>1074</c:v>
                </c:pt>
                <c:pt idx="3">
                  <c:v>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067-4344-9A9F-191D1E64CE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6794384"/>
        <c:axId val="130165840"/>
        <c:axId val="187157664"/>
      </c:bar3DChart>
      <c:catAx>
        <c:axId val="18679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165840"/>
        <c:crosses val="autoZero"/>
        <c:auto val="1"/>
        <c:lblAlgn val="ctr"/>
        <c:lblOffset val="100"/>
        <c:noMultiLvlLbl val="0"/>
      </c:catAx>
      <c:valAx>
        <c:axId val="130165840"/>
        <c:scaling>
          <c:orientation val="minMax"/>
          <c:max val="16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794384"/>
        <c:crosses val="autoZero"/>
        <c:crossBetween val="between"/>
      </c:valAx>
      <c:serAx>
        <c:axId val="18715766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16584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r>
              <a:rPr lang="ru-RU" b="1" i="0"/>
              <a:t>Уровень зарегистрированной безработицы</a:t>
            </a:r>
          </a:p>
        </c:rich>
      </c:tx>
      <c:layout>
        <c:manualLayout>
          <c:xMode val="edge"/>
          <c:yMode val="edge"/>
          <c:x val="0.23439443897637796"/>
          <c:y val="7.2656245530496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5417937992125982E-2"/>
          <c:y val="0.10062748475576717"/>
          <c:w val="0.94739456200787397"/>
          <c:h val="0.765005215690228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городской округ Верхняя Пышма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5.8593746395561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0.103124993656188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5625000000000001E-3"/>
                  <c:y val="6.0937496251384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1.8</c:v>
                </c:pt>
                <c:pt idx="2">
                  <c:v>1.1000000000000001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Свердловская область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062499999999943E-2"/>
                  <c:y val="3.5156247837337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999999999999942E-2"/>
                  <c:y val="5.6249996539739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5000000000000001E-2"/>
                  <c:y val="4.2187497404804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4.3</c:v>
                </c:pt>
                <c:pt idx="1">
                  <c:v>1.94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0894112"/>
        <c:axId val="190894672"/>
        <c:axId val="241158080"/>
      </c:bar3DChart>
      <c:catAx>
        <c:axId val="19089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190894672"/>
        <c:crosses val="autoZero"/>
        <c:auto val="1"/>
        <c:lblAlgn val="ctr"/>
        <c:lblOffset val="100"/>
        <c:noMultiLvlLbl val="0"/>
      </c:catAx>
      <c:valAx>
        <c:axId val="19089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190894112"/>
        <c:crosses val="autoZero"/>
        <c:crossBetween val="between"/>
      </c:valAx>
      <c:serAx>
        <c:axId val="241158080"/>
        <c:scaling>
          <c:orientation val="minMax"/>
        </c:scaling>
        <c:delete val="1"/>
        <c:axPos val="b"/>
        <c:majorTickMark val="none"/>
        <c:minorTickMark val="none"/>
        <c:tickLblPos val="nextTo"/>
        <c:crossAx val="190894672"/>
        <c:crosses val="autoZero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115754509828663"/>
          <c:y val="0.89384982015998549"/>
          <c:w val="0.57768480394014654"/>
          <c:h val="5.1100383426260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45037482789489"/>
          <c:y val="4.3583345520011196E-2"/>
          <c:w val="0.77022017532187892"/>
          <c:h val="0.670485712498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Среднесписочная численность работников организаций (без субъектов малого предпринимательства), человек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6583293245341392E-3"/>
                  <c:y val="-1.8621630668338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291646622670696E-3"/>
                  <c:y val="-2.377745538454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3.990349428929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23582</c:v>
                </c:pt>
                <c:pt idx="1">
                  <c:v>22519</c:v>
                </c:pt>
                <c:pt idx="2">
                  <c:v>22608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Среднемесячная заработная плата работников организаций (без субъектов малого предпринимательства), рублей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6.7068596167646439E-17"/>
                  <c:y val="-3.2416928465707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7068596167646439E-17"/>
                  <c:y val="-1.4289430831639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6583293245341392E-3"/>
                  <c:y val="-5.64995775047350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 formatCode="#,##0">
                  <c:v>56031.1</c:v>
                </c:pt>
                <c:pt idx="1">
                  <c:v>64819.8</c:v>
                </c:pt>
                <c:pt idx="2">
                  <c:v>69807.199999999997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41263504"/>
        <c:axId val="241264064"/>
      </c:barChart>
      <c:catAx>
        <c:axId val="2412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264064"/>
        <c:crosses val="autoZero"/>
        <c:auto val="1"/>
        <c:lblAlgn val="ctr"/>
        <c:lblOffset val="100"/>
        <c:noMultiLvlLbl val="0"/>
      </c:catAx>
      <c:valAx>
        <c:axId val="241264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263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112074947456375"/>
          <c:y val="0.77929514646128761"/>
          <c:w val="0.82713373384286448"/>
          <c:h val="0.195401724039686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5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11111111111111"/>
          <c:y val="1.9608443886148477E-2"/>
          <c:w val="0.77777777777777779"/>
          <c:h val="0.746683619800443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2.7641408954315494E-2"/>
                  <c:y val="0.1417183941501475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899359047510356E-2"/>
                  <c:y val="-6.940102331566530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6069648902582832E-2"/>
                  <c:y val="2.332322272945444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0592906459097244E-2"/>
                  <c:y val="5.158379729513488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10168164266851561"/>
                  <c:y val="6.920084533932206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14012058275324279"/>
                  <c:y val="-3.44144530571810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Обрабатывающие производства</c:v>
                </c:pt>
                <c:pt idx="1">
                  <c:v>Обеспечение электрической энергией, газом и паром; кондиционирование воздуха</c:v>
                </c:pt>
                <c:pt idx="2">
                  <c:v>Водоснабжение; водоотведение, организация сбора и утилизации отходов, деятельность по ликвидации загрязнений</c:v>
                </c:pt>
                <c:pt idx="3">
                  <c:v>Торговля оптовая и розничная; ремонт автотранспортных средств и мотоциклов</c:v>
                </c:pt>
                <c:pt idx="4">
                  <c:v>Транспортировка и хранение</c:v>
                </c:pt>
                <c:pt idx="5">
                  <c:v>Остальное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0.84699999999999998</c:v>
                </c:pt>
                <c:pt idx="1">
                  <c:v>2E-3</c:v>
                </c:pt>
                <c:pt idx="2">
                  <c:v>9.2999999999999999E-2</c:v>
                </c:pt>
                <c:pt idx="3" formatCode="0%">
                  <c:v>3.1E-2</c:v>
                </c:pt>
                <c:pt idx="4">
                  <c:v>2E-3</c:v>
                </c:pt>
                <c:pt idx="5">
                  <c:v>2.5000000000000001E-2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отгруженных товаров собственного производства, выполненных работ и услуг организаций (без субъектов малого предпринимательства) к соотвествующему периоду предыдущего года, % 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121541.5</c:v>
                </c:pt>
                <c:pt idx="1">
                  <c:v>197499.7</c:v>
                </c:pt>
                <c:pt idx="2">
                  <c:v>243280.1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343488"/>
        <c:axId val="241344048"/>
      </c:barChart>
      <c:catAx>
        <c:axId val="24134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44048"/>
        <c:crosses val="autoZero"/>
        <c:auto val="1"/>
        <c:lblAlgn val="ctr"/>
        <c:lblOffset val="100"/>
        <c:noMultiLvlLbl val="0"/>
      </c:catAx>
      <c:valAx>
        <c:axId val="24134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43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Инвестиции в основной капитал организаций (без субъектов малого предпринимательства), тыс. рублей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136752136752137E-3"/>
                  <c:y val="1.19047619047619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1 959,5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 formatCode="#,##0.00">
                  <c:v>5003.3</c:v>
                </c:pt>
                <c:pt idx="1">
                  <c:v>1959.5</c:v>
                </c:pt>
                <c:pt idx="2">
                  <c:v>2624.08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346288"/>
        <c:axId val="241346848"/>
      </c:barChart>
      <c:catAx>
        <c:axId val="24134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46848"/>
        <c:crosses val="autoZero"/>
        <c:auto val="1"/>
        <c:lblAlgn val="ctr"/>
        <c:lblOffset val="100"/>
        <c:noMultiLvlLbl val="0"/>
      </c:catAx>
      <c:valAx>
        <c:axId val="241346848"/>
        <c:scaling>
          <c:orientation val="minMax"/>
          <c:max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4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0">
          <a:solidFill>
            <a:schemeClr val="tx1">
              <a:lumMod val="95000"/>
              <a:lumOff val="5000"/>
            </a:schemeClr>
          </a:solidFill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r>
              <a:rPr lang="ru-RU" sz="1600" b="1"/>
              <a:t>Динамика ввода жилых домов, кв.м.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ИЖС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19159</c:v>
                </c:pt>
                <c:pt idx="1">
                  <c:v>33496</c:v>
                </c:pt>
                <c:pt idx="2">
                  <c:v>28994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Liberation Serif" panose="02020603050405020304" pitchFamily="18" charset="0"/>
                    <a:ea typeface="Liberation Serif" panose="02020603050405020304" pitchFamily="18" charset="0"/>
                    <a:cs typeface="Liberation Serif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6 месяцев 2020 года</c:v>
                </c:pt>
                <c:pt idx="1">
                  <c:v>6 месяцев 2021 года</c:v>
                </c:pt>
                <c:pt idx="2">
                  <c:v>6 месяцев 2022 года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34075</c:v>
                </c:pt>
                <c:pt idx="1">
                  <c:v>48874</c:v>
                </c:pt>
                <c:pt idx="2">
                  <c:v>42321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349648"/>
        <c:axId val="241350208"/>
      </c:barChart>
      <c:catAx>
        <c:axId val="24134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50208"/>
        <c:crosses val="autoZero"/>
        <c:auto val="1"/>
        <c:lblAlgn val="ctr"/>
        <c:lblOffset val="100"/>
        <c:noMultiLvlLbl val="0"/>
      </c:catAx>
      <c:valAx>
        <c:axId val="241350208"/>
        <c:scaling>
          <c:orientation val="minMax"/>
          <c:max val="1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pPr>
            <a:endParaRPr lang="ru-RU"/>
          </a:p>
        </c:txPr>
        <c:crossAx val="241349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  <a:latin typeface="Liberation Serif" panose="02020603050405020304" pitchFamily="18" charset="0"/>
          <a:ea typeface="Liberation Serif" panose="02020603050405020304" pitchFamily="18" charset="0"/>
          <a:cs typeface="Liberation Serif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0" i="0" u="none" strike="noStrike" baseline="0" dirty="0" smtClean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Место городского округа Верхняя Пышма среди муниципальных образований Свердловской области </a:t>
            </a:r>
            <a:r>
              <a:rPr lang="ru-RU" sz="1600" b="0" i="0" u="none" strike="noStrike" baseline="0" smtClean="0">
                <a:effectLst/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показателями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c:rich>
      </c:tx>
      <c:layout>
        <c:manualLayout>
          <c:xMode val="edge"/>
          <c:yMode val="edge"/>
          <c:x val="0.16528124999999999"/>
          <c:y val="3.04687481256921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 Рождаемость</c:v>
                </c:pt>
                <c:pt idx="1">
                  <c:v>Смертность</c:v>
                </c:pt>
                <c:pt idx="2">
                  <c:v>Естественный прироста</c:v>
                </c:pt>
                <c:pt idx="3">
                  <c:v>Оборот организаций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 Рождаемость</c:v>
                </c:pt>
                <c:pt idx="1">
                  <c:v>Смертность</c:v>
                </c:pt>
                <c:pt idx="2">
                  <c:v>Естественный прироста</c:v>
                </c:pt>
                <c:pt idx="3">
                  <c:v>Оборот организаций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</c:v>
                </c:pt>
                <c:pt idx="1">
                  <c:v>8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2398656"/>
        <c:axId val="242399216"/>
        <c:axId val="0"/>
      </c:bar3DChart>
      <c:catAx>
        <c:axId val="242398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2399216"/>
        <c:crosses val="autoZero"/>
        <c:auto val="1"/>
        <c:lblAlgn val="ctr"/>
        <c:lblOffset val="100"/>
        <c:noMultiLvlLbl val="0"/>
      </c:catAx>
      <c:valAx>
        <c:axId val="24239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239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0.24377</cdr:x>
      <cdr:y>0.04769</cdr:y>
    </cdr:from>
    <cdr:to>
      <cdr:x>0.34485</cdr:x>
      <cdr:y>0.11175</cdr:y>
    </cdr:to>
    <cdr:sp macro="" textlink="">
      <cdr:nvSpPr>
        <cdr:cNvPr id="2" name="Надпись 1"/>
        <cdr:cNvSpPr txBox="1"/>
      </cdr:nvSpPr>
      <cdr:spPr>
        <a:xfrm xmlns:a="http://schemas.openxmlformats.org/drawingml/2006/main">
          <a:off x="2051282" y="201390"/>
          <a:ext cx="850604" cy="27047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95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rPr>
            <a:t>86 652</a:t>
          </a:r>
          <a:endParaRPr lang="ru-RU" sz="1600" b="1" dirty="0">
            <a:latin typeface="Liberation Serif" panose="02020603050405020304" pitchFamily="18" charset="0"/>
            <a:ea typeface="Liberation Serif" panose="02020603050405020304" pitchFamily="18" charset="0"/>
            <a:cs typeface="Liberation Serif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0.42367</cdr:x>
      <cdr:y>0.2123</cdr:y>
    </cdr:from>
    <cdr:to>
      <cdr:x>0.5346</cdr:x>
      <cdr:y>0.26885</cdr:y>
    </cdr:to>
    <cdr:sp macro="" textlink="">
      <cdr:nvSpPr>
        <cdr:cNvPr id="3" name="Надпись 1"/>
        <cdr:cNvSpPr txBox="1"/>
      </cdr:nvSpPr>
      <cdr:spPr>
        <a:xfrm xmlns:a="http://schemas.openxmlformats.org/drawingml/2006/main">
          <a:off x="2546350" y="679450"/>
          <a:ext cx="666750" cy="180975"/>
        </a:xfrm>
        <a:prstGeom xmlns:a="http://schemas.openxmlformats.org/drawingml/2006/main" prst="rect">
          <a:avLst/>
        </a:prstGeom>
      </cdr:spPr>
    </cdr:sp>
  </cdr:relSizeAnchor>
  <cdr:relSizeAnchor xmlns:cdr="http://schemas.openxmlformats.org/drawingml/2006/chartDrawing">
    <cdr:from>
      <cdr:x>0.57422</cdr:x>
      <cdr:y>0.1379</cdr:y>
    </cdr:from>
    <cdr:to>
      <cdr:x>0.68516</cdr:x>
      <cdr:y>0.19444</cdr:y>
    </cdr:to>
    <cdr:sp macro="" textlink="">
      <cdr:nvSpPr>
        <cdr:cNvPr id="4" name="Надпись 1"/>
        <cdr:cNvSpPr txBox="1"/>
      </cdr:nvSpPr>
      <cdr:spPr>
        <a:xfrm xmlns:a="http://schemas.openxmlformats.org/drawingml/2006/main">
          <a:off x="3451225" y="441325"/>
          <a:ext cx="666750" cy="180975"/>
        </a:xfrm>
        <a:prstGeom xmlns:a="http://schemas.openxmlformats.org/drawingml/2006/main" prst="rect">
          <a:avLst/>
        </a:prstGeom>
      </cdr:spPr>
    </cdr:sp>
  </cdr:relSizeAnchor>
  <cdr:relSizeAnchor xmlns:cdr="http://schemas.openxmlformats.org/drawingml/2006/chartDrawing">
    <cdr:from>
      <cdr:x>0.49395</cdr:x>
      <cdr:y>0.03762</cdr:y>
    </cdr:from>
    <cdr:to>
      <cdr:x>0.5925</cdr:x>
      <cdr:y>0.10025</cdr:y>
    </cdr:to>
    <cdr:sp macro="" textlink="">
      <cdr:nvSpPr>
        <cdr:cNvPr id="5" name="Надпись 4"/>
        <cdr:cNvSpPr txBox="1"/>
      </cdr:nvSpPr>
      <cdr:spPr>
        <a:xfrm xmlns:a="http://schemas.openxmlformats.org/drawingml/2006/main">
          <a:off x="4156529" y="158859"/>
          <a:ext cx="829340" cy="26445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95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rPr>
            <a:t>88 159</a:t>
          </a:r>
          <a:endParaRPr lang="ru-RU" sz="1600" b="1" dirty="0">
            <a:latin typeface="Liberation Serif" panose="02020603050405020304" pitchFamily="18" charset="0"/>
            <a:ea typeface="Liberation Serif" panose="02020603050405020304" pitchFamily="18" charset="0"/>
            <a:cs typeface="Liberation Serif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0.74287</cdr:x>
      <cdr:y>0.01748</cdr:y>
    </cdr:from>
    <cdr:to>
      <cdr:x>0.84588</cdr:x>
      <cdr:y>0.08829</cdr:y>
    </cdr:to>
    <cdr:sp macro="" textlink="">
      <cdr:nvSpPr>
        <cdr:cNvPr id="6" name="Надпись 5"/>
        <cdr:cNvSpPr txBox="1"/>
      </cdr:nvSpPr>
      <cdr:spPr>
        <a:xfrm xmlns:a="http://schemas.openxmlformats.org/drawingml/2006/main">
          <a:off x="6251252" y="73799"/>
          <a:ext cx="866824" cy="299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95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rPr>
            <a:t>90 210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3" y="0"/>
            <a:ext cx="2946400" cy="496888"/>
          </a:xfrm>
          <a:prstGeom prst="rect">
            <a:avLst/>
          </a:prstGeom>
        </p:spPr>
        <p:txBody>
          <a:bodyPr vert="horz" lIns="91322" tIns="45667" rIns="91322" bIns="4566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322" tIns="45667" rIns="91322" bIns="45667" rtlCol="0"/>
          <a:lstStyle>
            <a:lvl1pPr algn="r">
              <a:defRPr sz="1200"/>
            </a:lvl1pPr>
          </a:lstStyle>
          <a:p>
            <a:fld id="{3674676F-CA52-469F-81F5-D411CC0ABF4F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3" y="9429750"/>
            <a:ext cx="2946400" cy="496888"/>
          </a:xfrm>
          <a:prstGeom prst="rect">
            <a:avLst/>
          </a:prstGeom>
        </p:spPr>
        <p:txBody>
          <a:bodyPr vert="horz" lIns="91322" tIns="45667" rIns="91322" bIns="4566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322" tIns="45667" rIns="91322" bIns="45667" rtlCol="0" anchor="b"/>
          <a:lstStyle>
            <a:lvl1pPr algn="r">
              <a:defRPr sz="1200"/>
            </a:lvl1pPr>
          </a:lstStyle>
          <a:p>
            <a:fld id="{B5712939-0777-42B6-8790-121F347C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933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3" y="0"/>
            <a:ext cx="2945659" cy="498056"/>
          </a:xfrm>
          <a:prstGeom prst="rect">
            <a:avLst/>
          </a:prstGeom>
        </p:spPr>
        <p:txBody>
          <a:bodyPr vert="horz" lIns="91322" tIns="45667" rIns="91322" bIns="4566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6" y="0"/>
            <a:ext cx="2945659" cy="498056"/>
          </a:xfrm>
          <a:prstGeom prst="rect">
            <a:avLst/>
          </a:prstGeom>
        </p:spPr>
        <p:txBody>
          <a:bodyPr vert="horz" lIns="91322" tIns="45667" rIns="91322" bIns="45667" rtlCol="0"/>
          <a:lstStyle>
            <a:lvl1pPr algn="r">
              <a:defRPr sz="1200"/>
            </a:lvl1pPr>
          </a:lstStyle>
          <a:p>
            <a:fld id="{34A2232D-745E-4540-8779-BB8A9572EE4C}" type="datetimeFigureOut">
              <a:rPr lang="ru-RU" smtClean="0"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2" tIns="45667" rIns="91322" bIns="4566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322" tIns="45667" rIns="91322" bIns="4566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3" y="9428596"/>
            <a:ext cx="2945659" cy="498055"/>
          </a:xfrm>
          <a:prstGeom prst="rect">
            <a:avLst/>
          </a:prstGeom>
        </p:spPr>
        <p:txBody>
          <a:bodyPr vert="horz" lIns="91322" tIns="45667" rIns="91322" bIns="4566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6" y="9428596"/>
            <a:ext cx="2945659" cy="498055"/>
          </a:xfrm>
          <a:prstGeom prst="rect">
            <a:avLst/>
          </a:prstGeom>
        </p:spPr>
        <p:txBody>
          <a:bodyPr vert="horz" lIns="91322" tIns="45667" rIns="91322" bIns="45667" rtlCol="0" anchor="b"/>
          <a:lstStyle>
            <a:lvl1pPr algn="r">
              <a:defRPr sz="1200"/>
            </a:lvl1pPr>
          </a:lstStyle>
          <a:p>
            <a:fld id="{7E6B76E6-FC24-4F12-86A2-9ADDBF6BD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3797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B76E6-FC24-4F12-86A2-9ADDBF6BDB13}" type="slidenum">
              <a:rPr lang="ru-RU" smtClean="0"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36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CA6B2-C25B-4D7A-B8E3-0C3BB20CC119}" type="slidenum">
              <a:rPr lang="ru-RU" smtClean="0"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911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6B76E6-FC24-4F12-86A2-9ADDBF6BDB1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57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EFFE7-89FD-4812-88C1-340581CFCE3C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9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EB01-1352-4286-A8CE-076D9C6F343D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44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EFF3-121C-4C73-88BA-9776807561EF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292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EFFE7-89FD-4812-88C1-340581CFCE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677E-2E40-4935-9778-2A59F6EACB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6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E925-15D5-4ECA-A3ED-F6152E64D87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71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56AEA-F971-489A-A3D0-4452680925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711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8DEE-80BE-474E-8808-779306EF7B2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992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13A0B-FBAC-4EB4-805C-F2A230F97D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905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65CA-1FB6-45AF-B1F5-6E25AD4539A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900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F09D-4900-4C07-AFA9-1F026FEBA0F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64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677E-2E40-4935-9778-2A59F6EACB72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7740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1A77-2150-4460-B39C-B810301E16E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619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6EB01-1352-4286-A8CE-076D9C6F343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906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0EFF3-121C-4C73-88BA-9776807561E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68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E925-15D5-4ECA-A3ED-F6152E64D874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40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56AEA-F971-489A-A3D0-4452680925BD}" type="datetime1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82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8DEE-80BE-474E-8808-779306EF7B25}" type="datetime1">
              <a:rPr lang="ru-RU" smtClean="0"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7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13A0B-FBAC-4EB4-805C-F2A230F97D22}" type="datetime1">
              <a:rPr lang="ru-RU" smtClean="0"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39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65CA-1FB6-45AF-B1F5-6E25AD4539A0}" type="datetime1">
              <a:rPr lang="ru-RU" smtClean="0"/>
              <a:t>07.12.2022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4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F09D-4900-4C07-AFA9-1F026FEBA0F2}" type="datetime1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3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1A77-2150-4460-B39C-B810301E16E9}" type="datetime1">
              <a:rPr lang="ru-RU" smtClean="0"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50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BA1F-E917-41D2-A170-43373F385082}" type="datetime1">
              <a:rPr lang="ru-RU" smtClean="0"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930-427D-4995-9695-AE17ADED8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6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BA1F-E917-41D2-A170-43373F3850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3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5475" y="2707074"/>
            <a:ext cx="9950994" cy="193028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Социально-экономическое развитие</a:t>
            </a:r>
            <a:r>
              <a:rPr lang="ru-RU" sz="32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32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32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ородского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округа Верхняя Пышма 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месяцев 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2022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</a:t>
            </a:r>
            <a:r>
              <a:rPr lang="ru-RU" sz="32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32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0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21389900"/>
              </p:ext>
            </p:extLst>
          </p:nvPr>
        </p:nvGraphicFramePr>
        <p:xfrm>
          <a:off x="1706179" y="93768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1796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314" y="3922356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Спасибо за внимание!</a:t>
            </a:r>
            <a:endParaRPr lang="ru-RU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954314" y="1465943"/>
            <a:ext cx="10515600" cy="17018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итогам 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6 месяцев 2022 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</a:t>
            </a:r>
            <a:endParaRPr lang="ru-RU" sz="3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социально-экономическая ситуация </a:t>
            </a:r>
          </a:p>
          <a:p>
            <a:pPr marL="0" indent="0" algn="ctr">
              <a:buNone/>
            </a:pP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городском округе Верхняя Пышма стабильная</a:t>
            </a:r>
          </a:p>
        </p:txBody>
      </p:sp>
    </p:spTree>
    <p:extLst>
      <p:ext uri="{BB962C8B-B14F-4D97-AF65-F5344CB8AC3E}">
        <p14:creationId xmlns:p14="http://schemas.microsoft.com/office/powerpoint/2010/main" val="275675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4677" y="700324"/>
            <a:ext cx="8422645" cy="6392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Численность населения городского округа Верхняя Пышма</a:t>
            </a:r>
            <a:endParaRPr lang="ru-RU" sz="2500" b="1" dirty="0"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/>
              <a:t>2</a:t>
            </a:fld>
            <a:endParaRPr lang="ru-RU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366719621"/>
              </p:ext>
            </p:extLst>
          </p:nvPr>
        </p:nvGraphicFramePr>
        <p:xfrm>
          <a:off x="1755174" y="2466070"/>
          <a:ext cx="8414952" cy="4222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927100" y="1243847"/>
            <a:ext cx="1012190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городском округе отмечается стабильный рост численности населения.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 fontAlgn="base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Согласно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данным Управления Федеральной службы государственной статистики по Свердловской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на 01.01.2022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численность населения составила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90 210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человек. Городское население составляет 84,6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%, сельское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15,2 %. </a:t>
            </a:r>
            <a:endParaRPr lang="ru-RU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02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22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Демографическая</a:t>
            </a:r>
            <a:r>
              <a:rPr lang="ru-RU" sz="32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ситуация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643803238"/>
              </p:ext>
            </p:extLst>
          </p:nvPr>
        </p:nvGraphicFramePr>
        <p:xfrm>
          <a:off x="503537" y="2417463"/>
          <a:ext cx="11184924" cy="4257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33487" y="1160974"/>
            <a:ext cx="1153219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 январь – </a:t>
            </a:r>
            <a:r>
              <a:rPr lang="ru-RU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июнь 2022 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года миграционный прирост по городскому округу Верхняя Пышма по отношению к январю – </a:t>
            </a:r>
            <a:r>
              <a:rPr lang="ru-RU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июню 2022 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года </a:t>
            </a:r>
            <a:r>
              <a:rPr lang="ru-RU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уменьшился на 7,4 %</a:t>
            </a:r>
            <a:r>
              <a:rPr lang="ru-RU" dirty="0" smtClean="0">
                <a:solidFill>
                  <a:srgbClr val="FF0000"/>
                </a:solidFill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составил </a:t>
            </a:r>
            <a:r>
              <a:rPr lang="ru-RU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995 человек</a:t>
            </a:r>
            <a:r>
              <a:rPr lang="ru-RU" dirty="0">
                <a:latin typeface="Liberation Serif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9901" y="1840206"/>
            <a:ext cx="1153219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Естественная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убыль населения по городскому округу Верхняя Пышма за январь -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июнь 2022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уменьшился в сравнении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аналогичным периодом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и составила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54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80651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/>
              <a:t>4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06052" y="750058"/>
            <a:ext cx="807614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b="1" dirty="0" smtClean="0">
                <a:latin typeface="Liberation Serif" panose="02020603050405020304" pitchFamily="18" charset="0"/>
                <a:cs typeface="Times New Roman" panose="02020603050405020304" pitchFamily="18" charset="0"/>
              </a:rPr>
              <a:t>РЫНОК ТРУДА </a:t>
            </a:r>
            <a:endParaRPr lang="ru-RU" sz="2500" b="1" dirty="0">
              <a:latin typeface="Liberation Serif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760172955"/>
              </p:ext>
            </p:extLst>
          </p:nvPr>
        </p:nvGraphicFramePr>
        <p:xfrm>
          <a:off x="1906052" y="1671784"/>
          <a:ext cx="9446146" cy="507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54771" y="1299333"/>
            <a:ext cx="1168245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450215" algn="l"/>
              </a:tabLs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Численность официально зарегистрированных безработных по городскому округу Верхняя Пышма по состоянию на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01.07.2022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снизилась по сравнению с аналогичным периодом прошлого года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116 человек и составила 460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человек. </a:t>
            </a:r>
          </a:p>
        </p:txBody>
      </p:sp>
    </p:spTree>
    <p:extLst>
      <p:ext uri="{BB962C8B-B14F-4D97-AF65-F5344CB8AC3E}">
        <p14:creationId xmlns:p14="http://schemas.microsoft.com/office/powerpoint/2010/main" val="39595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749" y="73068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Среднесписочная численность работников организаций и </a:t>
            </a:r>
            <a: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среднемесячная </a:t>
            </a:r>
            <a:r>
              <a:rPr lang="ru-RU" sz="2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заработная плата работников организаций </a:t>
            </a:r>
            <a: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</a:t>
            </a:r>
            <a:r>
              <a:rPr lang="ru-RU" sz="2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без субъектов малого предпринимательства</a:t>
            </a:r>
            <a: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  <a:endParaRPr lang="ru-RU" sz="24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8549" y="1951463"/>
            <a:ext cx="3776330" cy="214156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Среднемесячная номинальная начисленная заработная плата одного работника в организациях (без субъектов малого предпринимательства) за январь –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июнь 2022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увеличилась по сравнению с соответствующим периодом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на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7,6 %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составила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69 807,2 рублей </a:t>
            </a:r>
            <a:endParaRPr lang="ru-RU" sz="17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343338383"/>
              </p:ext>
            </p:extLst>
          </p:nvPr>
        </p:nvGraphicFramePr>
        <p:xfrm>
          <a:off x="3566900" y="1785805"/>
          <a:ext cx="8387316" cy="501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Объект 2"/>
          <p:cNvSpPr txBox="1">
            <a:spLocks/>
          </p:cNvSpPr>
          <p:nvPr/>
        </p:nvSpPr>
        <p:spPr>
          <a:xfrm>
            <a:off x="478549" y="4229227"/>
            <a:ext cx="3776330" cy="1971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Сложившаяся за январь -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июнь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2022 года величина среднемесячной номинальной начисленной заработной платы одного работника в организациях городского округа Верхняя Пышма на 20,6 % выше, чем по Свердловской области за аналогичный период 57 838 рублей </a:t>
            </a:r>
            <a:endParaRPr lang="ru-RU" sz="17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08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9926"/>
            <a:ext cx="10515600" cy="75129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Промышленный комплекс</a:t>
            </a:r>
            <a:endParaRPr lang="ru-RU" sz="32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385431"/>
              </p:ext>
            </p:extLst>
          </p:nvPr>
        </p:nvGraphicFramePr>
        <p:xfrm>
          <a:off x="4517234" y="1467818"/>
          <a:ext cx="7834423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01599" y="1739948"/>
            <a:ext cx="4368799" cy="19236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Оборот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организаций городского округа Верхняя Пышма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(без субъектов малого предпринимательства и организаций)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6 месяцев 2022 года составил 307,2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миллиарда рублей,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или 124,3% к аналогичному периоду 2021 года (за 6 месяцев 2021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 –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246,8 миллиарда рублей).</a:t>
            </a:r>
            <a:r>
              <a:rPr lang="ru-RU" sz="1700" dirty="0" smtClean="0"/>
              <a:t> </a:t>
            </a:r>
            <a:endParaRPr lang="ru-RU" sz="17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598" y="3864047"/>
            <a:ext cx="4368799" cy="19236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Определяющее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влияние на динамику промышленности оказывают обрабатывающие производства –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260,2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миллиарда рублей, или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126,5%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 аналогичному периоду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(за 6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месяцев 2021 года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–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205,2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 миллиарда рублей).</a:t>
            </a:r>
            <a:endParaRPr lang="ru-RU" sz="17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06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158" y="49271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Объем отгруженных товаров собственного производства, выполненных работ и услуг организаций (без субъектов малого предпринимательства</a:t>
            </a:r>
            <a:r>
              <a:rPr lang="ru-RU" sz="24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  <a:endParaRPr lang="ru-RU" sz="24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0256" y="2633812"/>
            <a:ext cx="4606662" cy="223012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Объём отгруженных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товаров собственного производства, выполненных работ и услуг организаций городского округа Верхняя Пышма (без субъектов малого предпринимательства), по отдельным видам экономической деятельности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месяцев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2022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увеличился в действующих ценах по сравнению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месяцами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на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23 %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составил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243 280,1 миллиона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рублей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1154444"/>
              </p:ext>
            </p:extLst>
          </p:nvPr>
        </p:nvGraphicFramePr>
        <p:xfrm>
          <a:off x="4940490" y="1563953"/>
          <a:ext cx="7132674" cy="4712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5627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92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Инвестиции в основной капитал организаций </a:t>
            </a: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</a:t>
            </a:r>
            <a:r>
              <a:rPr lang="ru-RU" sz="3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без субъектов малого предпринимательства)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6685" y="2440441"/>
            <a:ext cx="3701143" cy="243635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8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 </a:t>
            </a: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месяцев </a:t>
            </a:r>
            <a:r>
              <a:rPr lang="ru-RU" sz="18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2022 </a:t>
            </a: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на развитие экономики и социальной сферы организациями (без субъектов малого предпринимательства) городского округа Верхняя Пышма </a:t>
            </a:r>
            <a:r>
              <a:rPr lang="ru-RU" sz="18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использовано 2 624,08 миллиона </a:t>
            </a: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рублей инвестиций, или </a:t>
            </a:r>
            <a:r>
              <a:rPr lang="ru-RU" sz="18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133,9 % к аналогичному периоду 2021 </a:t>
            </a:r>
            <a:r>
              <a:rPr lang="ru-RU" sz="18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25525536"/>
              </p:ext>
            </p:extLst>
          </p:nvPr>
        </p:nvGraphicFramePr>
        <p:xfrm>
          <a:off x="4517572" y="1733778"/>
          <a:ext cx="6836228" cy="481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279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32852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Строительство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805" y="1658416"/>
            <a:ext cx="3809104" cy="145054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месяцев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2022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 в городском округе Верхняя Пышма введено в эксплуатацию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42,3 тысяча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квадратных метров общей площади жилых домов, в том числе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28,9 тысяч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квадратных метров индивидуального жилья. </a:t>
            </a:r>
            <a:endParaRPr lang="ru-RU" sz="16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20A8930-427D-4995-9695-AE17ADED86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66655759"/>
              </p:ext>
            </p:extLst>
          </p:nvPr>
        </p:nvGraphicFramePr>
        <p:xfrm>
          <a:off x="4668324" y="1475972"/>
          <a:ext cx="7261412" cy="463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3806" y="3205779"/>
            <a:ext cx="3809103" cy="24929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сравнении с соответствующим периодом предыдущего года площадь введенных в эксплуатацию жилых домов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уменьшилась на 13,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%.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Площадь ввода индивидуальных жилых домов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уменьшилась на 13,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процентов.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Индивидуальное жилье в общем объеме введенного жилья занимает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68,5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процента.</a:t>
            </a:r>
          </a:p>
          <a:p>
            <a:pPr algn="ctr"/>
            <a:endParaRPr lang="ru-RU" sz="1200" b="1" dirty="0" smtClean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1895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1200" b="1" dirty="0" smtClean="0">
            <a:solidFill>
              <a:prstClr val="black"/>
            </a:solidFill>
            <a:latin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22867</TotalTime>
  <Words>554</Words>
  <Application>Microsoft Office PowerPoint</Application>
  <PresentationFormat>Широкоэкранный</PresentationFormat>
  <Paragraphs>73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Liberation Serif</vt:lpstr>
      <vt:lpstr>Times New Roman</vt:lpstr>
      <vt:lpstr>Тема Office</vt:lpstr>
      <vt:lpstr>1_Тема Office</vt:lpstr>
      <vt:lpstr>Социально-экономическое развитие городского округа Верхняя Пышма  за 6 месяцев 2022 года </vt:lpstr>
      <vt:lpstr>Численность населения городского округа Верхняя Пышма</vt:lpstr>
      <vt:lpstr>Демографическая ситуация</vt:lpstr>
      <vt:lpstr>Презентация PowerPoint</vt:lpstr>
      <vt:lpstr>Среднесписочная численность работников организаций и среднемесячная заработная плата работников организаций  (без субъектов малого предпринимательства)</vt:lpstr>
      <vt:lpstr>Промышленный комплекс</vt:lpstr>
      <vt:lpstr>Объем отгруженных товаров собственного производства, выполненных работ и услуг организаций (без субъектов малого предпринимательства)</vt:lpstr>
      <vt:lpstr>Инвестиции в основной капитал организаций  (без субъектов малого предпринимательства)</vt:lpstr>
      <vt:lpstr>Строительство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главы администрации городского округа ВЕРХНЯЯ ПЫШМА</dc:title>
  <dc:creator>Отто Елена Анатольевна</dc:creator>
  <cp:lastModifiedBy>Удалова Алена Юрьевна</cp:lastModifiedBy>
  <cp:revision>3059</cp:revision>
  <cp:lastPrinted>2022-12-06T11:35:56Z</cp:lastPrinted>
  <dcterms:created xsi:type="dcterms:W3CDTF">2016-04-08T10:44:36Z</dcterms:created>
  <dcterms:modified xsi:type="dcterms:W3CDTF">2022-12-07T02:59:25Z</dcterms:modified>
</cp:coreProperties>
</file>