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7" r:id="rId2"/>
    <p:sldId id="303" r:id="rId3"/>
    <p:sldId id="305" r:id="rId4"/>
    <p:sldId id="294" r:id="rId5"/>
    <p:sldId id="300" r:id="rId6"/>
    <p:sldId id="297" r:id="rId7"/>
    <p:sldId id="298" r:id="rId8"/>
    <p:sldId id="302" r:id="rId9"/>
    <p:sldId id="308" r:id="rId10"/>
    <p:sldId id="309" r:id="rId11"/>
    <p:sldId id="310" r:id="rId12"/>
    <p:sldId id="316" r:id="rId13"/>
    <p:sldId id="312" r:id="rId14"/>
    <p:sldId id="313" r:id="rId15"/>
    <p:sldId id="314" r:id="rId16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13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esovskih\Desktop\&#1058;&#1072;&#1073;&#1083;&#1080;&#109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esovskih\Desktop\&#1058;&#1072;&#1073;&#1083;&#1080;&#109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esovskih\Desktop\&#1058;&#1072;&#1073;&#1083;&#1080;&#109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esovskih\Desktop\&#1058;&#1072;&#1073;&#1083;&#1080;&#109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esovskih\Desktop\&#1058;&#1072;&#1073;&#1083;&#1080;&#1094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1\&#1042;&#1074;&#1086;&#1076;%20&#1086;&#1073;&#1098;&#1077;&#1082;&#1090;&#1086;&#1074;\2021\&#1058;&#1072;&#1073;&#1083;&#1080;&#1094;&#1099;%20&#1082;%20&#1087;&#1088;&#1077;&#1079;&#1077;&#1085;&#1090;&#1072;&#1094;&#1080;&#108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1\&#1042;&#1074;&#1086;&#1076;%20&#1086;&#1073;&#1098;&#1077;&#1082;&#1090;&#1086;&#1074;\2021\&#1058;&#1072;&#1073;&#1083;&#1080;&#1094;&#1099;%20&#1082;%20&#1087;&#1088;&#1077;&#1079;&#1077;&#1085;&#1090;&#1072;&#1094;&#1080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1\&#1042;&#1074;&#1086;&#1076;%20&#1086;&#1073;&#1098;&#1077;&#1082;&#1090;&#1086;&#1074;\2021\&#1058;&#1072;&#1073;&#1083;&#1080;&#1094;&#1099;%20&#1082;%20&#1087;&#1088;&#1077;&#1079;&#1077;&#1085;&#1090;&#1072;&#1094;&#1080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88112615586331"/>
          <c:y val="2.6965861219695863E-3"/>
          <c:w val="0.74341384015182888"/>
          <c:h val="0.5174798704839672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Потребительский рынок городского округа Верхняя Пышма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819663167104112"/>
                  <c:y val="-7.83825459317585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105008748906386"/>
                  <c:y val="-0.15436242344706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064960629921259"/>
                  <c:y val="4.26702391367745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Розничная торговля</c:v>
                </c:pt>
                <c:pt idx="1">
                  <c:v>Общественное питание</c:v>
                </c:pt>
                <c:pt idx="2">
                  <c:v>Бытовое обслуживание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497</c:v>
                </c:pt>
                <c:pt idx="1">
                  <c:v>116</c:v>
                </c:pt>
                <c:pt idx="2">
                  <c:v>252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81304189341683"/>
          <c:y val="0.64865605143887839"/>
          <c:w val="0.32229132483902156"/>
          <c:h val="0.27668796303879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881185615391394E-2"/>
          <c:y val="8.2952805168912777E-2"/>
          <c:w val="0.83040102823824169"/>
          <c:h val="0.7256635169521688"/>
        </c:manualLayout>
      </c:layout>
      <c:pie3DChart>
        <c:varyColors val="1"/>
        <c:ser>
          <c:idx val="0"/>
          <c:order val="0"/>
          <c:tx>
            <c:strRef>
              <c:f>Лист1!$B$10</c:f>
              <c:strCache>
                <c:ptCount val="1"/>
                <c:pt idx="0">
                  <c:v>Ввод объектов потребительского рынка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8209580052493438"/>
                  <c:y val="-8.4039807524059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701323272090989"/>
                  <c:y val="-0.187152960046660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779680664916884"/>
                  <c:y val="5.05920093321668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Лист1!$A$11:$A$13</c:f>
              <c:strCache>
                <c:ptCount val="3"/>
                <c:pt idx="0">
                  <c:v>Розничная торговля</c:v>
                </c:pt>
                <c:pt idx="1">
                  <c:v>Общественное питание</c:v>
                </c:pt>
                <c:pt idx="2">
                  <c:v>Бытовое обслуживание</c:v>
                </c:pt>
              </c:strCache>
            </c:strRef>
          </c:cat>
          <c:val>
            <c:numRef>
              <c:f>Лист1!$B$11:$B$13</c:f>
              <c:numCache>
                <c:formatCode>General</c:formatCode>
                <c:ptCount val="3"/>
                <c:pt idx="0">
                  <c:v>49</c:v>
                </c:pt>
                <c:pt idx="1">
                  <c:v>13</c:v>
                </c:pt>
                <c:pt idx="2">
                  <c:v>27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61595720133661"/>
          <c:y val="0.24013182452584042"/>
          <c:w val="0.81388888888888888"/>
          <c:h val="0.57479476523767858"/>
        </c:manualLayout>
      </c:layout>
      <c:pie3DChart>
        <c:varyColors val="1"/>
        <c:ser>
          <c:idx val="0"/>
          <c:order val="0"/>
          <c:tx>
            <c:strRef>
              <c:f>Лист1!$B$24</c:f>
              <c:strCache>
                <c:ptCount val="1"/>
                <c:pt idx="0">
                  <c:v>Розничная торговая сеть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8632245989761824E-2"/>
                  <c:y val="-5.5296105368515223E-2"/>
                </c:manualLayout>
              </c:layout>
              <c:tx>
                <c:rich>
                  <a:bodyPr/>
                  <a:lstStyle/>
                  <a:p>
                    <a:fld id="{375A5C6E-2337-467C-91A2-BF784585ECBD}" type="VALUE"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/ 82%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97827591806039"/>
                      <c:h val="0.15989639285682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2473827694358746E-2"/>
                  <c:y val="-1.02344953074366E-2"/>
                </c:manualLayout>
              </c:layout>
              <c:tx>
                <c:rich>
                  <a:bodyPr/>
                  <a:lstStyle/>
                  <a:p>
                    <a:fld id="{A64A65B6-AAD4-499E-AB80-A61E9CAA8323}" type="VALUE">
                      <a:rPr lang="en-US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r>
                      <a:rPr lang="en-US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/ 18%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77050413201952"/>
                      <c:h val="0.1783768804734446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FF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Лист1!$A$25:$A$26</c:f>
              <c:strCache>
                <c:ptCount val="2"/>
                <c:pt idx="0">
                  <c:v>Стационарная сеть</c:v>
                </c:pt>
                <c:pt idx="1">
                  <c:v>Нестационарная сеть </c:v>
                </c:pt>
              </c:strCache>
            </c:strRef>
          </c:cat>
          <c:val>
            <c:numRef>
              <c:f>Лист1!$B$25:$B$26</c:f>
              <c:numCache>
                <c:formatCode>General</c:formatCode>
                <c:ptCount val="2"/>
                <c:pt idx="0">
                  <c:v>409</c:v>
                </c:pt>
                <c:pt idx="1">
                  <c:v>88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9629271961235075E-2"/>
          <c:y val="0.89012176496565198"/>
          <c:w val="0.94037072803876487"/>
          <c:h val="8.5773251186585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833333333333331E-2"/>
          <c:y val="0.21961139749617628"/>
          <c:w val="0.86111111111111116"/>
          <c:h val="0.60720217264508614"/>
        </c:manualLayout>
      </c:layout>
      <c:pie3DChart>
        <c:varyColors val="1"/>
        <c:ser>
          <c:idx val="0"/>
          <c:order val="0"/>
          <c:tx>
            <c:strRef>
              <c:f>Лист1!$B$77</c:f>
              <c:strCache>
                <c:ptCount val="1"/>
                <c:pt idx="0">
                  <c:v>Специализация магазинов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1474190726159231E-3"/>
                  <c:y val="-9.14745552639253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291994750656168E-2"/>
                  <c:y val="-0.100356882473024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644356955380578E-2"/>
                  <c:y val="7.519320501603966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Лист1!$A$78:$A$80</c:f>
              <c:strCache>
                <c:ptCount val="3"/>
                <c:pt idx="0">
                  <c:v>продовольственные</c:v>
                </c:pt>
                <c:pt idx="1">
                  <c:v>непродовольственные</c:v>
                </c:pt>
                <c:pt idx="2">
                  <c:v>смешанные</c:v>
                </c:pt>
              </c:strCache>
            </c:strRef>
          </c:cat>
          <c:val>
            <c:numRef>
              <c:f>Лист1!$B$78:$B$80</c:f>
              <c:numCache>
                <c:formatCode>General</c:formatCode>
                <c:ptCount val="3"/>
                <c:pt idx="0">
                  <c:v>193</c:v>
                </c:pt>
                <c:pt idx="1">
                  <c:v>206</c:v>
                </c:pt>
                <c:pt idx="2">
                  <c:v>10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05730533683289"/>
          <c:y val="0.83858632254301546"/>
          <c:w val="0.77388517060367457"/>
          <c:h val="9.1969233012540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Лист1!$A$71</c:f>
              <c:strCache>
                <c:ptCount val="1"/>
                <c:pt idx="0">
                  <c:v>Торговая площадь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Лист1!$B$70:$C$70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Лист1!$B$71:$C$71</c:f>
              <c:numCache>
                <c:formatCode>General</c:formatCode>
                <c:ptCount val="2"/>
                <c:pt idx="0">
                  <c:v>52171.22</c:v>
                </c:pt>
                <c:pt idx="1">
                  <c:v>56550.720000000001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5049504"/>
        <c:axId val="815039168"/>
        <c:axId val="0"/>
      </c:bar3DChart>
      <c:catAx>
        <c:axId val="81504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15039168"/>
        <c:crosses val="autoZero"/>
        <c:auto val="1"/>
        <c:lblAlgn val="ctr"/>
        <c:lblOffset val="100"/>
        <c:noMultiLvlLbl val="0"/>
      </c:catAx>
      <c:valAx>
        <c:axId val="81503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1504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sz="2800" dirty="0">
                <a:latin typeface="Liberation Serif" panose="02020603050405020304" pitchFamily="18" charset="0"/>
              </a:rPr>
              <a:t>Обеспеченность торговыми площадями на 1000 </a:t>
            </a:r>
            <a:r>
              <a:rPr lang="ru-RU" sz="2800" dirty="0" smtClean="0">
                <a:latin typeface="Liberation Serif" panose="02020603050405020304" pitchFamily="18" charset="0"/>
              </a:rPr>
              <a:t>жителей (кв. м.)*</a:t>
            </a:r>
            <a:endParaRPr lang="ru-RU" sz="2800" dirty="0">
              <a:latin typeface="Liberation Serif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Лист1!$B$57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Лист1!$A$58:$A$59</c:f>
              <c:strCache>
                <c:ptCount val="2"/>
                <c:pt idx="0">
                  <c:v>Обеспеченность торговыми площадями</c:v>
                </c:pt>
                <c:pt idx="1">
                  <c:v>Норматив обеспеченности</c:v>
                </c:pt>
              </c:strCache>
            </c:strRef>
          </c:cat>
          <c:val>
            <c:numRef>
              <c:f>Лист1!$B$58:$B$59</c:f>
              <c:numCache>
                <c:formatCode>General</c:formatCode>
                <c:ptCount val="2"/>
                <c:pt idx="0">
                  <c:v>592.9</c:v>
                </c:pt>
                <c:pt idx="1">
                  <c:v>458.5</c:v>
                </c:pt>
              </c:numCache>
            </c:numRef>
          </c:val>
        </c:ser>
        <c:ser>
          <c:idx val="1"/>
          <c:order val="1"/>
          <c:tx>
            <c:strRef>
              <c:f>Лист1!$C$57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Лист1!$A$58:$A$59</c:f>
              <c:strCache>
                <c:ptCount val="2"/>
                <c:pt idx="0">
                  <c:v>Обеспеченность торговыми площадями</c:v>
                </c:pt>
                <c:pt idx="1">
                  <c:v>Норматив обеспеченности</c:v>
                </c:pt>
              </c:strCache>
            </c:strRef>
          </c:cat>
          <c:val>
            <c:numRef>
              <c:f>Лист1!$C$58:$C$59</c:f>
              <c:numCache>
                <c:formatCode>General</c:formatCode>
                <c:ptCount val="2"/>
                <c:pt idx="0">
                  <c:v>626.5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5045696"/>
        <c:axId val="815040256"/>
      </c:barChart>
      <c:catAx>
        <c:axId val="81504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15040256"/>
        <c:crosses val="autoZero"/>
        <c:auto val="1"/>
        <c:lblAlgn val="ctr"/>
        <c:lblOffset val="100"/>
        <c:noMultiLvlLbl val="0"/>
      </c:catAx>
      <c:valAx>
        <c:axId val="81504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150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sz="2800" dirty="0">
                <a:latin typeface="Liberation Serif" panose="02020603050405020304" pitchFamily="18" charset="0"/>
              </a:rPr>
              <a:t>Обеспеченность площадями в предприятиях общественного питания общедоступной сети </a:t>
            </a:r>
            <a:r>
              <a:rPr lang="ru-RU" sz="2800" dirty="0" smtClean="0">
                <a:latin typeface="Liberation Serif" panose="02020603050405020304" pitchFamily="18" charset="0"/>
              </a:rPr>
              <a:t>(кв. м.)</a:t>
            </a:r>
            <a:endParaRPr lang="ru-RU" sz="2800" dirty="0">
              <a:latin typeface="Liberation Serif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Лист1!$B$91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Лист1!$A$92:$A$93</c:f>
              <c:strCache>
                <c:ptCount val="2"/>
                <c:pt idx="0">
                  <c:v>Показатель обеспеченности  площадями </c:v>
                </c:pt>
                <c:pt idx="1">
                  <c:v>Показатель обеспеченности  площадями по Свердловской области на 2022 год</c:v>
                </c:pt>
              </c:strCache>
            </c:strRef>
          </c:cat>
          <c:val>
            <c:numRef>
              <c:f>Лист1!$B$92:$B$93</c:f>
              <c:numCache>
                <c:formatCode>General</c:formatCode>
                <c:ptCount val="2"/>
                <c:pt idx="0">
                  <c:v>108.2</c:v>
                </c:pt>
                <c:pt idx="1">
                  <c:v>72.8</c:v>
                </c:pt>
              </c:numCache>
            </c:numRef>
          </c:val>
        </c:ser>
        <c:ser>
          <c:idx val="1"/>
          <c:order val="1"/>
          <c:tx>
            <c:strRef>
              <c:f>Лист1!$C$91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Лист1!$A$92:$A$93</c:f>
              <c:strCache>
                <c:ptCount val="2"/>
                <c:pt idx="0">
                  <c:v>Показатель обеспеченности  площадями </c:v>
                </c:pt>
                <c:pt idx="1">
                  <c:v>Показатель обеспеченности  площадями по Свердловской области на 2022 год</c:v>
                </c:pt>
              </c:strCache>
            </c:strRef>
          </c:cat>
          <c:val>
            <c:numRef>
              <c:f>Лист1!$C$92:$C$93</c:f>
              <c:numCache>
                <c:formatCode>General</c:formatCode>
                <c:ptCount val="2"/>
                <c:pt idx="0">
                  <c:v>85.5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5040800"/>
        <c:axId val="815047872"/>
      </c:barChart>
      <c:catAx>
        <c:axId val="81504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15047872"/>
        <c:crosses val="autoZero"/>
        <c:auto val="1"/>
        <c:lblAlgn val="ctr"/>
        <c:lblOffset val="100"/>
        <c:noMultiLvlLbl val="0"/>
      </c:catAx>
      <c:valAx>
        <c:axId val="81504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150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1.14771E-7</cdr:x>
      <cdr:y>2.49684E-7</cdr:y>
    </cdr:from>
    <cdr:to>
      <cdr:x>0.19835</cdr:x>
      <cdr:y>0.30565</cdr:y>
    </cdr:to>
    <cdr:pic>
      <cdr:nvPicPr>
        <cdr:cNvPr id="2" name="Рисунок 1" descr="Ресторан Славянский базар на улице Успенский просп. в Верхней Пышме: фото,  отзывы, адрес, цены – Афиша-Рестораны"/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" y="1"/>
          <a:ext cx="1728191" cy="12241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0.08264</cdr:x>
      <cdr:y>0.26969</cdr:y>
    </cdr:from>
    <cdr:to>
      <cdr:x>0.28099</cdr:x>
      <cdr:y>0.57534</cdr:y>
    </cdr:to>
    <cdr:pic>
      <cdr:nvPicPr>
        <cdr:cNvPr id="3" name="Рисунок 2" descr="http://grifoninfo.ru/sites/grifoninfo.ru/files/image/moderator/skrinshot_07-10-2020_125034.jpg"/>
        <cdr:cNvPicPr/>
      </cdr:nvPicPr>
      <cdr:blipFill rotWithShape="1"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906" t="19937" r="-2" b="10309"/>
        <a:stretch xmlns:a="http://schemas.openxmlformats.org/drawingml/2006/main"/>
      </cdr:blipFill>
      <cdr:spPr bwMode="auto">
        <a:xfrm xmlns:a="http://schemas.openxmlformats.org/drawingml/2006/main">
          <a:off x="720080" y="1080120"/>
          <a:ext cx="1728192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0.82645</cdr:x>
      <cdr:y>0</cdr:y>
    </cdr:from>
    <cdr:to>
      <cdr:x>1</cdr:x>
      <cdr:y>0.26969</cdr:y>
    </cdr:to>
    <cdr:pic>
      <cdr:nvPicPr>
        <cdr:cNvPr id="4" name="Рисунок 3" descr="https://robek.ru/public/files/%D0%92%D0%BF%D1%8B%D1%88%D0%BC%D0%B0-3.jpg"/>
        <cdr:cNvPicPr/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00" y="0"/>
          <a:ext cx="1512168" cy="1080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</cdr:x>
      <cdr:y>0.55736</cdr:y>
    </cdr:from>
    <cdr:to>
      <cdr:x>0.19008</cdr:x>
      <cdr:y>0.863</cdr:y>
    </cdr:to>
    <cdr:pic>
      <cdr:nvPicPr>
        <cdr:cNvPr id="5" name="Рисунок 4" descr="Легос, мебель на заказ, ул. Бажова, 28, Верхняя Пышма, Россия — Яндекс.Карты"/>
        <cdr:cNvPicPr/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2232248"/>
          <a:ext cx="1656184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0.72137</cdr:x>
      <cdr:y>0.25171</cdr:y>
    </cdr:from>
    <cdr:to>
      <cdr:x>0.91675</cdr:x>
      <cdr:y>0.5214</cdr:y>
    </cdr:to>
    <cdr:pic>
      <cdr:nvPicPr>
        <cdr:cNvPr id="6" name="Рисунок 5" descr="Кафе Луч на улице Уральских Рабочих в Верхней Пышме: фото, отзывы, адрес,  цены – Афиша-Рестораны"/>
        <cdr:cNvPicPr/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85298" y="1008112"/>
          <a:ext cx="1702287" cy="1080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0.81818</cdr:x>
      <cdr:y>0.46746</cdr:y>
    </cdr:from>
    <cdr:to>
      <cdr:x>1</cdr:x>
      <cdr:y>0.73715</cdr:y>
    </cdr:to>
    <cdr:pic>
      <cdr:nvPicPr>
        <cdr:cNvPr id="7" name="Рисунок 6" descr="https://avatars.mds.yandex.net/get-altay/4454943/2a0000017c403a8f2523d462e61100e2fab4/XXXL"/>
        <cdr:cNvPicPr/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128792" y="1872208"/>
          <a:ext cx="1584176" cy="1080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0.71901</cdr:x>
      <cdr:y>0.68321</cdr:y>
    </cdr:from>
    <cdr:to>
      <cdr:x>0.92672</cdr:x>
      <cdr:y>0.96707</cdr:y>
    </cdr:to>
    <cdr:pic>
      <cdr:nvPicPr>
        <cdr:cNvPr id="8" name="Рисунок 7" descr="В-Пышма. 1000 мелочей., Верхняя Пышма"/>
        <cdr:cNvPicPr/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64696" y="2736304"/>
          <a:ext cx="1809790" cy="1136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0.15702</cdr:x>
      <cdr:y>0.68321</cdr:y>
    </cdr:from>
    <cdr:to>
      <cdr:x>0.34711</cdr:x>
      <cdr:y>0.95974</cdr:y>
    </cdr:to>
    <cdr:pic>
      <cdr:nvPicPr>
        <cdr:cNvPr id="9" name="Рисунок 8" descr="Престиж, салон красоты, ул. Орджоникидзе, 22, Верхняя Пышма, Россия —  Яндекс.Карты"/>
        <cdr:cNvPicPr/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368152" y="2736304"/>
          <a:ext cx="1656184" cy="1107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22D9F0-81EB-4059-8B1F-EACDE49A8B8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2A0D74-6CB3-4EF7-A935-523E8007C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3.xml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chart" Target="../charts/chart4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1857365"/>
            <a:ext cx="8280920" cy="3000396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endParaRPr lang="ru-RU" sz="3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97326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Liberation Serif" panose="02020603050405020304" pitchFamily="18" charset="0"/>
              </a:rPr>
              <a:t>Плесовских Наталья Васильевна – главный специалист службы по развитию потребительского рынка</a:t>
            </a:r>
            <a:endParaRPr lang="ru-RU" sz="1600" b="1" dirty="0">
              <a:latin typeface="Liberation Serif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950" cy="17373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13077" y="0"/>
            <a:ext cx="7734050" cy="15567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потребительского рынка городского округа Верхняя Пышма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  <a:endParaRPr lang="ru-RU" sz="3200" dirty="0">
              <a:solidFill>
                <a:schemeClr val="bg1"/>
              </a:solidFill>
              <a:latin typeface="Liberation Serif" panose="020206030504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Рисунок 7" descr="C:\Users\plesovskih\AppData\Local\Microsoft\Windows\INetCache\Content.Word\9IlMNk08at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7325"/>
            <a:ext cx="8424935" cy="4235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3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4"/>
            <a:ext cx="1331640" cy="15865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39" y="-29724"/>
            <a:ext cx="7800803" cy="14425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</a:t>
            </a: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общественного питания городского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06084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	</a:t>
            </a:r>
            <a:endParaRPr lang="ru-RU" sz="3200" dirty="0">
              <a:latin typeface="Liberation Serif" panose="02020603050405020304" pitchFamily="18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sz="32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 	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43130"/>
              </p:ext>
            </p:extLst>
          </p:nvPr>
        </p:nvGraphicFramePr>
        <p:xfrm>
          <a:off x="251519" y="1556793"/>
          <a:ext cx="8640963" cy="4896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4160"/>
                <a:gridCol w="1196481"/>
                <a:gridCol w="1368152"/>
                <a:gridCol w="1512170"/>
              </a:tblGrid>
              <a:tr h="5452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</a:rPr>
                        <a:t>Типы </a:t>
                      </a:r>
                      <a:r>
                        <a:rPr lang="ru-RU" dirty="0"/>
                        <a:t>предприятий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</a:rPr>
                        <a:t>К</a:t>
                      </a:r>
                      <a:r>
                        <a:rPr lang="ru-RU" sz="1800" dirty="0" smtClean="0">
                          <a:effectLst/>
                          <a:latin typeface="Liberation Serif" panose="02020603050405020304" pitchFamily="18" charset="0"/>
                        </a:rPr>
                        <a:t>оличество </a:t>
                      </a: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</a:rPr>
                        <a:t>объектов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</a:rPr>
                        <a:t>К</a:t>
                      </a:r>
                      <a:r>
                        <a:rPr lang="ru-RU" sz="1800" dirty="0" smtClean="0">
                          <a:effectLst/>
                          <a:latin typeface="Liberation Serif" panose="02020603050405020304" pitchFamily="18" charset="0"/>
                        </a:rPr>
                        <a:t>оличество </a:t>
                      </a: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</a:rPr>
                        <a:t>посадочных мест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1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них  сетевых</a:t>
                      </a: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iberation Serif" panose="02020603050405020304" pitchFamily="18" charset="0"/>
                        </a:rPr>
                        <a:t>Стационарные объекты открытой сети:</a:t>
                      </a:r>
                      <a:endParaRPr lang="ru-RU" sz="1800" b="1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52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26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1784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</a:rPr>
                        <a:t>Рестораны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240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</a:rPr>
                        <a:t>Кафе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950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</a:rPr>
                        <a:t>Бары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152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</a:rPr>
                        <a:t>Столовые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136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</a:rPr>
                        <a:t>Закусочные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47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</a:rPr>
                        <a:t>Иные объекты (кафетерии, магазины кулинарии, буфеты, кофейни, ПБО)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22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259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iberation Serif" panose="02020603050405020304" pitchFamily="18" charset="0"/>
                        </a:rPr>
                        <a:t>Нестационарные объекты открытой сети:</a:t>
                      </a:r>
                      <a:endParaRPr lang="ru-RU" sz="1800" b="1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19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159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</a:rPr>
                        <a:t>Киоски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</a:rPr>
                        <a:t>Павильоны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159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9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4"/>
            <a:ext cx="1331640" cy="15865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39" y="-29724"/>
            <a:ext cx="7800803" cy="14425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</a:t>
            </a: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общественного питания городского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1556792"/>
            <a:ext cx="8640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	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В 2021 году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в городском округе Верхняя Пышма открыто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13 предприятий общественного питания на 314 посадочных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мест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616182"/>
              </p:ext>
            </p:extLst>
          </p:nvPr>
        </p:nvGraphicFramePr>
        <p:xfrm>
          <a:off x="251519" y="3140967"/>
          <a:ext cx="8640960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242"/>
                <a:gridCol w="1048602"/>
                <a:gridCol w="1119352"/>
                <a:gridCol w="1171656"/>
                <a:gridCol w="1098427"/>
                <a:gridCol w="1171656"/>
                <a:gridCol w="1611025"/>
              </a:tblGrid>
              <a:tr h="2890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Liberation Serif" panose="02020603050405020304" pitchFamily="18" charset="0"/>
                        </a:rPr>
                        <a:t>Всего открыто объектов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в том числе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столовые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буфеты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кофейни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бары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предприятия быстрого обслуживания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00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Liberation Serif" panose="02020603050405020304" pitchFamily="18" charset="0"/>
                        </a:rPr>
                        <a:t>Количество   </a:t>
                      </a: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объектов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185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Количество посадочных мест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314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118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92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90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4"/>
            <a:ext cx="1331640" cy="15865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39" y="-29724"/>
            <a:ext cx="7800803" cy="14425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</a:t>
            </a: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общественного питания городского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9306" y="1571307"/>
            <a:ext cx="8640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Liberation Serif" panose="02020603050405020304" pitchFamily="18" charset="0"/>
              </a:rPr>
              <a:t>	</a:t>
            </a:r>
            <a:endParaRPr lang="ru-RU" sz="3200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723863"/>
              </p:ext>
            </p:extLst>
          </p:nvPr>
        </p:nvGraphicFramePr>
        <p:xfrm>
          <a:off x="395536" y="1571307"/>
          <a:ext cx="8424936" cy="481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77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4"/>
            <a:ext cx="1331640" cy="15865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39" y="-29724"/>
            <a:ext cx="7800803" cy="14425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</a:t>
            </a: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рынка бытовых услуг городского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67335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	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794" y="1564074"/>
            <a:ext cx="88717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	Предприятия бытового обслуживания оказывают населению городского округа 252</a:t>
            </a:r>
            <a:r>
              <a:rPr lang="ru-RU" sz="2800" dirty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вида услуг</a:t>
            </a:r>
          </a:p>
          <a:p>
            <a:endParaRPr lang="ru-RU" sz="3200" dirty="0">
              <a:latin typeface="Liberation Serif" panose="02020603050405020304" pitchFamily="18" charset="0"/>
            </a:endParaRPr>
          </a:p>
        </p:txBody>
      </p:sp>
      <p:pic>
        <p:nvPicPr>
          <p:cNvPr id="10" name="Рисунок 9" descr="Сертификация бытовых услуг - trts.inf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27" y="2566195"/>
            <a:ext cx="2170853" cy="160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сследование показало, сколько россияне тратят на бытовые услуги - РИА  Новости, 13.03.20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95" y="4740565"/>
            <a:ext cx="2205338" cy="164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За год в Тюменской области больше всего подорожали бытовые услуги | Вслух.ru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92" y="3715742"/>
            <a:ext cx="1857866" cy="131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Бытовые услуги - в Москве и МО цена от 250 р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18" y="2566194"/>
            <a:ext cx="2028418" cy="16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Диалог: Бытовые услуги на английском языке с переводом (Repaired Things) -  Диалоги на английском языке с переводом | Английский язык онлайн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58" y="3703408"/>
            <a:ext cx="2101118" cy="155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Бытовые услуги в ТРЦ Серебряный город в Иваново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3" y="2550078"/>
            <a:ext cx="2347145" cy="162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spa-prestige.ru/upload/medialibrary/6ff/6ffd0dd28ca0bbc039a753dfeb48d354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7"/>
          <a:stretch/>
        </p:blipFill>
        <p:spPr bwMode="auto">
          <a:xfrm>
            <a:off x="6937286" y="4869160"/>
            <a:ext cx="1955194" cy="1512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Фитнес-центр «Positive Style» в Верхней Пышме - отзывы, цены на абонементы,  фото, адрес, телефон и режим работы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1" y="4640443"/>
            <a:ext cx="2220008" cy="1740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2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4"/>
            <a:ext cx="1331640" cy="15865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39" y="-29724"/>
            <a:ext cx="7800803" cy="14425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</a:t>
            </a: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рынка бытовых услуг городского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07707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	</a:t>
            </a:r>
            <a:endParaRPr lang="ru-RU" sz="3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15043"/>
              </p:ext>
            </p:extLst>
          </p:nvPr>
        </p:nvGraphicFramePr>
        <p:xfrm>
          <a:off x="323525" y="1924051"/>
          <a:ext cx="8640963" cy="4457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3"/>
                <a:gridCol w="432048"/>
                <a:gridCol w="864096"/>
                <a:gridCol w="864096"/>
                <a:gridCol w="720080"/>
                <a:gridCol w="288032"/>
                <a:gridCol w="576064"/>
                <a:gridCol w="504056"/>
                <a:gridCol w="360040"/>
                <a:gridCol w="288032"/>
                <a:gridCol w="432048"/>
                <a:gridCol w="288032"/>
                <a:gridCol w="360040"/>
                <a:gridCol w="360040"/>
                <a:gridCol w="504056"/>
              </a:tblGrid>
              <a:tr h="2320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</a:rPr>
                        <a:t>Показатели 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Liberation Serif" panose="02020603050405020304" pitchFamily="18" charset="0"/>
                        </a:rPr>
                        <a:t>Виды услуг</a:t>
                      </a:r>
                      <a:endParaRPr lang="ru-RU" sz="1200" b="1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4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Ремонт, окраска и пошив обуви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Ремонт и пошив швейных, меховых и кожаных изделий, головных уборов и изделий текстильной галантереи, ремонт, пошив и вязание трикотажных изделий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Ремонт и техническое обслуживание бытовой радиоэлектронной аппаратуры, бытовых машин и приборов, ремонт и изготовление металлоизделий 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Техническое обслуживание и ремонт транспортных средств, машин и оборудования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Изготовление и ремонт мебели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Химическая чистка и крашение, услуги прачечных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Ремонт и строительство жилья и других построек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Услуги фотоателье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Услуги бань и душевых 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Услуги парикмахерских 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Услуги предприятий по прокату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Ритуальные услуги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Прочие виды бытовых услуг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</a:tr>
              <a:tr h="634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effectLst/>
                          <a:latin typeface="Liberation Serif" panose="02020603050405020304" pitchFamily="18" charset="0"/>
                        </a:rPr>
                        <a:t>Количество объектов (видов услуг</a:t>
                      </a:r>
                      <a:r>
                        <a:rPr lang="ru-RU" sz="1250" b="1" dirty="0" smtClean="0">
                          <a:effectLst/>
                          <a:latin typeface="Liberation Serif" panose="02020603050405020304" pitchFamily="18" charset="0"/>
                        </a:rPr>
                        <a:t>),  всего</a:t>
                      </a:r>
                      <a:endParaRPr lang="ru-RU" sz="1250" b="1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38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65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51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252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6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effectLst/>
                          <a:latin typeface="Liberation Serif" panose="02020603050405020304" pitchFamily="18" charset="0"/>
                        </a:rPr>
                        <a:t>в т. ч. на селе</a:t>
                      </a:r>
                      <a:endParaRPr lang="ru-RU" sz="1250" b="1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4"/>
            <a:ext cx="1331640" cy="15865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39" y="-29724"/>
            <a:ext cx="7800803" cy="14425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</a:t>
            </a: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рынка бытовых услуг городского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07707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	</a:t>
            </a: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05133"/>
              </p:ext>
            </p:extLst>
          </p:nvPr>
        </p:nvGraphicFramePr>
        <p:xfrm>
          <a:off x="251520" y="1548038"/>
          <a:ext cx="8712968" cy="5121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696"/>
                <a:gridCol w="2448272"/>
              </a:tblGrid>
              <a:tr h="393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Прочие виды услуг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Количество объектов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Ремонт сотовых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Ремонт часов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Изготовление ключей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Ломбарды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Фитнесы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Оздоровительные услуги (солярии, массажные салоны)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Копировальные услуги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Изготовление печатей и штампов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Резка стекла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Организация праздников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Аттракционы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Клининговые компании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</a:rPr>
                        <a:t>Типографии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Ремонт ювелирных, металлических изделий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</a:rPr>
                        <a:t>Стрижки для животных</a:t>
                      </a:r>
                      <a:endParaRPr lang="ru-RU" sz="160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</a:rPr>
                        <a:t>Всего 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Liberation Serif" panose="02020603050405020304" pitchFamily="18" charset="0"/>
                        </a:rPr>
                        <a:t>51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Liberation Serif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74" marR="513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2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748464" cy="648072"/>
          </a:xfrm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Потребительский рынок городского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округа Верхняя Пышма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насчитывает 865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объектов</a:t>
            </a:r>
          </a:p>
          <a:p>
            <a:pPr algn="l">
              <a:spcBef>
                <a:spcPts val="0"/>
              </a:spcBef>
            </a:pPr>
            <a:endParaRPr lang="ru-RU" sz="32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3648" cy="16288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0"/>
            <a:ext cx="7740352" cy="14847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потребительского рынка городского округа Верхняя Пышма </a:t>
            </a:r>
            <a:endParaRPr lang="ru-RU" sz="3200" dirty="0" smtClean="0">
              <a:solidFill>
                <a:schemeClr val="bg1"/>
              </a:solidFill>
              <a:latin typeface="Liberation Serif" panose="020206030504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2021 год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07581079"/>
              </p:ext>
            </p:extLst>
          </p:nvPr>
        </p:nvGraphicFramePr>
        <p:xfrm>
          <a:off x="179512" y="2852936"/>
          <a:ext cx="8712968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71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1512168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В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2021 году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на территории городского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округа Верхняя Пышма 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открыто 89 объектов потребительского рынка</a:t>
            </a:r>
            <a:endParaRPr lang="ru-RU" sz="3200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632" cy="141277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"/>
            <a:ext cx="7884368" cy="12687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</a:t>
            </a: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потребительского рынка городского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5084570"/>
              </p:ext>
            </p:extLst>
          </p:nvPr>
        </p:nvGraphicFramePr>
        <p:xfrm>
          <a:off x="1403648" y="2996952"/>
          <a:ext cx="62646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38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96944" cy="1152128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Розничная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сеть городского округа Верхняя Пышма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насчитывает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497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объектов</a:t>
            </a:r>
            <a:endParaRPr lang="ru-RU" sz="32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1640" cy="148478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0"/>
            <a:ext cx="7812360" cy="134076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</a:t>
            </a: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розничной торговли городского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02111764"/>
              </p:ext>
            </p:extLst>
          </p:nvPr>
        </p:nvGraphicFramePr>
        <p:xfrm>
          <a:off x="1907704" y="2244458"/>
          <a:ext cx="4680520" cy="316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52267751"/>
              </p:ext>
            </p:extLst>
          </p:nvPr>
        </p:nvGraphicFramePr>
        <p:xfrm>
          <a:off x="8748464" y="6309320"/>
          <a:ext cx="216024" cy="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 descr="D:\Рабочий стол 13.03.2019\НОВАЯ СХЕМА НТО\ПРОЕКТЫ нто\Новый внешний вид НТО\Киоски утвержденный вид\в постановление\Печать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95717"/>
            <a:ext cx="1728192" cy="119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«Книги, кофе и другие измерения»: Как устроен новый культурный центр в Верхней Пышме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r="7365" b="13926"/>
          <a:stretch/>
        </p:blipFill>
        <p:spPr bwMode="auto">
          <a:xfrm>
            <a:off x="159206" y="2825552"/>
            <a:ext cx="1961964" cy="1092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D:\Рабочий стол 13.03.2019\НОВАЯ СХЕМА НТО\ПРОЕКТЫ нто\Новый внешний вид НТО\Павильон утвержденный вид\Овощи1 (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05630"/>
            <a:ext cx="1728192" cy="119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 rotWithShape="1">
          <a:blip r:embed="rId8"/>
          <a:srcRect l="21182" t="21285" r="48162" b="16261"/>
          <a:stretch/>
        </p:blipFill>
        <p:spPr bwMode="auto">
          <a:xfrm>
            <a:off x="7200291" y="3990723"/>
            <a:ext cx="1224137" cy="1173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www.ural-mart.ru/media/upload_filebrowser/myasorubka/0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4" y="4070021"/>
            <a:ext cx="1992346" cy="1189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robek.ru/public/files/%D0%92%D0%BF%D1%8B%D1%88%D0%BC%D0%B0-1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21986" r="4393" b="6869"/>
          <a:stretch/>
        </p:blipFill>
        <p:spPr bwMode="auto">
          <a:xfrm>
            <a:off x="128825" y="5405630"/>
            <a:ext cx="1992346" cy="1228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вартал, магазин продуктов, ул. Уральских Рабочих, 36, корп. 1, Верхняя  Пышма, Россия — Яндекс.Карты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18020"/>
          <a:stretch/>
        </p:blipFill>
        <p:spPr bwMode="auto">
          <a:xfrm>
            <a:off x="2470053" y="5405631"/>
            <a:ext cx="1884644" cy="1228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12"/>
          <a:srcRect l="38279" t="45610" r="17384" b="26556"/>
          <a:stretch/>
        </p:blipFill>
        <p:spPr bwMode="auto">
          <a:xfrm>
            <a:off x="4572000" y="5405630"/>
            <a:ext cx="2088232" cy="1240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62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864096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Стационарная сеть розничной торговли насчитывает 409 магазинов</a:t>
            </a:r>
            <a:endParaRPr lang="ru-RU" sz="3200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1640" cy="148478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"/>
            <a:ext cx="7812360" cy="13407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розничной торговли городского 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93147229"/>
              </p:ext>
            </p:extLst>
          </p:nvPr>
        </p:nvGraphicFramePr>
        <p:xfrm>
          <a:off x="1187624" y="2276872"/>
          <a:ext cx="72728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Классификация товаров - виды классификации ассортимента товаро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87660"/>
            <a:ext cx="1587328" cy="10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Благовещенск | Продовольственные и непродовольственные товары подорожали в  Амурской области в 2015 году - БезФормат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08" y="4327179"/>
            <a:ext cx="1945640" cy="128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непродовольственные товары список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4930"/>
            <a:ext cx="2304256" cy="124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что относится к непродовольственным товарам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8" y="4327179"/>
            <a:ext cx="1862329" cy="1292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8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748464" cy="1080120"/>
          </a:xfrm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На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территории городского округа Верхняя Пышма расположено 205 сетевых магазинов, из них 83 магазина федеральных и региональных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сетей</a:t>
            </a:r>
          </a:p>
          <a:p>
            <a:pPr algn="l">
              <a:spcBef>
                <a:spcPts val="0"/>
              </a:spcBef>
            </a:pP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	В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2021 году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открыто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16 магазинов федеральных и региональных сетей (Пятерочка, Монетка,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 Магнит, Красное&amp;Белое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,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Верный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</a:rPr>
              <a:t>, Строительный двор и др.) </a:t>
            </a:r>
          </a:p>
          <a:p>
            <a:pPr algn="l">
              <a:spcBef>
                <a:spcPts val="0"/>
              </a:spcBef>
            </a:pPr>
            <a:endParaRPr lang="ru-RU" sz="3200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52"/>
            <a:ext cx="1331640" cy="157464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400"/>
            <a:ext cx="7812360" cy="139837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 smtClean="0">
              <a:solidFill>
                <a:schemeClr val="bg1"/>
              </a:solidFill>
              <a:latin typeface="Liberation Serif" panose="020206030504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ru-RU" sz="3000" dirty="0" smtClean="0">
              <a:solidFill>
                <a:schemeClr val="bg1"/>
              </a:solidFill>
              <a:latin typeface="Liberation Serif" panose="020206030504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ru-RU" sz="3000" dirty="0">
              <a:solidFill>
                <a:schemeClr val="bg1"/>
              </a:solidFill>
              <a:latin typeface="Liberation Serif" panose="020206030504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ru-RU" sz="3000" dirty="0" smtClean="0">
              <a:solidFill>
                <a:schemeClr val="bg1"/>
              </a:solidFill>
              <a:latin typeface="Liberation Serif" panose="020206030504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ru-RU" sz="3000" dirty="0">
              <a:solidFill>
                <a:schemeClr val="bg1"/>
              </a:solidFill>
              <a:latin typeface="Liberation Serif" panose="020206030504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ru-RU" sz="2900" dirty="0" smtClean="0">
              <a:solidFill>
                <a:schemeClr val="bg1"/>
              </a:solidFill>
              <a:latin typeface="Liberation Serif" panose="020206030504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розничной торговли городского 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18913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532440" cy="1728192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36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По состоянию на 01 января 2022 года общая площадь стационарных предприятий розничной торговли составляет 89914,7 квадратных метров, торговая площадь – 56550,7 квадратных метров По сравнению с 2020 годом торговая площадь увеличилась на 4613,5 квадратных метров</a:t>
            </a:r>
            <a:endParaRPr lang="ru-RU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1640" cy="155679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0"/>
            <a:ext cx="7812360" cy="1412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розничной торговли городского 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065193"/>
              </p:ext>
            </p:extLst>
          </p:nvPr>
        </p:nvGraphicFramePr>
        <p:xfrm>
          <a:off x="1979712" y="3429001"/>
          <a:ext cx="5256584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40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5459" y="5085184"/>
            <a:ext cx="8617021" cy="720080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	</a:t>
            </a:r>
            <a:endParaRPr lang="ru-RU" sz="36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3600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anose="02020603050405020304" pitchFamily="18" charset="0"/>
                <a:ea typeface="+mj-ea"/>
                <a:cs typeface="+mj-cs"/>
              </a:rPr>
              <a:t>* (Приказ Министерства агропромышленного комплекса и потребительского рынка Свердловской области от 16.07.2019 № 290)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4"/>
            <a:ext cx="1331640" cy="15865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39" y="-29724"/>
            <a:ext cx="7800803" cy="14425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розничной торговли городского 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896466"/>
              </p:ext>
            </p:extLst>
          </p:nvPr>
        </p:nvGraphicFramePr>
        <p:xfrm>
          <a:off x="611560" y="1556792"/>
          <a:ext cx="80648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78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4"/>
            <a:ext cx="1331640" cy="15865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39" y="-29724"/>
            <a:ext cx="7800803" cy="14425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Итоги развития </a:t>
            </a: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общественного питания городского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округа Верхняя Пышма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за 2021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406" y="1556792"/>
            <a:ext cx="83630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01 января 2022 года в городском округе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Верхняя Пышма осуществляют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деятельность 116 предприятий общественного питания на 8700 посадочных мест, из них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52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 стационарных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объекта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открытой сети на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1784 </a:t>
            </a:r>
            <a:r>
              <a:rPr lang="ru-RU" sz="3200" dirty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посадочных </a:t>
            </a:r>
            <a:r>
              <a:rPr lang="ru-RU" sz="3200" dirty="0" smtClean="0">
                <a:solidFill>
                  <a:schemeClr val="tx2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места</a:t>
            </a:r>
          </a:p>
          <a:p>
            <a:pPr algn="just"/>
            <a:endParaRPr lang="ru-RU" sz="3200" dirty="0">
              <a:latin typeface="Liberation Serif" panose="02020603050405020304" pitchFamily="18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sz="32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 	</a:t>
            </a:r>
            <a:endParaRPr lang="ru-RU" sz="3200" dirty="0"/>
          </a:p>
        </p:txBody>
      </p:sp>
      <p:pic>
        <p:nvPicPr>
          <p:cNvPr id="8" name="Рисунок 7" descr="О ресторане -  Ресторан Славянский базар г. Верхняя Пышма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6" y="4797152"/>
            <a:ext cx="2242378" cy="169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n-line.ru/info/obshepit/stolovka/zastavka/stol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3096344" cy="198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фе Луч в Верхней Пышме 🍴 отзывы, фото, онлайн бронирование столиков,  цены, меню, телефон и адрес - Рестораны, бары и кафе - Екатеринбург -  Zoon.r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2088232" cy="1694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8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1996</TotalTime>
  <Words>541</Words>
  <Application>Microsoft Office PowerPoint</Application>
  <PresentationFormat>Экран (4:3)</PresentationFormat>
  <Paragraphs>209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Courier New</vt:lpstr>
      <vt:lpstr>Ebrima</vt:lpstr>
      <vt:lpstr>Liberation Serif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</dc:creator>
  <cp:lastModifiedBy>Плесовских Наталья Васильевна</cp:lastModifiedBy>
  <cp:revision>284</cp:revision>
  <cp:lastPrinted>2022-02-17T07:27:16Z</cp:lastPrinted>
  <dcterms:created xsi:type="dcterms:W3CDTF">2017-02-01T11:22:44Z</dcterms:created>
  <dcterms:modified xsi:type="dcterms:W3CDTF">2022-02-17T07:27:31Z</dcterms:modified>
</cp:coreProperties>
</file>