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67" r:id="rId2"/>
    <p:sldId id="362" r:id="rId3"/>
    <p:sldId id="375" r:id="rId4"/>
    <p:sldId id="373" r:id="rId5"/>
    <p:sldId id="359" r:id="rId6"/>
    <p:sldId id="368" r:id="rId7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уманеева Татьяна Викторовна" initials="СТВ" lastIdx="1" clrIdx="0">
    <p:extLst>
      <p:ext uri="{19B8F6BF-5375-455C-9EA6-DF929625EA0E}">
        <p15:presenceInfo xmlns:p15="http://schemas.microsoft.com/office/powerpoint/2012/main" userId="S-1-5-21-237205661-4036823379-2882657157-61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064"/>
    <a:srgbClr val="001674"/>
    <a:srgbClr val="002B82"/>
    <a:srgbClr val="002164"/>
    <a:srgbClr val="003399"/>
    <a:srgbClr val="990000"/>
    <a:srgbClr val="F7923F"/>
    <a:srgbClr val="5AF477"/>
    <a:srgbClr val="0DC33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12" autoAdjust="0"/>
    <p:restoredTop sz="94660"/>
  </p:normalViewPr>
  <p:slideViewPr>
    <p:cSldViewPr>
      <p:cViewPr varScale="1">
        <p:scale>
          <a:sx n="109" d="100"/>
          <a:sy n="109" d="100"/>
        </p:scale>
        <p:origin x="33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7902A-9A7B-4DD5-81AF-B5322E172027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23FA2-7B12-4D99-9357-64E847C10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79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5350" y="744538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33168-41B7-41CF-85E0-6401770B425B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738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4C54-1A5E-46F3-9515-0B60AA0EF69B}" type="datetime1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332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19C93-13BA-4888-B9A4-5439D948BD02}" type="datetime1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40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A0FE-CCD0-428C-8867-DDA0DA26CD7C}" type="datetime1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00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86FA-BF1D-4E6A-8BFE-0923645CCCDD}" type="datetime1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67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CD76-BCEE-4A48-8C44-2D402E8E63B5}" type="datetime1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35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FB0B-B270-405B-B35F-FD11BCB556F3}" type="datetime1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9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B53B-A7D6-4BE4-9AA3-6EBE75EB00B3}" type="datetime1">
              <a:rPr lang="ru-RU" smtClean="0"/>
              <a:t>07.02.2020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948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0B788-0043-4834-A2B8-D54D458D8B1F}" type="datetime1">
              <a:rPr lang="ru-RU" smtClean="0"/>
              <a:t>07.02.2020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58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F73E9-1CA1-41CD-93CB-4F8A21477882}" type="datetime1">
              <a:rPr lang="ru-RU" smtClean="0"/>
              <a:t>07.02.2020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61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11875-94DA-49A1-B565-E810D3D5BF6F}" type="datetime1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73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964A-11F9-45CF-92B2-17B109346A32}" type="datetime1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32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B612F-3BE2-4A20-B1CF-EAD9B567A604}" type="datetime1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A083B-2E50-4173-8249-E9CBD2529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54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"/>
            <a:ext cx="9144000" cy="1643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624" y="260648"/>
            <a:ext cx="7527262" cy="759943"/>
          </a:xfrm>
          <a:noFill/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itchFamily="18" charset="0"/>
              </a:rPr>
              <a:t>АДМИНИСТРАЦИЯ ГОРОДСКОГО ОКРУГА ВЕРХНЯЯ ПЫШМА</a:t>
            </a:r>
            <a:br>
              <a:rPr lang="ru-RU" sz="2000" b="1" dirty="0">
                <a:latin typeface="Times New Roman" pitchFamily="18" charset="0"/>
              </a:rPr>
            </a:br>
            <a:r>
              <a:rPr lang="ru-RU" sz="2000" b="1" dirty="0">
                <a:latin typeface="Times New Roman" pitchFamily="18" charset="0"/>
              </a:rPr>
              <a:t> </a:t>
            </a:r>
            <a:endParaRPr lang="ru-RU" sz="2000" b="1" dirty="0" smtClean="0">
              <a:latin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512" y="1873627"/>
            <a:ext cx="9071992" cy="20738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6512" y="1319270"/>
            <a:ext cx="8821739" cy="2910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hangingPunct="0"/>
            <a:r>
              <a:rPr lang="ru-RU" sz="3000" b="1" dirty="0" smtClean="0">
                <a:solidFill>
                  <a:schemeClr val="bg1"/>
                </a:solidFill>
              </a:rPr>
              <a:t>Об опыте реализации проектов инициативного бюджетирования в городском округе</a:t>
            </a:r>
          </a:p>
          <a:p>
            <a:pPr lvl="0" algn="ctr" hangingPunct="0"/>
            <a:r>
              <a:rPr lang="ru-RU" sz="3000" b="1" dirty="0" smtClean="0">
                <a:solidFill>
                  <a:schemeClr val="bg1"/>
                </a:solidFill>
              </a:rPr>
              <a:t>Верхняя Пышма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95536" y="4551085"/>
            <a:ext cx="5688632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Заместитель главы администрации по инвестиционной политике и развитию территории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Николишин Вячеслав Николаевич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5400000">
            <a:off x="4589122" y="-360338"/>
            <a:ext cx="45719" cy="91797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722142"/>
              </p:ext>
            </p:extLst>
          </p:nvPr>
        </p:nvGraphicFramePr>
        <p:xfrm>
          <a:off x="6566871" y="5949280"/>
          <a:ext cx="2541633" cy="630936"/>
        </p:xfrm>
        <a:graphic>
          <a:graphicData uri="http://schemas.openxmlformats.org/drawingml/2006/table">
            <a:tbl>
              <a:tblPr/>
              <a:tblGrid>
                <a:gridCol w="25416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30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Верхняя Пышма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 февраля 2020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года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3" y="111840"/>
            <a:ext cx="1133239" cy="1419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66152" y="6237312"/>
            <a:ext cx="2133600" cy="365125"/>
          </a:xfrm>
        </p:spPr>
        <p:txBody>
          <a:bodyPr/>
          <a:lstStyle/>
          <a:p>
            <a:fld id="{A25A083B-2E50-4173-8249-E9CBD252917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51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4" t="30132" r="901" b="5767"/>
          <a:stretch/>
        </p:blipFill>
        <p:spPr bwMode="auto">
          <a:xfrm>
            <a:off x="5220072" y="1240"/>
            <a:ext cx="3923928" cy="685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-22582"/>
            <a:ext cx="9144000" cy="102610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00663"/>
            <a:ext cx="9144000" cy="24161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12729" y="219029"/>
            <a:ext cx="68407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" y="27037"/>
            <a:ext cx="761435" cy="953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29" y="1916832"/>
            <a:ext cx="2925370" cy="41376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864" y="1916832"/>
            <a:ext cx="2866939" cy="4054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319216"/>
            <a:ext cx="7488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АДМИНИСТРАЦИЯ ГОРОДСКОГО ОКРУГА ВЕРХНЯЯ ПЫШМА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321" y="2143663"/>
            <a:ext cx="2611996" cy="36897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7405" y="1393030"/>
            <a:ext cx="724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НОРМАТИВНО-ПРАВОВЫЕ АКТЫ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17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4" t="30132" r="901" b="5767"/>
          <a:stretch/>
        </p:blipFill>
        <p:spPr bwMode="auto">
          <a:xfrm>
            <a:off x="5220072" y="1240"/>
            <a:ext cx="3923928" cy="685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-22582"/>
            <a:ext cx="9144000" cy="102610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00663"/>
            <a:ext cx="9144000" cy="24161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12729" y="219029"/>
            <a:ext cx="68407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" y="27037"/>
            <a:ext cx="761435" cy="953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31640" y="319216"/>
            <a:ext cx="7488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АДМИНИСТРАЦИЯ ГОРОДСКОГО ОКРУГА ВЕРХНЯЯ ПЫШМА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7405" y="1393030"/>
            <a:ext cx="7246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2019 год</a:t>
            </a:r>
          </a:p>
          <a:p>
            <a:pPr algn="ctr"/>
            <a:r>
              <a:rPr lang="ru-RU" b="1" dirty="0"/>
              <a:t>Трибуна металлическая сборно-разборная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010" y="2385274"/>
            <a:ext cx="5296388" cy="3724979"/>
          </a:xfrm>
          <a:prstGeom prst="rect">
            <a:avLst/>
          </a:prstGeom>
        </p:spPr>
      </p:pic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79377" y="2446338"/>
            <a:ext cx="3832145" cy="3620277"/>
            <a:chOff x="50" y="1541"/>
            <a:chExt cx="2298" cy="2171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50" y="1541"/>
              <a:ext cx="2298" cy="2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75" y="1566"/>
              <a:ext cx="1975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Источник финансирования</a:t>
              </a:r>
              <a:r>
                <a:rPr kumimoji="0" lang="ru-RU" altLang="ru-RU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: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75" y="1783"/>
              <a:ext cx="2171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Областной бюджет – </a:t>
              </a:r>
              <a:r>
                <a:rPr lang="ru-RU" altLang="ru-RU" b="1" dirty="0" smtClean="0">
                  <a:solidFill>
                    <a:srgbClr val="000000"/>
                  </a:solidFill>
                  <a:latin typeface="Liberation Serif" panose="02020603050405020304" pitchFamily="18" charset="0"/>
                </a:rPr>
                <a:t>138,09</a:t>
              </a: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 тысяч </a:t>
              </a:r>
              <a:endPara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75" y="1999"/>
              <a:ext cx="434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рублей</a:t>
              </a:r>
              <a:endParaRPr kumimoji="0" lang="ru-RU" altLang="ru-RU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75" y="2216"/>
              <a:ext cx="2054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Местный бюджет - 784,30 тысяч </a:t>
              </a:r>
              <a:endPara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75" y="2432"/>
              <a:ext cx="434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рублей</a:t>
              </a:r>
              <a:endPara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75" y="2649"/>
              <a:ext cx="2119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Инициативная</a:t>
              </a:r>
              <a:r>
                <a:rPr kumimoji="0" lang="ru-RU" altLang="ru-RU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 </a:t>
              </a: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группа граждан </a:t>
              </a:r>
              <a:r>
                <a:rPr kumimoji="0" lang="ru-RU" altLang="ru-RU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-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75" y="2865"/>
              <a:ext cx="1275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100,00 тысяч рублей</a:t>
              </a:r>
              <a:endPara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75" y="3082"/>
              <a:ext cx="1994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Фонд</a:t>
              </a:r>
              <a:r>
                <a:rPr kumimoji="0" lang="ru-RU" altLang="ru-RU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 </a:t>
              </a: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поддержки</a:t>
              </a:r>
              <a:r>
                <a:rPr kumimoji="0" lang="ru-RU" altLang="ru-RU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 </a:t>
              </a: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социальных</a:t>
              </a:r>
              <a:r>
                <a:rPr kumimoji="0" lang="ru-RU" altLang="ru-RU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75" y="3298"/>
              <a:ext cx="1765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инициатив "Наша Верхняя </a:t>
              </a:r>
              <a:endPara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75" y="3515"/>
              <a:ext cx="1963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iberation Serif" panose="02020603050405020304" pitchFamily="18" charset="0"/>
                </a:rPr>
                <a:t>Пышма" - 189,40 тысяч рублей</a:t>
              </a:r>
              <a:endPara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>
              <a:off x="50" y="1541"/>
              <a:ext cx="2293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50" y="1541"/>
              <a:ext cx="2293" cy="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>
              <a:off x="50" y="1757"/>
              <a:ext cx="2293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Rectangle 18"/>
            <p:cNvSpPr>
              <a:spLocks noChangeArrowheads="1"/>
            </p:cNvSpPr>
            <p:nvPr/>
          </p:nvSpPr>
          <p:spPr bwMode="auto">
            <a:xfrm>
              <a:off x="50" y="1757"/>
              <a:ext cx="2293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>
              <a:off x="50" y="2190"/>
              <a:ext cx="2293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Rectangle 20"/>
            <p:cNvSpPr>
              <a:spLocks noChangeArrowheads="1"/>
            </p:cNvSpPr>
            <p:nvPr/>
          </p:nvSpPr>
          <p:spPr bwMode="auto">
            <a:xfrm>
              <a:off x="50" y="2190"/>
              <a:ext cx="2293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>
              <a:off x="50" y="2623"/>
              <a:ext cx="2293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50" y="2623"/>
              <a:ext cx="2293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Line 23"/>
            <p:cNvSpPr>
              <a:spLocks noChangeShapeType="1"/>
            </p:cNvSpPr>
            <p:nvPr/>
          </p:nvSpPr>
          <p:spPr bwMode="auto">
            <a:xfrm>
              <a:off x="50" y="3056"/>
              <a:ext cx="2293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Rectangle 24"/>
            <p:cNvSpPr>
              <a:spLocks noChangeArrowheads="1"/>
            </p:cNvSpPr>
            <p:nvPr/>
          </p:nvSpPr>
          <p:spPr bwMode="auto">
            <a:xfrm>
              <a:off x="50" y="3056"/>
              <a:ext cx="2293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Line 25"/>
            <p:cNvSpPr>
              <a:spLocks noChangeShapeType="1"/>
            </p:cNvSpPr>
            <p:nvPr/>
          </p:nvSpPr>
          <p:spPr bwMode="auto">
            <a:xfrm>
              <a:off x="50" y="3706"/>
              <a:ext cx="2293" cy="0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Rectangle 26"/>
            <p:cNvSpPr>
              <a:spLocks noChangeArrowheads="1"/>
            </p:cNvSpPr>
            <p:nvPr/>
          </p:nvSpPr>
          <p:spPr bwMode="auto">
            <a:xfrm>
              <a:off x="50" y="3706"/>
              <a:ext cx="2293" cy="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Line 27"/>
            <p:cNvSpPr>
              <a:spLocks noChangeShapeType="1"/>
            </p:cNvSpPr>
            <p:nvPr/>
          </p:nvSpPr>
          <p:spPr bwMode="auto">
            <a:xfrm>
              <a:off x="50" y="1541"/>
              <a:ext cx="0" cy="217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Rectangle 28"/>
            <p:cNvSpPr>
              <a:spLocks noChangeArrowheads="1"/>
            </p:cNvSpPr>
            <p:nvPr/>
          </p:nvSpPr>
          <p:spPr bwMode="auto">
            <a:xfrm>
              <a:off x="50" y="1541"/>
              <a:ext cx="5" cy="217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Line 29"/>
            <p:cNvSpPr>
              <a:spLocks noChangeShapeType="1"/>
            </p:cNvSpPr>
            <p:nvPr/>
          </p:nvSpPr>
          <p:spPr bwMode="auto">
            <a:xfrm>
              <a:off x="2343" y="1541"/>
              <a:ext cx="0" cy="217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Rectangle 30"/>
            <p:cNvSpPr>
              <a:spLocks noChangeArrowheads="1"/>
            </p:cNvSpPr>
            <p:nvPr/>
          </p:nvSpPr>
          <p:spPr bwMode="auto">
            <a:xfrm>
              <a:off x="2343" y="1541"/>
              <a:ext cx="5" cy="217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4352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4" r="79365" b="5123"/>
          <a:stretch/>
        </p:blipFill>
        <p:spPr bwMode="auto">
          <a:xfrm>
            <a:off x="0" y="46847"/>
            <a:ext cx="3871199" cy="681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4" t="30132" r="901" b="5767"/>
          <a:stretch/>
        </p:blipFill>
        <p:spPr bwMode="auto">
          <a:xfrm>
            <a:off x="5220072" y="1240"/>
            <a:ext cx="3923928" cy="685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-15455"/>
            <a:ext cx="9144000" cy="10681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АДМИНИСТРАЦИЯ ГОРОДСКОГО ОКРУГА ВЕРХНЯЯ ПЫШМА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067664"/>
            <a:ext cx="9144000" cy="3348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28465" y="111840"/>
            <a:ext cx="7643992" cy="72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" y="-33831"/>
            <a:ext cx="751220" cy="940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4</a:t>
            </a:fld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180865" y="264240"/>
            <a:ext cx="7643992" cy="72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44824"/>
            <a:ext cx="8064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/>
              <a:t>Результаты реализации проектов:</a:t>
            </a:r>
          </a:p>
          <a:p>
            <a:pPr algn="ctr"/>
            <a:endParaRPr lang="ru-RU" sz="2000" b="1" u="sng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 smtClean="0"/>
              <a:t>Вовлечение жителей городского округа Верхняя Пышма в развитие физической культуры и спорта;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 smtClean="0"/>
              <a:t>Развитие и популяризация здорового образа жизни и массовое привлечение обучающихся общеобразовательных учреждений к занятию спортом за счет проведения массовых мероприятий на хоккейном корте;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 smtClean="0"/>
              <a:t>Создание дополнительных спортивных площадок;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 smtClean="0"/>
              <a:t>Обеспечение доступности жителей к спортивным объектам;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 smtClean="0"/>
              <a:t>Объединение родителей, детей, тренеров, руководителей общеобразовательных учреждений вокруг занятий массовым спортом;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 smtClean="0"/>
              <a:t>Возможность участия родителей в спортивной жизни детей и процессе воспитания здорового поколения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1735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520922"/>
              </p:ext>
            </p:extLst>
          </p:nvPr>
        </p:nvGraphicFramePr>
        <p:xfrm>
          <a:off x="365820" y="3140968"/>
          <a:ext cx="334208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042"/>
                <a:gridCol w="1671042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4" t="30132" r="901" b="5767"/>
          <a:stretch/>
        </p:blipFill>
        <p:spPr bwMode="auto">
          <a:xfrm>
            <a:off x="5220072" y="0"/>
            <a:ext cx="3923928" cy="685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4" r="79365" b="5123"/>
          <a:stretch/>
        </p:blipFill>
        <p:spPr bwMode="auto">
          <a:xfrm>
            <a:off x="19447" y="46847"/>
            <a:ext cx="3871199" cy="681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9668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4016" y="965354"/>
            <a:ext cx="9144000" cy="30902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331639" y="46847"/>
            <a:ext cx="6840761" cy="78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ТУРНИР «ШКОЛЬНАЯ ЛИГА»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8" y="28037"/>
            <a:ext cx="775814" cy="971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588" y="1498167"/>
            <a:ext cx="4101979" cy="2735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443" y="4171014"/>
            <a:ext cx="4033202" cy="2685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0" y="1471154"/>
            <a:ext cx="4340728" cy="2895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87" y="4003836"/>
            <a:ext cx="4401717" cy="2932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2411785"/>
            <a:ext cx="2842369" cy="40986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831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8280920" cy="4525963"/>
          </a:xfrm>
          <a:gradFill>
            <a:gsLst>
              <a:gs pos="35000">
                <a:schemeClr val="tx2">
                  <a:lumMod val="60000"/>
                  <a:lumOff val="40000"/>
                </a:schemeClr>
              </a:gs>
              <a:gs pos="52000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anchor="t"/>
          <a:lstStyle/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4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54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prstClr val="white"/>
                </a:solidFill>
                <a:ea typeface="+mn-ea"/>
                <a:cs typeface="+mn-cs"/>
              </a:rPr>
              <a:t>       АДМИНИСТРАЦИЯ </a:t>
            </a:r>
            <a:r>
              <a:rPr lang="ru-RU" sz="2000" b="1" dirty="0">
                <a:solidFill>
                  <a:prstClr val="white"/>
                </a:solidFill>
                <a:ea typeface="+mn-ea"/>
                <a:cs typeface="+mn-cs"/>
              </a:rPr>
              <a:t>ГОРОДСКОГО ОКРУГА ВЕРХНЯЯ ПЫШМА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8981"/>
            <a:ext cx="825806" cy="1034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083B-2E50-4173-8249-E9CBD252917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57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5806</TotalTime>
  <Words>195</Words>
  <Application>Microsoft Office PowerPoint</Application>
  <PresentationFormat>Экран (4:3)</PresentationFormat>
  <Paragraphs>44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Cambria Math</vt:lpstr>
      <vt:lpstr>Liberation Serif</vt:lpstr>
      <vt:lpstr>Times New Roman</vt:lpstr>
      <vt:lpstr>Тема Office</vt:lpstr>
      <vt:lpstr>АДМИНИСТРАЦИЯ ГОРОДСКОГО ОКРУГА ВЕРХНЯЯ ПЫШМА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АДМИНИСТРАЦИЯ ГОРОДСКОГО ОКРУГА ВЕРХНЯЯ ПЫШМА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ГлавБух</dc:creator>
  <cp:lastModifiedBy>Полухина Маргарита Витальевна</cp:lastModifiedBy>
  <cp:revision>131</cp:revision>
  <cp:lastPrinted>2020-01-13T06:22:30Z</cp:lastPrinted>
  <dcterms:created xsi:type="dcterms:W3CDTF">2018-06-14T08:53:45Z</dcterms:created>
  <dcterms:modified xsi:type="dcterms:W3CDTF">2020-02-07T10:48:21Z</dcterms:modified>
</cp:coreProperties>
</file>