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3" r:id="rId2"/>
    <p:sldId id="263" r:id="rId3"/>
    <p:sldId id="257" r:id="rId4"/>
    <p:sldId id="265" r:id="rId5"/>
    <p:sldId id="278" r:id="rId6"/>
    <p:sldId id="258" r:id="rId7"/>
    <p:sldId id="267" r:id="rId8"/>
    <p:sldId id="261" r:id="rId9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39" autoAdjust="0"/>
    <p:restoredTop sz="96064" autoAdjust="0"/>
  </p:normalViewPr>
  <p:slideViewPr>
    <p:cSldViewPr>
      <p:cViewPr varScale="1">
        <p:scale>
          <a:sx n="104" d="100"/>
          <a:sy n="104" d="100"/>
        </p:scale>
        <p:origin x="166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F768F2-841B-484D-A900-D144F097C2F8}" type="doc">
      <dgm:prSet loTypeId="urn:microsoft.com/office/officeart/2005/8/layout/vList2" loCatId="list" qsTypeId="urn:microsoft.com/office/officeart/2005/8/quickstyle/3d4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99167648-9589-4680-97D7-ECBA23F292AD}">
      <dgm:prSet custT="1"/>
      <dgm:spPr/>
      <dgm:t>
        <a:bodyPr/>
        <a:lstStyle/>
        <a:p>
          <a:pPr algn="just" rtl="0"/>
          <a:r>
            <a:rPr lang="ru-RU" sz="2000" dirty="0" smtClean="0">
              <a:solidFill>
                <a:schemeClr val="tx1"/>
              </a:solidFill>
              <a:latin typeface="Liberation Serif" panose="02020603050405020304" pitchFamily="18" charset="0"/>
            </a:rPr>
            <a:t>Неформальная занятость охватывает все формы оплачиваемой занятости – по найму и не по найму, которые формально не зарегистрированы, не учитываются статистикой предприятий и налоговыми органами, не подлежат регулированию и не защищены существующими правовыми или регулирующими структурами  </a:t>
          </a:r>
          <a:endParaRPr lang="ru-RU" sz="2000" dirty="0">
            <a:solidFill>
              <a:schemeClr val="tx1"/>
            </a:solidFill>
            <a:latin typeface="Liberation Serif" panose="02020603050405020304" pitchFamily="18" charset="0"/>
          </a:endParaRPr>
        </a:p>
      </dgm:t>
    </dgm:pt>
    <dgm:pt modelId="{AC0C444B-2A54-4AFF-B772-7EEE35DB0359}" type="sibTrans" cxnId="{E439D67D-EA86-49FA-AF79-A44DA53A3E24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A8DB9952-C4D2-4B40-BC18-EB890B3D325C}" type="parTrans" cxnId="{E439D67D-EA86-49FA-AF79-A44DA53A3E24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1CDC0E1F-8DB6-49B5-B7FB-7EF79BCFEC44}">
      <dgm:prSet custT="1"/>
      <dgm:spPr/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  <a:effectLst/>
              <a:latin typeface="Liberation Serif" panose="02020603050405020304" pitchFamily="18" charset="0"/>
            </a:rPr>
            <a:t>Неформальная занятость – это занятость не декларируемая в целях налогообложения, социальной защиты и соблюдения трудового законодательства Российской Федерации</a:t>
          </a:r>
          <a:endParaRPr lang="ru-RU" sz="2000" dirty="0">
            <a:solidFill>
              <a:schemeClr val="tx1"/>
            </a:solidFill>
            <a:effectLst/>
            <a:latin typeface="Liberation Serif" panose="02020603050405020304" pitchFamily="18" charset="0"/>
          </a:endParaRPr>
        </a:p>
      </dgm:t>
    </dgm:pt>
    <dgm:pt modelId="{765556B4-29DA-4C55-BC85-BFECBD546AFF}" type="parTrans" cxnId="{86B7147E-7DCE-4AC3-A559-62FD78FBC1B2}">
      <dgm:prSet/>
      <dgm:spPr/>
      <dgm:t>
        <a:bodyPr/>
        <a:lstStyle/>
        <a:p>
          <a:endParaRPr lang="ru-RU"/>
        </a:p>
      </dgm:t>
    </dgm:pt>
    <dgm:pt modelId="{BCACC2C5-0D1A-4E13-A51C-697D30430657}" type="sibTrans" cxnId="{86B7147E-7DCE-4AC3-A559-62FD78FBC1B2}">
      <dgm:prSet/>
      <dgm:spPr/>
      <dgm:t>
        <a:bodyPr/>
        <a:lstStyle/>
        <a:p>
          <a:endParaRPr lang="ru-RU"/>
        </a:p>
      </dgm:t>
    </dgm:pt>
    <dgm:pt modelId="{67459CD3-AC58-4125-B954-3025AFD7964C}" type="pres">
      <dgm:prSet presAssocID="{FDF768F2-841B-484D-A900-D144F097C2F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144CD3-1ECB-4751-9BCE-40180D0C4318}" type="pres">
      <dgm:prSet presAssocID="{99167648-9589-4680-97D7-ECBA23F292AD}" presName="parentText" presStyleLbl="node1" presStyleIdx="0" presStyleCnt="2" custScaleY="180115" custLinFactY="131227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C5E86D-A4B0-478C-97AD-83679371B2FD}" type="pres">
      <dgm:prSet presAssocID="{AC0C444B-2A54-4AFF-B772-7EEE35DB0359}" presName="spacer" presStyleCnt="0"/>
      <dgm:spPr/>
      <dgm:t>
        <a:bodyPr/>
        <a:lstStyle/>
        <a:p>
          <a:endParaRPr lang="ru-RU"/>
        </a:p>
      </dgm:t>
    </dgm:pt>
    <dgm:pt modelId="{75F7482C-648F-44D4-97C9-95A1D46CD7A7}" type="pres">
      <dgm:prSet presAssocID="{1CDC0E1F-8DB6-49B5-B7FB-7EF79BCFEC44}" presName="parentText" presStyleLbl="node1" presStyleIdx="1" presStyleCnt="2" custScaleY="151116" custLinFactY="-178914" custLinFactNeighborX="219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39D67D-EA86-49FA-AF79-A44DA53A3E24}" srcId="{FDF768F2-841B-484D-A900-D144F097C2F8}" destId="{99167648-9589-4680-97D7-ECBA23F292AD}" srcOrd="0" destOrd="0" parTransId="{A8DB9952-C4D2-4B40-BC18-EB890B3D325C}" sibTransId="{AC0C444B-2A54-4AFF-B772-7EEE35DB0359}"/>
    <dgm:cxn modelId="{44D5AB8C-1F57-4C9C-8651-B00FF4DD57E6}" type="presOf" srcId="{1CDC0E1F-8DB6-49B5-B7FB-7EF79BCFEC44}" destId="{75F7482C-648F-44D4-97C9-95A1D46CD7A7}" srcOrd="0" destOrd="0" presId="urn:microsoft.com/office/officeart/2005/8/layout/vList2"/>
    <dgm:cxn modelId="{0D37B6D9-3C3A-4D4C-8992-0BF297B09269}" type="presOf" srcId="{99167648-9589-4680-97D7-ECBA23F292AD}" destId="{59144CD3-1ECB-4751-9BCE-40180D0C4318}" srcOrd="0" destOrd="0" presId="urn:microsoft.com/office/officeart/2005/8/layout/vList2"/>
    <dgm:cxn modelId="{D6A60598-0CF3-416D-BF3A-EE6914A18F59}" type="presOf" srcId="{FDF768F2-841B-484D-A900-D144F097C2F8}" destId="{67459CD3-AC58-4125-B954-3025AFD7964C}" srcOrd="0" destOrd="0" presId="urn:microsoft.com/office/officeart/2005/8/layout/vList2"/>
    <dgm:cxn modelId="{86B7147E-7DCE-4AC3-A559-62FD78FBC1B2}" srcId="{FDF768F2-841B-484D-A900-D144F097C2F8}" destId="{1CDC0E1F-8DB6-49B5-B7FB-7EF79BCFEC44}" srcOrd="1" destOrd="0" parTransId="{765556B4-29DA-4C55-BC85-BFECBD546AFF}" sibTransId="{BCACC2C5-0D1A-4E13-A51C-697D30430657}"/>
    <dgm:cxn modelId="{D0C4A78D-DCBD-4A81-95B7-149A6C2BD41E}" type="presParOf" srcId="{67459CD3-AC58-4125-B954-3025AFD7964C}" destId="{59144CD3-1ECB-4751-9BCE-40180D0C4318}" srcOrd="0" destOrd="0" presId="urn:microsoft.com/office/officeart/2005/8/layout/vList2"/>
    <dgm:cxn modelId="{AF70585C-B350-4E26-B604-24C04F4CAADF}" type="presParOf" srcId="{67459CD3-AC58-4125-B954-3025AFD7964C}" destId="{03C5E86D-A4B0-478C-97AD-83679371B2FD}" srcOrd="1" destOrd="0" presId="urn:microsoft.com/office/officeart/2005/8/layout/vList2"/>
    <dgm:cxn modelId="{31D72DF8-B96C-4B81-B4EC-321DFB6C7DAE}" type="presParOf" srcId="{67459CD3-AC58-4125-B954-3025AFD7964C}" destId="{75F7482C-648F-44D4-97C9-95A1D46CD7A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9ACF26-88DD-4335-B7DA-0B3820816043}" type="doc">
      <dgm:prSet loTypeId="urn:microsoft.com/office/officeart/2005/8/layout/process4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D88ADB5-1E26-4AEC-BD1F-DF33FF6BC105}" type="pres">
      <dgm:prSet presAssocID="{E89ACF26-88DD-4335-B7DA-0B382081604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8CC9834C-CAC8-40AC-BF7C-C9265768FF02}" type="presOf" srcId="{E89ACF26-88DD-4335-B7DA-0B3820816043}" destId="{ED88ADB5-1E26-4AEC-BD1F-DF33FF6BC10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D37255-1317-4290-8C06-FCCBB99B5A57}" type="doc">
      <dgm:prSet loTypeId="urn:microsoft.com/office/officeart/2005/8/layout/process2" loCatId="process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4E8516D-2575-4334-989F-C1EA9977FCCC}" type="pres">
      <dgm:prSet presAssocID="{4DD37255-1317-4290-8C06-FCCBB99B5A57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B1D03F96-3A9F-4419-A51E-67BA4854DFB7}" type="presOf" srcId="{4DD37255-1317-4290-8C06-FCCBB99B5A57}" destId="{14E8516D-2575-4334-989F-C1EA9977FCCC}" srcOrd="0" destOrd="0" presId="urn:microsoft.com/office/officeart/2005/8/layout/process2"/>
  </dgm:cxnLst>
  <dgm:bg/>
  <dgm:whole>
    <a:ln w="6350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277659-8FE4-40CF-93F3-2B96E7B6C61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ACED44-4F1F-4FDF-B991-E3DABBF965F6}">
      <dgm:prSet custT="1"/>
      <dgm:spPr/>
      <dgm:t>
        <a:bodyPr/>
        <a:lstStyle/>
        <a:p>
          <a:pPr algn="just" rtl="0"/>
          <a:r>
            <a:rPr lang="ru-RU" sz="1600" dirty="0" smtClean="0">
              <a:solidFill>
                <a:schemeClr val="tx1"/>
              </a:solidFill>
              <a:latin typeface="Liberation Serif" panose="02020603050405020304" pitchFamily="18" charset="0"/>
            </a:rPr>
            <a:t>Заявление о факте выплаты заработной платы «в конверте» и не оформления трудовых отношений можно отправить на электронную почту отделения </a:t>
          </a:r>
          <a:r>
            <a:rPr lang="ru-RU" sz="1600" b="1" dirty="0" smtClean="0">
              <a:solidFill>
                <a:schemeClr val="tx1"/>
              </a:solidFill>
              <a:latin typeface="Liberation Serif" panose="02020603050405020304" pitchFamily="18" charset="0"/>
            </a:rPr>
            <a:t>Пенсионного фонда РФ по Свердловской области</a:t>
          </a:r>
          <a:r>
            <a:rPr lang="ru-RU" sz="1600" dirty="0" smtClean="0">
              <a:solidFill>
                <a:schemeClr val="tx1"/>
              </a:solidFill>
              <a:latin typeface="Liberation Serif" panose="02020603050405020304" pitchFamily="18" charset="0"/>
            </a:rPr>
            <a:t> </a:t>
          </a:r>
          <a:r>
            <a:rPr lang="en-US" sz="1600" b="0" i="0" dirty="0" smtClean="0">
              <a:latin typeface="Liberation Serif" panose="02020603050405020304" pitchFamily="18" charset="0"/>
            </a:rPr>
            <a:t>obshiy@075.pfr.gov.ru</a:t>
          </a:r>
          <a:r>
            <a:rPr lang="ru-RU" sz="1600" dirty="0" smtClean="0">
              <a:solidFill>
                <a:schemeClr val="tx1"/>
              </a:solidFill>
              <a:latin typeface="Liberation Serif" panose="02020603050405020304" pitchFamily="18" charset="0"/>
            </a:rPr>
            <a:t>, либо оставить в территориальном управлении Пенсионного фонда РФ по месту жительства. Адреса управлений Пенсионного фонда РФ в городах и районах Свердловской области можно найти с помощью поискового сервиса на сайте Пенсионного фонда России в разделе «Контакты отделения и клиентских служб» / «Отделение»</a:t>
          </a:r>
        </a:p>
        <a:p>
          <a:pPr algn="ctr" rtl="0"/>
          <a:r>
            <a:rPr lang="ru-RU" sz="1600" dirty="0" smtClean="0">
              <a:solidFill>
                <a:schemeClr val="tx1"/>
              </a:solidFill>
              <a:latin typeface="Liberation Serif" panose="02020603050405020304" pitchFamily="18" charset="0"/>
            </a:rPr>
            <a:t>Телефон «горячей линии»: </a:t>
          </a:r>
          <a:r>
            <a:rPr lang="ru-RU" sz="1600" b="0" i="0" dirty="0" smtClean="0">
              <a:latin typeface="Liberation Serif" panose="02020603050405020304" pitchFamily="18" charset="0"/>
            </a:rPr>
            <a:t>+7 (800) 600-03-89; 8 (34368) 4-84-70, 8 (34368) 5-64-00</a:t>
          </a:r>
          <a:endParaRPr lang="ru-RU" sz="1600" dirty="0" smtClean="0">
            <a:solidFill>
              <a:schemeClr val="tx1"/>
            </a:solidFill>
            <a:latin typeface="Liberation Serif" panose="02020603050405020304" pitchFamily="18" charset="0"/>
          </a:endParaRPr>
        </a:p>
        <a:p>
          <a:pPr algn="ctr" rtl="0"/>
          <a:r>
            <a:rPr lang="ru-RU" sz="1600" dirty="0" smtClean="0">
              <a:solidFill>
                <a:schemeClr val="tx1"/>
              </a:solidFill>
              <a:latin typeface="Liberation Serif" panose="02020603050405020304" pitchFamily="18" charset="0"/>
            </a:rPr>
            <a:t>Адрес отделения: </a:t>
          </a:r>
          <a:r>
            <a:rPr lang="ru-RU" sz="1600" b="0" i="0" dirty="0" smtClean="0">
              <a:latin typeface="Liberation Serif" panose="02020603050405020304" pitchFamily="18" charset="0"/>
            </a:rPr>
            <a:t>624090, Свердловская область, г. Верхняя Пышма,                    </a:t>
          </a:r>
          <a:r>
            <a:rPr lang="ru-RU" sz="1600" b="0" i="0" dirty="0" err="1" smtClean="0">
              <a:latin typeface="Liberation Serif" panose="02020603050405020304" pitchFamily="18" charset="0"/>
            </a:rPr>
            <a:t>ул.Огнеупорщиков</a:t>
          </a:r>
          <a:r>
            <a:rPr lang="ru-RU" sz="1600" b="0" i="0" dirty="0" smtClean="0">
              <a:latin typeface="Liberation Serif" panose="02020603050405020304" pitchFamily="18" charset="0"/>
            </a:rPr>
            <a:t>, д.9Г</a:t>
          </a:r>
          <a:endParaRPr lang="ru-RU" sz="1600" dirty="0">
            <a:solidFill>
              <a:schemeClr val="tx1"/>
            </a:solidFill>
            <a:latin typeface="Liberation Serif" panose="02020603050405020304" pitchFamily="18" charset="0"/>
          </a:endParaRPr>
        </a:p>
      </dgm:t>
    </dgm:pt>
    <dgm:pt modelId="{0CE8ABD0-4BA6-4C16-86F9-19ACF60993EE}" type="parTrans" cxnId="{0E4372D0-3FFD-4668-92B7-FCB22CD28724}">
      <dgm:prSet/>
      <dgm:spPr/>
      <dgm:t>
        <a:bodyPr/>
        <a:lstStyle/>
        <a:p>
          <a:endParaRPr lang="ru-RU"/>
        </a:p>
      </dgm:t>
    </dgm:pt>
    <dgm:pt modelId="{FAAA9450-5B37-425F-B25B-8252F1A653A3}" type="sibTrans" cxnId="{0E4372D0-3FFD-4668-92B7-FCB22CD28724}">
      <dgm:prSet/>
      <dgm:spPr/>
      <dgm:t>
        <a:bodyPr/>
        <a:lstStyle/>
        <a:p>
          <a:endParaRPr lang="ru-RU"/>
        </a:p>
      </dgm:t>
    </dgm:pt>
    <dgm:pt modelId="{048F3396-FB8D-4222-AB00-52F6061ECA40}" type="pres">
      <dgm:prSet presAssocID="{E7277659-8FE4-40CF-93F3-2B96E7B6C6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C2A6D3-7820-4390-801D-EE94BD152F85}" type="pres">
      <dgm:prSet presAssocID="{D7ACED44-4F1F-4FDF-B991-E3DABBF965F6}" presName="parentText" presStyleLbl="node1" presStyleIdx="0" presStyleCnt="1" custScaleY="513379" custLinFactNeighborX="1897" custLinFactNeighborY="-801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4372D0-3FFD-4668-92B7-FCB22CD28724}" srcId="{E7277659-8FE4-40CF-93F3-2B96E7B6C61C}" destId="{D7ACED44-4F1F-4FDF-B991-E3DABBF965F6}" srcOrd="0" destOrd="0" parTransId="{0CE8ABD0-4BA6-4C16-86F9-19ACF60993EE}" sibTransId="{FAAA9450-5B37-425F-B25B-8252F1A653A3}"/>
    <dgm:cxn modelId="{A3A0A22B-BEA3-443A-BEC6-A034585BF680}" type="presOf" srcId="{D7ACED44-4F1F-4FDF-B991-E3DABBF965F6}" destId="{37C2A6D3-7820-4390-801D-EE94BD152F85}" srcOrd="0" destOrd="0" presId="urn:microsoft.com/office/officeart/2005/8/layout/vList2"/>
    <dgm:cxn modelId="{2E701EA9-EA72-4B62-8BB5-01673C4C2F5B}" type="presOf" srcId="{E7277659-8FE4-40CF-93F3-2B96E7B6C61C}" destId="{048F3396-FB8D-4222-AB00-52F6061ECA40}" srcOrd="0" destOrd="0" presId="urn:microsoft.com/office/officeart/2005/8/layout/vList2"/>
    <dgm:cxn modelId="{E9B6884B-1640-40CD-9A01-2C97316D8547}" type="presParOf" srcId="{048F3396-FB8D-4222-AB00-52F6061ECA40}" destId="{37C2A6D3-7820-4390-801D-EE94BD152F8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144CD3-1ECB-4751-9BCE-40180D0C4318}">
      <dsp:nvSpPr>
        <dsp:cNvPr id="0" name=""/>
        <dsp:cNvSpPr/>
      </dsp:nvSpPr>
      <dsp:spPr>
        <a:xfrm>
          <a:off x="0" y="2598842"/>
          <a:ext cx="8229600" cy="2945015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Liberation Serif" panose="02020603050405020304" pitchFamily="18" charset="0"/>
            </a:rPr>
            <a:t>Неформальная занятость охватывает все формы оплачиваемой занятости – по найму и не по найму, которые формально не зарегистрированы, не учитываются статистикой предприятий и налоговыми органами, не подлежат регулированию и не защищены существующими правовыми или регулирующими структурами  </a:t>
          </a:r>
          <a:endParaRPr lang="ru-RU" sz="2000" kern="1200" dirty="0">
            <a:solidFill>
              <a:schemeClr val="tx1"/>
            </a:solidFill>
            <a:latin typeface="Liberation Serif" panose="02020603050405020304" pitchFamily="18" charset="0"/>
          </a:endParaRPr>
        </a:p>
      </dsp:txBody>
      <dsp:txXfrm>
        <a:off x="143764" y="2742606"/>
        <a:ext cx="7942072" cy="2657487"/>
      </dsp:txXfrm>
    </dsp:sp>
    <dsp:sp modelId="{75F7482C-648F-44D4-97C9-95A1D46CD7A7}">
      <dsp:nvSpPr>
        <dsp:cNvPr id="0" name=""/>
        <dsp:cNvSpPr/>
      </dsp:nvSpPr>
      <dsp:spPr>
        <a:xfrm>
          <a:off x="0" y="0"/>
          <a:ext cx="8229600" cy="2470859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effectLst/>
              <a:latin typeface="Liberation Serif" panose="02020603050405020304" pitchFamily="18" charset="0"/>
            </a:rPr>
            <a:t>Неформальная занятость – это занятость не декларируемая в целях налогообложения, социальной защиты и соблюдения трудового законодательства Российской Федерации</a:t>
          </a:r>
          <a:endParaRPr lang="ru-RU" sz="2000" kern="1200" dirty="0">
            <a:solidFill>
              <a:schemeClr val="tx1"/>
            </a:solidFill>
            <a:effectLst/>
            <a:latin typeface="Liberation Serif" panose="02020603050405020304" pitchFamily="18" charset="0"/>
          </a:endParaRPr>
        </a:p>
      </dsp:txBody>
      <dsp:txXfrm>
        <a:off x="120617" y="120617"/>
        <a:ext cx="7988366" cy="22296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C2A6D3-7820-4390-801D-EE94BD152F85}">
      <dsp:nvSpPr>
        <dsp:cNvPr id="0" name=""/>
        <dsp:cNvSpPr/>
      </dsp:nvSpPr>
      <dsp:spPr>
        <a:xfrm>
          <a:off x="0" y="0"/>
          <a:ext cx="8064896" cy="25178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Liberation Serif" panose="02020603050405020304" pitchFamily="18" charset="0"/>
            </a:rPr>
            <a:t>Заявление о факте выплаты заработной платы «в конверте» и не оформления трудовых отношений можно отправить на электронную почту отделения </a:t>
          </a:r>
          <a:r>
            <a:rPr lang="ru-RU" sz="1600" b="1" kern="1200" dirty="0" smtClean="0">
              <a:solidFill>
                <a:schemeClr val="tx1"/>
              </a:solidFill>
              <a:latin typeface="Liberation Serif" panose="02020603050405020304" pitchFamily="18" charset="0"/>
            </a:rPr>
            <a:t>Пенсионного фонда РФ по Свердловской области</a:t>
          </a:r>
          <a:r>
            <a:rPr lang="ru-RU" sz="1600" kern="1200" dirty="0" smtClean="0">
              <a:solidFill>
                <a:schemeClr val="tx1"/>
              </a:solidFill>
              <a:latin typeface="Liberation Serif" panose="02020603050405020304" pitchFamily="18" charset="0"/>
            </a:rPr>
            <a:t> </a:t>
          </a:r>
          <a:r>
            <a:rPr lang="en-US" sz="1600" b="0" i="0" kern="1200" dirty="0" smtClean="0">
              <a:latin typeface="Liberation Serif" panose="02020603050405020304" pitchFamily="18" charset="0"/>
            </a:rPr>
            <a:t>obshiy@075.pfr.gov.ru</a:t>
          </a:r>
          <a:r>
            <a:rPr lang="ru-RU" sz="1600" kern="1200" dirty="0" smtClean="0">
              <a:solidFill>
                <a:schemeClr val="tx1"/>
              </a:solidFill>
              <a:latin typeface="Liberation Serif" panose="02020603050405020304" pitchFamily="18" charset="0"/>
            </a:rPr>
            <a:t>, либо оставить в территориальном управлении Пенсионного фонда РФ по месту жительства. Адреса управлений Пенсионного фонда РФ в городах и районах Свердловской области можно найти с помощью поискового сервиса на сайте Пенсионного фонда России в разделе «Контакты отделения и клиентских служб» / «Отделение»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Liberation Serif" panose="02020603050405020304" pitchFamily="18" charset="0"/>
            </a:rPr>
            <a:t>Телефон «горячей линии»: </a:t>
          </a:r>
          <a:r>
            <a:rPr lang="ru-RU" sz="1600" b="0" i="0" kern="1200" dirty="0" smtClean="0">
              <a:latin typeface="Liberation Serif" panose="02020603050405020304" pitchFamily="18" charset="0"/>
            </a:rPr>
            <a:t>+7 (800) 600-03-89; 8 (34368) 4-84-70, 8 (34368) 5-64-00</a:t>
          </a:r>
          <a:endParaRPr lang="ru-RU" sz="1600" kern="1200" dirty="0" smtClean="0">
            <a:solidFill>
              <a:schemeClr val="tx1"/>
            </a:solidFill>
            <a:latin typeface="Liberation Serif" panose="02020603050405020304" pitchFamily="18" charset="0"/>
          </a:endParaRP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Liberation Serif" panose="02020603050405020304" pitchFamily="18" charset="0"/>
            </a:rPr>
            <a:t>Адрес отделения: </a:t>
          </a:r>
          <a:r>
            <a:rPr lang="ru-RU" sz="1600" b="0" i="0" kern="1200" dirty="0" smtClean="0">
              <a:latin typeface="Liberation Serif" panose="02020603050405020304" pitchFamily="18" charset="0"/>
            </a:rPr>
            <a:t>624090, Свердловская область, г. Верхняя Пышма,                    </a:t>
          </a:r>
          <a:r>
            <a:rPr lang="ru-RU" sz="1600" b="0" i="0" kern="1200" dirty="0" err="1" smtClean="0">
              <a:latin typeface="Liberation Serif" panose="02020603050405020304" pitchFamily="18" charset="0"/>
            </a:rPr>
            <a:t>ул.Огнеупорщиков</a:t>
          </a:r>
          <a:r>
            <a:rPr lang="ru-RU" sz="1600" b="0" i="0" kern="1200" dirty="0" smtClean="0">
              <a:latin typeface="Liberation Serif" panose="02020603050405020304" pitchFamily="18" charset="0"/>
            </a:rPr>
            <a:t>, д.9Г</a:t>
          </a:r>
          <a:endParaRPr lang="ru-RU" sz="1600" kern="1200" dirty="0">
            <a:solidFill>
              <a:schemeClr val="tx1"/>
            </a:solidFill>
            <a:latin typeface="Liberation Serif" panose="02020603050405020304" pitchFamily="18" charset="0"/>
          </a:endParaRPr>
        </a:p>
      </dsp:txBody>
      <dsp:txXfrm>
        <a:off x="122910" y="122910"/>
        <a:ext cx="7819076" cy="2271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0B552-6883-4822-8721-AE3F889BAD83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75419-17D3-4926-B1F3-F40BFB7BD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656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9"/>
          </a:xfrm>
          <a:prstGeom prst="rect">
            <a:avLst/>
          </a:prstGeom>
        </p:spPr>
        <p:txBody>
          <a:bodyPr vert="horz" lIns="91016" tIns="45508" rIns="91016" bIns="4550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9"/>
          </a:xfrm>
          <a:prstGeom prst="rect">
            <a:avLst/>
          </a:prstGeom>
        </p:spPr>
        <p:txBody>
          <a:bodyPr vert="horz" lIns="91016" tIns="45508" rIns="91016" bIns="45508" rtlCol="0"/>
          <a:lstStyle>
            <a:lvl1pPr algn="r">
              <a:defRPr sz="1200"/>
            </a:lvl1pPr>
          </a:lstStyle>
          <a:p>
            <a:fld id="{5FDE0184-60DA-488C-870A-FDB6FC9D436D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70400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16" tIns="45508" rIns="91016" bIns="455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2" y="4776787"/>
            <a:ext cx="5438775" cy="3908426"/>
          </a:xfrm>
          <a:prstGeom prst="rect">
            <a:avLst/>
          </a:prstGeom>
        </p:spPr>
        <p:txBody>
          <a:bodyPr vert="horz" lIns="91016" tIns="45508" rIns="91016" bIns="455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1"/>
            <a:ext cx="2946400" cy="496889"/>
          </a:xfrm>
          <a:prstGeom prst="rect">
            <a:avLst/>
          </a:prstGeom>
        </p:spPr>
        <p:txBody>
          <a:bodyPr vert="horz" lIns="91016" tIns="45508" rIns="91016" bIns="4550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1"/>
            <a:ext cx="2946400" cy="496889"/>
          </a:xfrm>
          <a:prstGeom prst="rect">
            <a:avLst/>
          </a:prstGeom>
        </p:spPr>
        <p:txBody>
          <a:bodyPr vert="horz" lIns="91016" tIns="45508" rIns="91016" bIns="45508" rtlCol="0" anchor="b"/>
          <a:lstStyle>
            <a:lvl1pPr algn="r">
              <a:defRPr sz="1200"/>
            </a:lvl1pPr>
          </a:lstStyle>
          <a:p>
            <a:fld id="{1F9C84B6-E4A1-468C-AC2C-0FA17AA3ED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0512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C84B6-E4A1-468C-AC2C-0FA17AA3EDE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050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C84B6-E4A1-468C-AC2C-0FA17AA3EDE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655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C84B6-E4A1-468C-AC2C-0FA17AA3EDE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507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C84B6-E4A1-468C-AC2C-0FA17AA3EDE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787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A871A-7723-4065-9414-1AF0197B668C}" type="datetime1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1F4D0-9B0B-4DFC-8F93-D5B329CDEC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7024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48337-CB26-4F46-95B5-EC6699851F42}" type="datetime1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FFACB1-6D9B-47B8-B836-DDFBBE8CCA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0502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FB1F1-BFAE-441E-B319-4741C288170C}" type="datetime1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2FE621-5CA8-49A8-8CD2-7A6018B95B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5004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14D46-F64F-4CE0-8D1F-E43B343AE520}" type="datetime1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07429-607D-4EB1-9EB1-EFEB386FB3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6488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BD29E-4660-45B0-BE46-6F06BB49B324}" type="datetime1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CC076-6AFF-4565-B9F4-703A91DDCF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4759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968E6-08B6-4473-A41A-C8466C9DF1D0}" type="datetime1">
              <a:rPr lang="ru-RU" smtClean="0"/>
              <a:t>17.06.2022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921F9-2984-4DAB-9755-3FA13ED8F7B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803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74D53-B69E-4C65-A600-26A9C5E3A2E1}" type="datetime1">
              <a:rPr lang="ru-RU" smtClean="0"/>
              <a:t>17.06.2022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A1987E-377C-43EF-A299-F6CB6308BB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0600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74925-EF9E-488C-9AD8-4141D3546E5C}" type="datetime1">
              <a:rPr lang="ru-RU" smtClean="0"/>
              <a:t>17.06.2022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32EFF5-8BCE-4932-8A4D-4C850D656AC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1051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E7871-3432-4756-8D2D-3D63760D0B8D}" type="datetime1">
              <a:rPr lang="ru-RU" smtClean="0"/>
              <a:t>17.06.2022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8FE95E-9DDB-4F36-8757-4562407307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1032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937FD-B536-4C6E-B2CE-D8873511F14F}" type="datetime1">
              <a:rPr lang="ru-RU" smtClean="0"/>
              <a:t>17.06.2022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01FFA6-5800-4BB6-B8A2-3FE1BC65E5C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3151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E5E10-48C5-4A72-ADB4-9D774B972722}" type="datetime1">
              <a:rPr lang="ru-RU" smtClean="0"/>
              <a:t>17.06.2022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2827D-B07F-47CF-ADBD-9943B8A7C44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6070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9C654C-06B4-418E-A5D3-022BF86A2952}" type="datetime1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FE3C2E3D-D514-451B-B580-29FF7A15C5B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frf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www.gosuslugi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diagramDrawing" Target="../diagrams/drawing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QuickStyle" Target="../diagrams/quickStyle4.xml"/><Relationship Id="rId5" Type="http://schemas.openxmlformats.org/officeDocument/2006/relationships/diagramQuickStyle" Target="../diagrams/quickStyle3.xml"/><Relationship Id="rId10" Type="http://schemas.openxmlformats.org/officeDocument/2006/relationships/diagramLayout" Target="../diagrams/layout4.xml"/><Relationship Id="rId4" Type="http://schemas.openxmlformats.org/officeDocument/2006/relationships/diagramLayout" Target="../diagrams/layout3.xml"/><Relationship Id="rId9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/>
          <p:cNvSpPr txBox="1">
            <a:spLocks/>
          </p:cNvSpPr>
          <p:nvPr/>
        </p:nvSpPr>
        <p:spPr>
          <a:xfrm>
            <a:off x="-754063" y="0"/>
            <a:ext cx="10933113" cy="1601788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ru-RU" sz="37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4" name="Рисунок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55576" cy="937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9512" y="1291258"/>
            <a:ext cx="8814709" cy="11521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121917" tIns="60958" rIns="121917" bIns="60958" anchor="ctr">
            <a:norm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ru-RU" altLang="ru-RU" sz="2500" b="1" dirty="0" smtClean="0">
                <a:solidFill>
                  <a:schemeClr val="bg1"/>
                </a:solidFill>
                <a:ea typeface="Ebrima" panose="02000000000000000000" pitchFamily="2" charset="0"/>
                <a:cs typeface="Ebrima" panose="02000000000000000000" pitchFamily="2" charset="0"/>
              </a:rPr>
              <a:t>СНИЖЕНИЕ НЕФОРМАЛЬНОЙ ЗАНЯТОСТИ – ЛЕГАЛИЗАЦИЯ ТРУДОВЫХ ОТНОШЕНИЙ </a:t>
            </a:r>
            <a:endParaRPr lang="ru-RU" altLang="ru-RU" sz="2500" b="1" dirty="0">
              <a:solidFill>
                <a:schemeClr val="bg1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5" name="Рисунок 4" descr="https://theslide.ru/img/thumbs/2bec88bdb398268ae96a9efd5c3d6189-800x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4" t="7696" r="45798" b="6778"/>
          <a:stretch/>
        </p:blipFill>
        <p:spPr bwMode="auto">
          <a:xfrm>
            <a:off x="6012160" y="2968893"/>
            <a:ext cx="2137420" cy="28803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www.iguides.ru/upload/medialibrary/d8b/d8bcb07a2672f2970cf1c8af9ae11e0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58" y="3140968"/>
            <a:ext cx="3672408" cy="25361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6302959"/>
              </p:ext>
            </p:extLst>
          </p:nvPr>
        </p:nvGraphicFramePr>
        <p:xfrm>
          <a:off x="457200" y="980728"/>
          <a:ext cx="822960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6" name="Рисунок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"/>
            <a:ext cx="557585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86800" y="6377091"/>
            <a:ext cx="323056" cy="365125"/>
          </a:xfrm>
        </p:spPr>
        <p:txBody>
          <a:bodyPr/>
          <a:lstStyle/>
          <a:p>
            <a:fld id="{C7B07429-607D-4EB1-9EB1-EFEB386FB37B}" type="slidenum">
              <a:rPr lang="ru-RU" altLang="ru-RU" smtClean="0"/>
              <a:pPr/>
              <a:t>2</a:t>
            </a:fld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944" y="84249"/>
            <a:ext cx="8229600" cy="824471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</a:rPr>
              <a:t>Основные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</a:rPr>
              <a:t>отличия трудового договора от гражданско-правового договора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</a:endParaRP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11560" cy="75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22097" y="6381328"/>
            <a:ext cx="514400" cy="365125"/>
          </a:xfrm>
        </p:spPr>
        <p:txBody>
          <a:bodyPr/>
          <a:lstStyle/>
          <a:p>
            <a:fld id="{C7B07429-607D-4EB1-9EB1-EFEB386FB37B}" type="slidenum">
              <a:rPr lang="ru-RU" altLang="ru-RU" smtClean="0"/>
              <a:pPr/>
              <a:t>3</a:t>
            </a:fld>
            <a:endParaRPr lang="ru-RU" alt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401646"/>
              </p:ext>
            </p:extLst>
          </p:nvPr>
        </p:nvGraphicFramePr>
        <p:xfrm>
          <a:off x="0" y="1006363"/>
          <a:ext cx="9144000" cy="6316165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4337317">
                  <a:extLst>
                    <a:ext uri="{9D8B030D-6E8A-4147-A177-3AD203B41FA5}">
                      <a16:colId xmlns:a16="http://schemas.microsoft.com/office/drawing/2014/main" val="4090699288"/>
                    </a:ext>
                  </a:extLst>
                </a:gridCol>
                <a:gridCol w="4806683">
                  <a:extLst>
                    <a:ext uri="{9D8B030D-6E8A-4147-A177-3AD203B41FA5}">
                      <a16:colId xmlns:a16="http://schemas.microsoft.com/office/drawing/2014/main" val="3985426469"/>
                    </a:ext>
                  </a:extLst>
                </a:gridCol>
              </a:tblGrid>
              <a:tr h="26239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Трудовой договор</a:t>
                      </a:r>
                      <a:endParaRPr lang="ru-RU" sz="14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Гражданско-правовой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 договор</a:t>
                      </a:r>
                      <a:endParaRPr lang="ru-RU" sz="14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98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Регулирует трудовые отношения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Объединяет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 различные типы договорных отношений (подряд, возмездное оказание услуг и т.д.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34276"/>
                  </a:ext>
                </a:extLst>
              </a:tr>
              <a:tr h="292485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Трудовые отношения регулируются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 трудовым правом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Отношения регулируются трудовым правом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756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Предмет договора – труд работника по определенной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 специальности, квалификации, должности, профессии, относящийся к его трудовой функции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Предмет договора – результат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 труда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061862"/>
                  </a:ext>
                </a:extLst>
              </a:tr>
              <a:tr h="361685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Бессрочный (заключается на неопределенный срок), срочный ( статья 59 Трудового кодекса РФ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Всегда срочен и заканчивается выполнением работы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 (даже если работа была выполнена досрочно)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891821"/>
                  </a:ext>
                </a:extLst>
              </a:tr>
              <a:tr h="336533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Работник подчиняется правилам внутреннего распорядка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Процесс труда и условия его применения находятся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 за пределами обязательного правоотношения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336037"/>
                  </a:ext>
                </a:extLst>
              </a:tr>
              <a:tr h="599413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Работник получает за свой труд заработную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 плату, состоящую из оклада, должностного оклада и стимулирующих выплат. Минимальный размер устанавливается Федеральным законом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Работник получает вознаграждение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 лишь по конечному результату своего труда (либо его выполненного этапа) по заранее установленным расценкам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354728"/>
                  </a:ext>
                </a:extLst>
              </a:tr>
              <a:tr h="31310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Рабочее время – не более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 40 часов в неделю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Рабочее время –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 не лимитировано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355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Работа за пределами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 установленной нормы времени –сверхурочная и оплачивается в повышенном размере, в соответствии с трудовым законодательством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Переработки не рассматриваются как сверхурочные работы и отдельной плате не подлежат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15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Предоставляется ежегодный оплачиваемый отпуск, минимальная продолжительность 28 календарных дней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Ежегодный оплачиваемый отпуск не предоставляется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112165"/>
                  </a:ext>
                </a:extLst>
              </a:tr>
              <a:tr h="2851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Выплачивается пособие по временной нетрудоспособности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Не выплачивается пособие по временной нетрудоспособности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493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Работник несет дисциплинарную ответственность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 (замечание, выговор, увольнение)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Работник несет имущественную ответственность (штраф, пени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 за нарушения, установленные договором)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272014"/>
                  </a:ext>
                </a:extLst>
              </a:tr>
              <a:tr h="398901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Запись о периоде работы на данном предприятии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 вносится в трудовую книжку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Запись о работе по гражданско-правовому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 договору в трудовую книжку не вносится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634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Трудовой договор может быть расторгнут, по инициативе работодателя только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 в случаях указанных в ТК РФ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Заказчик вправе отказаться в одностороннем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 порядке от исполнения договора, оплатив исполнителю фактически выполненные работы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21935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24720"/>
            <a:ext cx="8229600" cy="616636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</a:rPr>
              <a:t>Социальные и правовые последствия нелегальных трудовых отношений </a:t>
            </a:r>
            <a:endParaRPr lang="ru-RU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0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200" dirty="0"/>
          </a:p>
          <a:p>
            <a:pPr fontAlgn="auto">
              <a:spcAft>
                <a:spcPts val="0"/>
              </a:spcAft>
              <a:defRPr/>
            </a:pPr>
            <a:endParaRPr lang="ru-RU" sz="2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084128"/>
              </p:ext>
            </p:extLst>
          </p:nvPr>
        </p:nvGraphicFramePr>
        <p:xfrm>
          <a:off x="0" y="980728"/>
          <a:ext cx="9144000" cy="6177062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851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2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88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Для работодателя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50" marR="91450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Для работника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50" marR="91450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7199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Административный</a:t>
                      </a:r>
                      <a:r>
                        <a:rPr lang="ru-RU" sz="1400" b="0" baseline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 штраф на должностных лиц в размере от 10 000 до 20 000; на лиц, осуществляющих предпринимательскую деятельность без образования юридического лица – от 5 000 до 10 000 рублей, на юридических лиц – от 50 000 до 100 000 рублей (статья 5.27. Кодекса РФ об административных правонарушениях)</a:t>
                      </a:r>
                      <a:endParaRPr lang="ru-RU" sz="14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50" marR="91450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Риски при соглашении на выплату «серой» заработной платы: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не получить заработную плату в случае любого конфликта с работодателем;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не получить отпускные,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 расчет при увольнении;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не получить в полном объеме оплату за больничный лист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50" marR="91450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1904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4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Liberation Serif" panose="02020603050405020304" pitchFamily="18" charset="0"/>
                        </a:rPr>
                        <a:t>Административный штраф на должностных лиц –дисквалификацию на срок от  1 года до 3 лет; на лиц, осуществляющих предпринимательскую деятельность без образования юридических лиц – от 100 000 до 200 000 рублей (за совершение административных правонарушений лицом, ранее подвергнутым административному наказанию за аналогичное административное нарушение)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50" marR="91450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Liberation Serif" panose="02020603050405020304" pitchFamily="18" charset="0"/>
                        </a:rPr>
                        <a:t>полностью лишиться социальных гарантий. Связанных с сокращением, простоем, обучением, рождением ребенка, несчастным случаем на производстве или профессиональным заболеванием и другими жизненными ситуациями;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Liberation Serif" panose="02020603050405020304" pitchFamily="18" charset="0"/>
                        </a:rPr>
                        <a:t>отсутствие возможности получения кредита в банке на жилье, обучение, лечение и т.п.;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Liberation Serif" panose="02020603050405020304" pitchFamily="18" charset="0"/>
                        </a:rPr>
                        <a:t>осуществление не в полном объеме отчислений страховых взносов на обязательное пенсионное и медицинское страхование могут привести к проблемам формирования пенсий и пособий, необходимых в зрелом возрасте и при потери трудоспособности</a:t>
                      </a:r>
                      <a:endParaRPr kumimoji="0" lang="ru-RU" sz="14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Liberation Serif" panose="02020603050405020304" pitchFamily="18" charset="0"/>
                      </a:endParaRPr>
                    </a:p>
                  </a:txBody>
                  <a:tcPr marL="91450" marR="91450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6079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Узнать в каком размере перечисляются за Вас страховые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 взносы можно, проверив индивидуальный лицевой счет. </a:t>
                      </a:r>
                    </a:p>
                    <a:p>
                      <a:pPr algn="just"/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Получить информацию о состоянии Вашего лицевого счета можно: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лично обратившись в территориальный орган Пенсионного фонда по месту жительства или работы либо через личный кабинет застрахованного лица, размещенного на официальном сайте 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hlinkClick r:id="rId3"/>
                        </a:rPr>
                        <a:t>www.pfrf.ru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;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через интернет-портал государственных услуг 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hlinkClick r:id="rId4"/>
                        </a:rPr>
                        <a:t>www.gosuslugi.ru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.   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/>
                      </a:r>
                      <a:br>
                        <a:rPr lang="ru-RU" sz="1400" b="1" baseline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</a:br>
                      <a:endParaRPr lang="ru-RU" sz="14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50" marR="91450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kumimoji="0" lang="ru-RU" sz="1600" b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Liberation Serif" panose="02020603050405020304" pitchFamily="18" charset="0"/>
                      </a:endParaRPr>
                    </a:p>
                  </a:txBody>
                  <a:tcPr marL="91450" marR="91450" marT="45713" marB="4571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14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96752" cy="741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70776" y="6423947"/>
            <a:ext cx="514400" cy="365125"/>
          </a:xfrm>
        </p:spPr>
        <p:txBody>
          <a:bodyPr/>
          <a:lstStyle/>
          <a:p>
            <a:fld id="{C7B07429-607D-4EB1-9EB1-EFEB386FB37B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471" y="501787"/>
            <a:ext cx="8229600" cy="4525963"/>
          </a:xfrm>
        </p:spPr>
        <p:txBody>
          <a:bodyPr/>
          <a:lstStyle/>
          <a:p>
            <a:endParaRPr lang="ru-RU" sz="2800" dirty="0" smtClean="0">
              <a:latin typeface="Liberation Serif" panose="02020603050405020304" pitchFamily="18" charset="0"/>
            </a:endParaRPr>
          </a:p>
          <a:p>
            <a:endParaRPr lang="ru-RU" sz="2800" dirty="0">
              <a:latin typeface="Liberation Serif" panose="02020603050405020304" pitchFamily="18" charset="0"/>
            </a:endParaRPr>
          </a:p>
          <a:p>
            <a:endParaRPr lang="ru-RU" sz="2800" dirty="0" smtClean="0">
              <a:latin typeface="Liberation Serif" panose="02020603050405020304" pitchFamily="18" charset="0"/>
            </a:endParaRPr>
          </a:p>
          <a:p>
            <a:endParaRPr lang="ru-RU" sz="2800" dirty="0" smtClean="0">
              <a:latin typeface="Liberation Serif" panose="02020603050405020304" pitchFamily="18" charset="0"/>
            </a:endParaRPr>
          </a:p>
          <a:p>
            <a:pPr algn="ctr"/>
            <a:endParaRPr lang="ru-RU" sz="2800" dirty="0" smtClean="0">
              <a:latin typeface="Liberation Serif" panose="02020603050405020304" pitchFamily="18" charset="0"/>
            </a:endParaRPr>
          </a:p>
          <a:p>
            <a:endParaRPr lang="ru-RU" sz="2800" dirty="0">
              <a:latin typeface="Liberation Serif" panose="02020603050405020304" pitchFamily="18" charset="0"/>
            </a:endParaRPr>
          </a:p>
          <a:p>
            <a:endParaRPr lang="ru-RU" sz="2800" dirty="0" smtClean="0">
              <a:latin typeface="Liberation Serif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187884" y="389357"/>
            <a:ext cx="6624475" cy="9545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Liberation Serif" panose="02020603050405020304" pitchFamily="18" charset="0"/>
              </a:rPr>
              <a:t>При оформление трудовых </a:t>
            </a:r>
            <a:r>
              <a:rPr lang="ru-RU" sz="2000" b="1" dirty="0">
                <a:latin typeface="Liberation Serif" panose="02020603050405020304" pitchFamily="18" charset="0"/>
              </a:rPr>
              <a:t>отношений </a:t>
            </a:r>
            <a:r>
              <a:rPr lang="ru-RU" sz="2000" b="1" dirty="0" smtClean="0">
                <a:latin typeface="Liberation Serif" panose="02020603050405020304" pitchFamily="18" charset="0"/>
              </a:rPr>
              <a:t>необходимо </a:t>
            </a:r>
            <a:r>
              <a:rPr lang="ru-RU" sz="2000" b="1" dirty="0">
                <a:latin typeface="Liberation Serif" panose="02020603050405020304" pitchFamily="18" charset="0"/>
              </a:rPr>
              <a:t>обращать внимание на </a:t>
            </a:r>
            <a:r>
              <a:rPr lang="ru-RU" sz="2000" b="1" dirty="0" smtClean="0">
                <a:latin typeface="Liberation Serif" panose="02020603050405020304" pitchFamily="18" charset="0"/>
              </a:rPr>
              <a:t>следующее:</a:t>
            </a:r>
            <a:endParaRPr lang="ru-RU" sz="2000" b="1" dirty="0">
              <a:latin typeface="Liberation Serif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158548" y="2445743"/>
            <a:ext cx="2880320" cy="94303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latin typeface="Liberation Serif" panose="02020603050405020304" pitchFamily="18" charset="0"/>
              </a:rPr>
              <a:t>2. Убедиться в отражении реальной заработной платы в трудовом договоре </a:t>
            </a:r>
            <a:endParaRPr lang="ru-RU" sz="1700" dirty="0">
              <a:latin typeface="Liberation Serif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439795" y="3134822"/>
            <a:ext cx="2592288" cy="1036843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latin typeface="Liberation Serif" panose="02020603050405020304" pitchFamily="18" charset="0"/>
              </a:rPr>
              <a:t>3.Следить за уплатой работодателем налогов (справка 2-НДФЛ)</a:t>
            </a:r>
            <a:endParaRPr lang="ru-RU" sz="1700" dirty="0">
              <a:latin typeface="Liberation Serif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194283" y="4706962"/>
            <a:ext cx="5860422" cy="894343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latin typeface="Liberation Serif" panose="02020603050405020304" pitchFamily="18" charset="0"/>
              </a:rPr>
              <a:t>Суммы, которые выплачены, но в справке не указаны, являются «серой» зарплатой</a:t>
            </a:r>
            <a:endParaRPr lang="ru-RU" sz="1700" dirty="0">
              <a:latin typeface="Liberation Serif" panose="02020603050405020304" pitchFamily="18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984" y="1"/>
            <a:ext cx="615181" cy="764704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406230" y="1917452"/>
            <a:ext cx="2592288" cy="1065993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latin typeface="Liberation Serif" panose="02020603050405020304" pitchFamily="18" charset="0"/>
              </a:rPr>
              <a:t>1. Не приступать к работе без подписанного трудового договора</a:t>
            </a:r>
            <a:endParaRPr lang="ru-RU" sz="1700" dirty="0">
              <a:latin typeface="Liberation Serif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93596" y="6362524"/>
            <a:ext cx="586408" cy="365125"/>
          </a:xfrm>
        </p:spPr>
        <p:txBody>
          <a:bodyPr/>
          <a:lstStyle/>
          <a:p>
            <a:fld id="{C7B07429-607D-4EB1-9EB1-EFEB386FB37B}" type="slidenum">
              <a:rPr lang="ru-RU" altLang="ru-RU" smtClean="0"/>
              <a:pPr/>
              <a:t>5</a:t>
            </a:fld>
            <a:endParaRPr lang="ru-RU" altLang="ru-RU" dirty="0"/>
          </a:p>
        </p:txBody>
      </p:sp>
      <p:pic>
        <p:nvPicPr>
          <p:cNvPr id="26" name="Рисунок 25" descr="http://ombudsman64.ru/wp-content/uploads/2020/06/%D0%BD%D0%B5%D1%84%D0%BE%D1%80%D0%BC-%D0%B7%D0%B0%D0%BD-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41" t="29580" r="4238" b="37805"/>
          <a:stretch/>
        </p:blipFill>
        <p:spPr bwMode="auto">
          <a:xfrm>
            <a:off x="7263432" y="3790949"/>
            <a:ext cx="1555750" cy="14725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Стрелка вправо 18"/>
          <p:cNvSpPr/>
          <p:nvPr/>
        </p:nvSpPr>
        <p:spPr>
          <a:xfrm rot="3810240">
            <a:off x="5663811" y="1869815"/>
            <a:ext cx="1020238" cy="954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9" name="Стрелка вправо 28"/>
          <p:cNvSpPr/>
          <p:nvPr/>
        </p:nvSpPr>
        <p:spPr>
          <a:xfrm rot="5400000">
            <a:off x="3343988" y="2145946"/>
            <a:ext cx="1446637" cy="1452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0" name="Стрелка вправо 29"/>
          <p:cNvSpPr/>
          <p:nvPr/>
        </p:nvSpPr>
        <p:spPr>
          <a:xfrm rot="7890908">
            <a:off x="2178548" y="1583442"/>
            <a:ext cx="584447" cy="1369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51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6176853"/>
              </p:ext>
            </p:extLst>
          </p:nvPr>
        </p:nvGraphicFramePr>
        <p:xfrm>
          <a:off x="680656" y="908720"/>
          <a:ext cx="8229600" cy="5483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0656" cy="84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429600" y="6391744"/>
            <a:ext cx="514400" cy="365125"/>
          </a:xfrm>
        </p:spPr>
        <p:txBody>
          <a:bodyPr/>
          <a:lstStyle/>
          <a:p>
            <a:fld id="{C7B07429-607D-4EB1-9EB1-EFEB386FB37B}" type="slidenum">
              <a:rPr lang="ru-RU" altLang="ru-RU" smtClean="0"/>
              <a:pPr/>
              <a:t>6</a:t>
            </a:fld>
            <a:endParaRPr lang="ru-RU" alt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11391" y="346160"/>
            <a:ext cx="6120680" cy="779009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beration Serif" panose="02020603050405020304" pitchFamily="18" charset="0"/>
              </a:rPr>
              <a:t>Ключевыми факторами влияющими на размер будущей пенсии, являются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iberation Serif" panose="02020603050405020304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 rot="2239684">
            <a:off x="2885853" y="1199146"/>
            <a:ext cx="274437" cy="7065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9662564">
            <a:off x="6056993" y="1197280"/>
            <a:ext cx="274437" cy="6859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48352" y="1916557"/>
            <a:ext cx="3832179" cy="499430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 w="0"/>
                <a:solidFill>
                  <a:schemeClr val="tx1"/>
                </a:solidFill>
                <a:latin typeface="Liberation Serif" panose="02020603050405020304" pitchFamily="18" charset="0"/>
              </a:rPr>
              <a:t>Размер заработной платы</a:t>
            </a:r>
            <a:endParaRPr lang="ru-RU" sz="1600" dirty="0">
              <a:ln w="0"/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905505" y="1884179"/>
            <a:ext cx="3832179" cy="531808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 w="0"/>
                <a:solidFill>
                  <a:schemeClr val="tx1"/>
                </a:solidFill>
                <a:latin typeface="Liberation Serif" panose="02020603050405020304" pitchFamily="18" charset="0"/>
              </a:rPr>
              <a:t>Длительность стажа</a:t>
            </a:r>
            <a:endParaRPr lang="ru-RU" sz="1600" dirty="0">
              <a:ln w="0"/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4629683" y="2479117"/>
            <a:ext cx="274437" cy="6440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87282" y="3234945"/>
            <a:ext cx="6284802" cy="698112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 w="0"/>
                <a:solidFill>
                  <a:schemeClr val="tx1"/>
                </a:solidFill>
                <a:latin typeface="Liberation Serif" panose="02020603050405020304" pitchFamily="18" charset="0"/>
              </a:rPr>
              <a:t>Чем выше заработная плата и продолжительнее общий стаж, тем выше будет размер будущей пенсии</a:t>
            </a:r>
            <a:endParaRPr lang="ru-RU" sz="1600" dirty="0">
              <a:ln w="0"/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00683" y="4143877"/>
            <a:ext cx="7458000" cy="942499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 w="0"/>
                <a:solidFill>
                  <a:schemeClr val="tx1"/>
                </a:solidFill>
                <a:latin typeface="Liberation Serif" panose="02020603050405020304" pitchFamily="18" charset="0"/>
              </a:rPr>
              <a:t>Только с «белой» зарплаты отчисляются страховые взносы в Пенсионный фонд Российской Федерации и у граждан формируются пенсионные накопления. </a:t>
            </a:r>
          </a:p>
          <a:p>
            <a:pPr algn="ctr"/>
            <a:r>
              <a:rPr lang="ru-RU" sz="1600" dirty="0" smtClean="0">
                <a:ln w="0"/>
                <a:solidFill>
                  <a:schemeClr val="tx1"/>
                </a:solidFill>
                <a:latin typeface="Liberation Serif" panose="02020603050405020304" pitchFamily="18" charset="0"/>
              </a:rPr>
              <a:t>При «серых» схемах оплаты труда взносы уплачиваются в минимальном размере</a:t>
            </a:r>
            <a:endParaRPr lang="ru-RU" sz="1600" dirty="0">
              <a:ln w="0"/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80656" y="5306365"/>
            <a:ext cx="7989332" cy="714924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 w="0"/>
                <a:solidFill>
                  <a:schemeClr val="tx1"/>
                </a:solidFill>
                <a:latin typeface="Liberation Serif" panose="02020603050405020304" pitchFamily="18" charset="0"/>
              </a:rPr>
              <a:t>Соглашаясь на «серую» заработную плату, гражданин рискует получать низкую пенсию</a:t>
            </a:r>
            <a:endParaRPr lang="ru-RU" sz="1600" dirty="0">
              <a:ln w="0"/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1077966"/>
              </p:ext>
            </p:extLst>
          </p:nvPr>
        </p:nvGraphicFramePr>
        <p:xfrm>
          <a:off x="845071" y="3606556"/>
          <a:ext cx="7687369" cy="1694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1"/>
            <a:ext cx="694681" cy="86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682194235"/>
              </p:ext>
            </p:extLst>
          </p:nvPr>
        </p:nvGraphicFramePr>
        <p:xfrm>
          <a:off x="683568" y="233802"/>
          <a:ext cx="8064896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32440" y="6327114"/>
            <a:ext cx="514400" cy="365125"/>
          </a:xfrm>
        </p:spPr>
        <p:txBody>
          <a:bodyPr/>
          <a:lstStyle/>
          <a:p>
            <a:fld id="{C7B07429-607D-4EB1-9EB1-EFEB386FB37B}" type="slidenum">
              <a:rPr lang="ru-RU" altLang="ru-RU" smtClean="0"/>
              <a:pPr/>
              <a:t>7</a:t>
            </a:fld>
            <a:endParaRPr lang="ru-RU" altLang="ru-RU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683568" y="2880042"/>
            <a:ext cx="7992888" cy="1962076"/>
            <a:chOff x="0" y="23037"/>
            <a:chExt cx="7661225" cy="2680267"/>
          </a:xfrm>
          <a:scene3d>
            <a:camera prst="orthographicFront"/>
            <a:lightRig rig="flat" dir="t"/>
          </a:scene3d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0" y="23037"/>
              <a:ext cx="7661225" cy="2680267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5" name="Скругленный прямоугольник 4"/>
            <p:cNvSpPr txBox="1"/>
            <p:nvPr/>
          </p:nvSpPr>
          <p:spPr>
            <a:xfrm>
              <a:off x="130840" y="153877"/>
              <a:ext cx="7399545" cy="241858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just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>
                <a:solidFill>
                  <a:schemeClr val="tx1"/>
                </a:solidFill>
                <a:latin typeface="Liberation Serif" panose="02020603050405020304" pitchFamily="18" charset="0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944047" y="3002212"/>
            <a:ext cx="73995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>
                <a:latin typeface="Liberation Serif" panose="02020603050405020304" pitchFamily="18" charset="0"/>
              </a:rPr>
              <a:t>За консультацией можно обратиться в </a:t>
            </a:r>
            <a:r>
              <a:rPr lang="ru-RU" sz="1600" b="1" dirty="0">
                <a:latin typeface="Liberation Serif" panose="02020603050405020304" pitchFamily="18" charset="0"/>
              </a:rPr>
              <a:t>Государственную инспекцию труда Свердловской области</a:t>
            </a:r>
            <a:r>
              <a:rPr lang="ru-RU" sz="1600" dirty="0">
                <a:latin typeface="Liberation Serif" panose="02020603050405020304" pitchFamily="18" charset="0"/>
              </a:rPr>
              <a:t> (на сайте инспекции в разделе «Письмо в государственную инспекцию труда» или по ссылке: </a:t>
            </a:r>
            <a:r>
              <a:rPr lang="en-US" sz="1600" dirty="0">
                <a:latin typeface="Liberation Serif" panose="02020603050405020304" pitchFamily="18" charset="0"/>
              </a:rPr>
              <a:t>ttps://git66.rostrud.gov.ru/email/</a:t>
            </a:r>
            <a:r>
              <a:rPr lang="ru-RU" sz="1600" dirty="0">
                <a:latin typeface="Liberation Serif" panose="02020603050405020304" pitchFamily="18" charset="0"/>
              </a:rPr>
              <a:t>) </a:t>
            </a:r>
          </a:p>
          <a:p>
            <a:pPr lvl="0" algn="ctr"/>
            <a:r>
              <a:rPr lang="ru-RU" sz="1600" dirty="0" smtClean="0">
                <a:latin typeface="Liberation Serif" panose="02020603050405020304" pitchFamily="18" charset="0"/>
              </a:rPr>
              <a:t>Телефон «горячей линии»: (343) 305-57-00</a:t>
            </a:r>
          </a:p>
          <a:p>
            <a:pPr lvl="0" algn="ctr"/>
            <a:r>
              <a:rPr lang="ru-RU" sz="1600" dirty="0" smtClean="0">
                <a:latin typeface="Liberation Serif" panose="02020603050405020304" pitchFamily="18" charset="0"/>
              </a:rPr>
              <a:t>Адрес </a:t>
            </a:r>
            <a:r>
              <a:rPr lang="ru-RU" sz="1600" dirty="0">
                <a:latin typeface="Liberation Serif" panose="02020603050405020304" pitchFamily="18" charset="0"/>
              </a:rPr>
              <a:t>отделения: 620027, г. Екатеринбург, ул. </a:t>
            </a:r>
            <a:r>
              <a:rPr lang="ru-RU" sz="1600" dirty="0" err="1">
                <a:latin typeface="Liberation Serif" panose="02020603050405020304" pitchFamily="18" charset="0"/>
              </a:rPr>
              <a:t>Мельковская</a:t>
            </a:r>
            <a:r>
              <a:rPr lang="ru-RU" sz="1600" dirty="0">
                <a:latin typeface="Liberation Serif" panose="02020603050405020304" pitchFamily="18" charset="0"/>
              </a:rPr>
              <a:t>, д. 12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692311" y="5036226"/>
            <a:ext cx="7992888" cy="1561126"/>
            <a:chOff x="40109" y="2960684"/>
            <a:chExt cx="7661225" cy="1693613"/>
          </a:xfrm>
          <a:scene3d>
            <a:camera prst="orthographicFront"/>
            <a:lightRig rig="flat" dir="t"/>
          </a:scene3d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40109" y="2960684"/>
              <a:ext cx="7661225" cy="1693613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8" name="Скругленный прямоугольник 4"/>
            <p:cNvSpPr txBox="1"/>
            <p:nvPr/>
          </p:nvSpPr>
          <p:spPr>
            <a:xfrm>
              <a:off x="281399" y="3130963"/>
              <a:ext cx="7399545" cy="138685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 smtClean="0">
                <a:solidFill>
                  <a:schemeClr val="tx1"/>
                </a:solidFill>
                <a:latin typeface="Liberation Serif" panose="02020603050405020304" pitchFamily="18" charset="0"/>
              </a:endParaRPr>
            </a:p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chemeClr val="tx1"/>
                  </a:solidFill>
                  <a:latin typeface="Liberation Serif" panose="02020603050405020304" pitchFamily="18" charset="0"/>
                </a:rPr>
                <a:t>В городско округе Верхняя Пышм</a:t>
              </a:r>
              <a:r>
                <a:rPr lang="ru-RU" sz="1600" dirty="0" smtClean="0">
                  <a:solidFill>
                    <a:schemeClr val="tx1"/>
                  </a:solidFill>
                  <a:latin typeface="Liberation Serif" panose="02020603050405020304" pitchFamily="18" charset="0"/>
                </a:rPr>
                <a:t>а созданы т</a:t>
              </a:r>
              <a:r>
                <a:rPr lang="ru-RU" sz="1600" kern="1200" dirty="0" smtClean="0">
                  <a:solidFill>
                    <a:schemeClr val="tx1"/>
                  </a:solidFill>
                  <a:latin typeface="Liberation Serif" panose="02020603050405020304" pitchFamily="18" charset="0"/>
                </a:rPr>
                <a:t>елефон </a:t>
              </a:r>
              <a:r>
                <a:rPr lang="ru-RU" sz="1600" b="1" kern="1200" dirty="0" smtClean="0">
                  <a:solidFill>
                    <a:schemeClr val="tx1"/>
                  </a:solidFill>
                  <a:latin typeface="Liberation Serif" panose="02020603050405020304" pitchFamily="18" charset="0"/>
                </a:rPr>
                <a:t>«горячей линии» и «почта доверия»</a:t>
              </a:r>
              <a:r>
                <a:rPr lang="ru-RU" sz="1600" kern="1200" dirty="0" smtClean="0">
                  <a:solidFill>
                    <a:schemeClr val="tx1"/>
                  </a:solidFill>
                  <a:latin typeface="Liberation Serif" panose="02020603050405020304" pitchFamily="18" charset="0"/>
                </a:rPr>
                <a:t>, по которым можно сообщить о выплатах «серой» заработной платы: </a:t>
              </a:r>
            </a:p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600" kern="1200" dirty="0" smtClean="0">
                  <a:solidFill>
                    <a:schemeClr val="tx1"/>
                  </a:solidFill>
                  <a:latin typeface="Liberation Serif" panose="02020603050405020304" pitchFamily="18" charset="0"/>
                </a:rPr>
                <a:t>Телефон: 8(34368) 4-04-80, добавочный 21-12</a:t>
              </a:r>
            </a:p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600" kern="1200" dirty="0" smtClean="0">
                  <a:solidFill>
                    <a:schemeClr val="tx1"/>
                  </a:solidFill>
                  <a:latin typeface="Liberation Serif" panose="02020603050405020304" pitchFamily="18" charset="0"/>
                </a:rPr>
                <a:t> (время приема сообщений: понедельник с 15 до 17 часов )</a:t>
              </a:r>
            </a:p>
            <a:p>
              <a:pPr lvl="0" algn="ctr" defTabSz="711200">
                <a:lnSpc>
                  <a:spcPct val="90000"/>
                </a:lnSpc>
                <a:spcAft>
                  <a:spcPts val="0"/>
                </a:spcAft>
              </a:pPr>
              <a:r>
                <a:rPr lang="ru-RU" sz="1600" dirty="0" smtClean="0">
                  <a:solidFill>
                    <a:schemeClr val="tx1"/>
                  </a:solidFill>
                  <a:latin typeface="Liberation Serif" panose="02020603050405020304" pitchFamily="18" charset="0"/>
                </a:rPr>
                <a:t>«Почта доверия»: </a:t>
              </a:r>
              <a:r>
                <a:rPr lang="en-US" sz="1600" dirty="0" err="1">
                  <a:latin typeface="Liberation Serif" panose="02020603050405020304" pitchFamily="18" charset="0"/>
                </a:rPr>
                <a:t>vptrud</a:t>
              </a:r>
              <a:r>
                <a:rPr lang="ru-RU" sz="1600" dirty="0">
                  <a:latin typeface="Liberation Serif" panose="02020603050405020304" pitchFamily="18" charset="0"/>
                </a:rPr>
                <a:t>@</a:t>
              </a:r>
              <a:r>
                <a:rPr lang="en-US" sz="1600" dirty="0" err="1">
                  <a:latin typeface="Liberation Serif" panose="02020603050405020304" pitchFamily="18" charset="0"/>
                </a:rPr>
                <a:t>movp</a:t>
              </a:r>
              <a:r>
                <a:rPr lang="ru-RU" sz="1600" dirty="0">
                  <a:latin typeface="Liberation Serif" panose="02020603050405020304" pitchFamily="18" charset="0"/>
                </a:rPr>
                <a:t>.</a:t>
              </a:r>
              <a:r>
                <a:rPr lang="en-US" sz="1600" dirty="0" err="1">
                  <a:latin typeface="Liberation Serif" panose="02020603050405020304" pitchFamily="18" charset="0"/>
                </a:rPr>
                <a:t>ru</a:t>
              </a:r>
              <a:endParaRPr lang="ru-RU" sz="1600" kern="1200" dirty="0" smtClean="0">
                <a:solidFill>
                  <a:schemeClr val="tx1"/>
                </a:solidFill>
                <a:latin typeface="Liberation Serif" panose="02020603050405020304" pitchFamily="18" charset="0"/>
              </a:endParaRPr>
            </a:p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>
                <a:solidFill>
                  <a:schemeClr val="tx1"/>
                </a:solidFill>
                <a:latin typeface="Liberation Serif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2276475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</a:rPr>
              <a:t>Спасибо за внимание!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7888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6308725"/>
            <a:ext cx="2182812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3937</TotalTime>
  <Words>907</Words>
  <Application>Microsoft Office PowerPoint</Application>
  <PresentationFormat>Экран (4:3)</PresentationFormat>
  <Paragraphs>89</Paragraphs>
  <Slides>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Ebrima</vt:lpstr>
      <vt:lpstr>Liberation Serif</vt:lpstr>
      <vt:lpstr>Тема Office</vt:lpstr>
      <vt:lpstr>Презентация PowerPoint</vt:lpstr>
      <vt:lpstr>Презентация PowerPoint</vt:lpstr>
      <vt:lpstr>Основные отличия трудового договора от гражданско-правового договора</vt:lpstr>
      <vt:lpstr>Социальные и правовые последствия нелегальных трудовых отношений 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Оценка эффективности налоговых расходов</dc:title>
  <dc:creator>Шамова Ольга Сергеевна</dc:creator>
  <cp:lastModifiedBy>Шамова Ольга Сергеевна</cp:lastModifiedBy>
  <cp:revision>219</cp:revision>
  <cp:lastPrinted>2022-05-25T04:21:34Z</cp:lastPrinted>
  <dcterms:created xsi:type="dcterms:W3CDTF">2021-08-23T10:04:24Z</dcterms:created>
  <dcterms:modified xsi:type="dcterms:W3CDTF">2022-06-17T05:05:48Z</dcterms:modified>
</cp:coreProperties>
</file>