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8" r:id="rId3"/>
    <p:sldId id="342" r:id="rId4"/>
    <p:sldId id="404" r:id="rId5"/>
    <p:sldId id="410" r:id="rId6"/>
    <p:sldId id="411" r:id="rId7"/>
    <p:sldId id="407" r:id="rId8"/>
    <p:sldId id="413" r:id="rId9"/>
    <p:sldId id="405" r:id="rId10"/>
    <p:sldId id="408" r:id="rId11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32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ом" initials="Д" lastIdx="1" clrIdx="0">
    <p:extLst>
      <p:ext uri="{19B8F6BF-5375-455C-9EA6-DF929625EA0E}">
        <p15:presenceInfo xmlns:p15="http://schemas.microsoft.com/office/powerpoint/2012/main" userId="До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96B"/>
    <a:srgbClr val="B5351B"/>
    <a:srgbClr val="33CCCC"/>
    <a:srgbClr val="BD2313"/>
    <a:srgbClr val="000000"/>
    <a:srgbClr val="23406B"/>
    <a:srgbClr val="033965"/>
    <a:srgbClr val="013E67"/>
    <a:srgbClr val="000099"/>
    <a:srgbClr val="321E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5402" autoAdjust="0"/>
  </p:normalViewPr>
  <p:slideViewPr>
    <p:cSldViewPr snapToObjects="1" showGuides="1">
      <p:cViewPr varScale="1">
        <p:scale>
          <a:sx n="111" d="100"/>
          <a:sy n="111" d="100"/>
        </p:scale>
        <p:origin x="990" y="102"/>
      </p:cViewPr>
      <p:guideLst>
        <p:guide orient="horz" pos="414"/>
        <p:guide pos="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3EF57-2382-45D8-8FCD-B2BE254A6032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CCD86-9F2A-4C54-85D8-2569B7DC9D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30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B1DB74C6-45DA-49F0-83EA-73A27730FDD8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0315FB16-EEF0-453C-9A28-73C7F5090A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75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5FB16-EEF0-453C-9A28-73C7F5090AE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959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5FB16-EEF0-453C-9A28-73C7F5090AE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06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5FB16-EEF0-453C-9A28-73C7F5090AE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061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5FB16-EEF0-453C-9A28-73C7F5090AE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83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4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127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="" xmlns:a16="http://schemas.microsoft.com/office/drawing/2014/main" id="{C9882324-2717-D3C0-D6AA-DB90D6F59E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368300"/>
            <a:ext cx="5545139" cy="1692275"/>
          </a:xfrm>
        </p:spPr>
        <p:txBody>
          <a:bodyPr lIns="0" tIns="0" rIns="0" bIns="0" anchor="t" anchorCtr="0">
            <a:normAutofit/>
          </a:bodyPr>
          <a:lstStyle>
            <a:lvl1pPr>
              <a:defRPr sz="2600" b="1"/>
            </a:lvl1pPr>
          </a:lstStyle>
          <a:p>
            <a:r>
              <a:rPr lang="ru-RU" dirty="0"/>
              <a:t>Заголовок третьего уровня</a:t>
            </a:r>
            <a:br>
              <a:rPr lang="ru-RU" dirty="0"/>
            </a:br>
            <a:r>
              <a:rPr lang="ru-RU" dirty="0"/>
              <a:t>для слайда с текстовой </a:t>
            </a:r>
            <a:br>
              <a:rPr lang="ru-RU" dirty="0"/>
            </a:br>
            <a:r>
              <a:rPr lang="ru-RU" dirty="0"/>
              <a:t>акциденцией</a:t>
            </a:r>
          </a:p>
        </p:txBody>
      </p:sp>
      <p:sp>
        <p:nvSpPr>
          <p:cNvPr id="26" name="Нижний колонтитул 25">
            <a:extLst>
              <a:ext uri="{FF2B5EF4-FFF2-40B4-BE49-F238E27FC236}">
                <a16:creationId xmlns="" xmlns:a16="http://schemas.microsoft.com/office/drawing/2014/main" id="{4397B5D2-239B-422C-BFC2-47F02F932D4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>
            <a:extLst>
              <a:ext uri="{FF2B5EF4-FFF2-40B4-BE49-F238E27FC236}">
                <a16:creationId xmlns="" xmlns:a16="http://schemas.microsoft.com/office/drawing/2014/main" id="{D846367E-5428-EA80-EBAB-F31C931CF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D19639E-9A01-AE4A-AE0A-69D1C71B9D0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Текст 20">
            <a:extLst>
              <a:ext uri="{FF2B5EF4-FFF2-40B4-BE49-F238E27FC236}">
                <a16:creationId xmlns="" xmlns:a16="http://schemas.microsoft.com/office/drawing/2014/main" id="{845CD7D9-F32D-0284-2B38-87CAE76355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88" y="368301"/>
            <a:ext cx="5545138" cy="16764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113D5287-0538-DEF9-542D-DBDCBCE27A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1476" y="2060575"/>
            <a:ext cx="2239874" cy="223996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ru-RU"/>
          </a:p>
        </p:txBody>
      </p:sp>
      <p:sp>
        <p:nvSpPr>
          <p:cNvPr id="9" name="Текст 20">
            <a:extLst>
              <a:ext uri="{FF2B5EF4-FFF2-40B4-BE49-F238E27FC236}">
                <a16:creationId xmlns="" xmlns:a16="http://schemas.microsoft.com/office/drawing/2014/main" id="{2ADE5947-2823-272B-DD58-F494BB5843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4" y="4457700"/>
            <a:ext cx="3400425" cy="1203325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6" name="Рисунок 7">
            <a:extLst>
              <a:ext uri="{FF2B5EF4-FFF2-40B4-BE49-F238E27FC236}">
                <a16:creationId xmlns="" xmlns:a16="http://schemas.microsoft.com/office/drawing/2014/main" id="{313B2A55-A2AD-5FF5-49A9-4AF48EFD37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89449" y="2060575"/>
            <a:ext cx="2239874" cy="223996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ru-RU"/>
          </a:p>
        </p:txBody>
      </p:sp>
      <p:sp>
        <p:nvSpPr>
          <p:cNvPr id="7" name="Текст 20">
            <a:extLst>
              <a:ext uri="{FF2B5EF4-FFF2-40B4-BE49-F238E27FC236}">
                <a16:creationId xmlns="" xmlns:a16="http://schemas.microsoft.com/office/drawing/2014/main" id="{8DFB1349-94E1-3B50-80F3-184F350C69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89447" y="4457700"/>
            <a:ext cx="3400425" cy="1203325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0" name="Рисунок 7">
            <a:extLst>
              <a:ext uri="{FF2B5EF4-FFF2-40B4-BE49-F238E27FC236}">
                <a16:creationId xmlns="" xmlns:a16="http://schemas.microsoft.com/office/drawing/2014/main" id="{BF54A3C4-030C-6F32-5266-F52FA078C4D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7422" y="2060575"/>
            <a:ext cx="2239874" cy="223996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ru-RU"/>
          </a:p>
        </p:txBody>
      </p:sp>
      <p:sp>
        <p:nvSpPr>
          <p:cNvPr id="14" name="Текст 20">
            <a:extLst>
              <a:ext uri="{FF2B5EF4-FFF2-40B4-BE49-F238E27FC236}">
                <a16:creationId xmlns="" xmlns:a16="http://schemas.microsoft.com/office/drawing/2014/main" id="{07BA1AEF-3A2B-2123-FC52-1334332D34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07420" y="4457700"/>
            <a:ext cx="3400425" cy="1203325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413334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4" userDrawn="1">
          <p15:clr>
            <a:srgbClr val="FBAE40"/>
          </p15:clr>
        </p15:guide>
        <p15:guide id="2" pos="7446" userDrawn="1">
          <p15:clr>
            <a:srgbClr val="FBAE40"/>
          </p15:clr>
        </p15:guide>
        <p15:guide id="3" orient="horz" pos="4088" userDrawn="1">
          <p15:clr>
            <a:srgbClr val="FBAE40"/>
          </p15:clr>
        </p15:guide>
        <p15:guide id="4" orient="horz" pos="24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6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61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09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53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1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3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7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50B36-7F5A-4E9B-9D89-1A42B0EF2BC4}" type="datetimeFigureOut">
              <a:rPr lang="ru-RU" smtClean="0"/>
              <a:pPr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00175-D5F3-4F92-9EF8-D074F2E167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05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31" y="171952"/>
            <a:ext cx="1501150" cy="129282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71952"/>
            <a:ext cx="121919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МЕЖРЕГИОНАЛЬНОЕ УПРАВЛЕНИЕ ФЕДЕРАЛЬНОЙ СЛУЖБЫ </a:t>
            </a:r>
          </a:p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ПО КОНТРОЛЮ ЗА АЛКОГОЛЬНЫМ И ТАБАЧНЫМ РЫНКАМИ</a:t>
            </a:r>
          </a:p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ПО УРАЛЬСКОМУ ФЕДЕРАЛЬНОМУ ОКРУГУ</a:t>
            </a:r>
            <a:endParaRPr lang="ru-RU" sz="2400" b="1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571744"/>
            <a:ext cx="12192000" cy="2000264"/>
          </a:xfrm>
          <a:prstGeom prst="rect">
            <a:avLst/>
          </a:prstGeom>
          <a:solidFill>
            <a:srgbClr val="1D496B"/>
          </a:solidFill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 результатах надзора за оборотом табачной, никотинсодержащей продукции и электронных систем доставки никотина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1952"/>
            <a:ext cx="1042215" cy="897581"/>
          </a:xfrm>
          <a:prstGeom prst="rect">
            <a:avLst/>
          </a:prstGeom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0" y="6215082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Екатеринбург, 2026</a:t>
            </a:r>
          </a:p>
        </p:txBody>
      </p:sp>
    </p:spTree>
    <p:extLst>
      <p:ext uri="{BB962C8B-B14F-4D97-AF65-F5344CB8AC3E}">
        <p14:creationId xmlns:p14="http://schemas.microsoft.com/office/powerpoint/2010/main" val="869524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714620"/>
            <a:ext cx="12192000" cy="1214446"/>
          </a:xfrm>
          <a:prstGeom prst="rect">
            <a:avLst/>
          </a:prstGeom>
          <a:solidFill>
            <a:srgbClr val="1D496B"/>
          </a:solidFill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3467" y="465691"/>
            <a:ext cx="10668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МЕЖРЕГИОНАЛЬНОЕ УПРАВЛЕНИЕ ФЕДЕРАЛЬНОЙ  СЛУЖБЫ </a:t>
            </a:r>
          </a:p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ПО КОНТРОЛЮ ЗА АЛКОГОЛЬНЫМ И ТАБАЧНЫМ РЫНКАМИ</a:t>
            </a:r>
          </a:p>
          <a:p>
            <a:pPr algn="ctr"/>
            <a:r>
              <a:rPr lang="ru-RU" sz="2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ПО УРАЛЬСКОМУ ФЕДЕРАЛЬНОМУ ОКРУГУ</a:t>
            </a:r>
            <a:endParaRPr lang="ru-RU" sz="2400" b="1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928934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0723" y="3929066"/>
            <a:ext cx="8128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800" b="1" dirty="0">
              <a:solidFill>
                <a:srgbClr val="23406B"/>
              </a:solidFill>
            </a:endParaRPr>
          </a:p>
        </p:txBody>
      </p:sp>
      <p:sp>
        <p:nvSpPr>
          <p:cNvPr id="1026" name="AutoShape 2" descr="C:\Users\KHODZI~1\AppData\Local\Temp\{5C07D084-36F9-4AE1-A7E0-8A67F9F2C322}.tmp"/>
          <p:cNvSpPr>
            <a:spLocks noChangeAspect="1" noChangeArrowheads="1"/>
          </p:cNvSpPr>
          <p:nvPr/>
        </p:nvSpPr>
        <p:spPr bwMode="auto">
          <a:xfrm>
            <a:off x="84667" y="-1365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1465763" y="4942629"/>
            <a:ext cx="5741614" cy="332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2060"/>
              </a:solidFill>
              <a:effectLst/>
              <a:latin typeface="Bahnschrift Condensed" pitchFamily="34" charset="0"/>
              <a:ea typeface="Calibri" panose="020F050202020403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sp>
        <p:nvSpPr>
          <p:cNvPr id="29700" name="AutoShape 4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2" name="AutoShape 6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5" name="AutoShape 9" descr="C:\Users\KHODZI~1\AppData\Local\Temp\{6C9C0D84-8CA3-4EB3-A68F-C1766B9CEFE2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168275"/>
            <a:ext cx="1126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kern="0" spc="-1" dirty="0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Участники табачного рынка Свердловской области</a:t>
            </a:r>
          </a:p>
          <a:p>
            <a:pPr algn="ctr"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  <a:t/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</a:b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23406B"/>
              </a:solidFill>
              <a:effectLst/>
              <a:uLnTx/>
              <a:uFillTx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7645" y="1679016"/>
            <a:ext cx="69692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- 1 организация занимается производством, а также связанными с производством хранением и поставками произведенной табачной продукции (производство табака для кальянов)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организация занимается производством, а также связанными с производством хранением и поставками произведенной табачной продукции (производство табака для кальянов)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сырья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организация занимается хранением и поставкой произведенной табачной продукции (сигарет)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организация занимается хранением и поставкой произведенной никотинсодержащей продукции (</a:t>
            </a:r>
            <a:r>
              <a:rPr lang="ru-RU" sz="1400" dirty="0" err="1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стики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организация занимается закупкой табачной продукции и никотинсодержащей продукции для реализации такой продукции в качестве товаров, помещенных под таможенную процедуру беспошлинной торговли</a:t>
            </a:r>
          </a:p>
          <a:p>
            <a:pPr algn="just">
              <a:buFontTx/>
              <a:buChar char="-"/>
            </a:pP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 507 организаций, осуществляющих деятельность по поставкам и закупкам табачной и никотинсодержащей продукции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5225" y="1183944"/>
            <a:ext cx="6862152" cy="357190"/>
          </a:xfrm>
          <a:prstGeom prst="rect">
            <a:avLst/>
          </a:prstGeom>
          <a:solidFill>
            <a:srgbClr val="1D496B"/>
          </a:solidFill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Организации - лицензиаты: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8003" y="4732316"/>
            <a:ext cx="6819373" cy="357190"/>
          </a:xfrm>
          <a:prstGeom prst="rect">
            <a:avLst/>
          </a:prstGeom>
          <a:solidFill>
            <a:srgbClr val="1D496B"/>
          </a:solidFill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Организации, деятельность которых не подлежит лицензированию: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78" y="1065856"/>
            <a:ext cx="3643312" cy="445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4595262"/>
            <a:ext cx="162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84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38150" y="285728"/>
            <a:ext cx="114538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" dirty="0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Информация о результатах контрольной (надзорной) деятельности </a:t>
            </a:r>
          </a:p>
          <a:p>
            <a:pPr algn="ctr"/>
            <a:r>
              <a:rPr lang="ru-RU" sz="2000" b="1" spc="-1" dirty="0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МРУ Росалкогольтабакконтроля по </a:t>
            </a:r>
            <a:r>
              <a:rPr lang="ru-RU" sz="2000" b="1" spc="-1" dirty="0" err="1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УрФО</a:t>
            </a:r>
            <a:endParaRPr lang="ru-RU" sz="2000" b="1" spc="-1" dirty="0" smtClean="0">
              <a:solidFill>
                <a:srgbClr val="1D496B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graphicFrame>
        <p:nvGraphicFramePr>
          <p:cNvPr id="10" name="Таблица 132"/>
          <p:cNvGraphicFramePr/>
          <p:nvPr>
            <p:extLst>
              <p:ext uri="{D42A27DB-BD31-4B8C-83A1-F6EECF244321}">
                <p14:modId xmlns:p14="http://schemas.microsoft.com/office/powerpoint/2010/main" val="3070416542"/>
              </p:ext>
            </p:extLst>
          </p:nvPr>
        </p:nvGraphicFramePr>
        <p:xfrm>
          <a:off x="238085" y="1179885"/>
          <a:ext cx="11787269" cy="5320949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59411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97176"/>
                <a:gridCol w="1497176"/>
                <a:gridCol w="1425878"/>
                <a:gridCol w="1425878"/>
              </a:tblGrid>
              <a:tr h="320289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2340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>
                    <a:solidFill>
                      <a:srgbClr val="23406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УрФО </a:t>
                      </a:r>
                      <a:endParaRPr lang="ru-RU" sz="1600" b="0" strike="noStrike" spc="-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>
                    <a:solidFill>
                      <a:srgbClr val="23406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Свердловская область</a:t>
                      </a: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>
                    <a:solidFill>
                      <a:srgbClr val="23406B"/>
                    </a:solidFill>
                  </a:tcPr>
                </a:tc>
              </a:tr>
              <a:tr h="485075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2340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>
                    <a:solidFill>
                      <a:srgbClr val="23406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500" b="1" strike="noStrike" spc="-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 - май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года</a:t>
                      </a:r>
                      <a:endParaRPr lang="ru-RU" sz="1500" b="1" strike="noStrike" spc="-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500" b="1" strike="noStrike" spc="-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 - май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года</a:t>
                      </a:r>
                      <a:endParaRPr lang="ru-RU" sz="1500" b="1" strike="noStrike" spc="-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rgbClr val="23406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51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baseline="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Контрольные (надзорные) мероприятия без взаимодействия с юридическими лицами и индивидуальными предпринимателями в форме наблюдения за соблюдением обязательных требований.</a:t>
                      </a: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kern="12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</a:t>
                      </a:r>
                      <a:endParaRPr lang="ru-RU" sz="1400" b="0" strike="noStrike" spc="-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kern="12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</a:t>
                      </a:r>
                      <a:endParaRPr lang="ru-RU" sz="1400" b="0" strike="noStrike" spc="-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b="0" strike="noStrike" spc="-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Контрольные (надзорные) мероприятия с взаимодействием с юридическими лицами и индивидуальными предпринимателями, из них: </a:t>
                      </a: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 b="0" dirty="0">
                        <a:solidFill>
                          <a:srgbClr val="1D496B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b="0" dirty="0">
                        <a:solidFill>
                          <a:srgbClr val="1D496B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strike="noStrike" spc="-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-внеплановые документарные проверки</a:t>
                      </a: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strike="noStrike" spc="-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</a:tr>
              <a:tr h="623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-внеплановые выездные проверки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8763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-инспекционный визит по фактам соответствия деятельности подконтрольного субъекта индикатору риска нарушений обязательных требований 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D496B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D496B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trike="noStrike" spc="-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Составлено протоколов об административных правонарушениях в рамках КоАП РФ</a:t>
                      </a:r>
                    </a:p>
                  </a:txBody>
                  <a:tcPr marL="0" marR="900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D496B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1D496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D496B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13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:\~~MEDIA~~\02-Отдел\1. Группа отчетности и анализа\ОТЧЕТЫ МОСКВА 2025\9. Сентябрь\Публичное мероприятие СО (ТАБАК) 18.09.2025\Контроль доклад в КР и Гараевой\Без имени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9889" y="5925952"/>
            <a:ext cx="1482818" cy="600075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4304652" y="1037867"/>
            <a:ext cx="3995032" cy="10772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2025 год и январь-май 2026 </a:t>
            </a:r>
            <a:r>
              <a:rPr lang="ru-RU" sz="16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года проведено </a:t>
            </a:r>
            <a:r>
              <a:rPr lang="ru-RU" sz="16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8 совместных мероприятий </a:t>
            </a:r>
          </a:p>
          <a:p>
            <a:pPr algn="ctr"/>
            <a:r>
              <a:rPr lang="ru-RU" sz="16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на территории г. Екатеринбурга и Свердловской области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99911" y="1037867"/>
            <a:ext cx="3434723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ГУ МВД России по Свердловской области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17787" y="1535332"/>
            <a:ext cx="3095603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err="1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УЭБиПК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ГУ МВД России по Свердловской области</a:t>
            </a:r>
            <a:endParaRPr lang="ru-RU" sz="140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810177" y="2473999"/>
            <a:ext cx="983987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Изъято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205065" y="2284583"/>
            <a:ext cx="2154651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77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038 флаконов с жидкостями для ЭСДН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44" y="2230312"/>
            <a:ext cx="716721" cy="716721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8639642" y="1053256"/>
            <a:ext cx="3095603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УЭБ и ПК УМВД по Курганской области</a:t>
            </a:r>
            <a:endParaRPr lang="ru-RU" sz="140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92065" y="3139312"/>
            <a:ext cx="2020211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343 единицы ЭСДН</a:t>
            </a:r>
            <a:endParaRPr lang="ru-RU" sz="1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457">
            <a:off x="7343623" y="2889170"/>
            <a:ext cx="808065" cy="808065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28" idx="1"/>
            <a:endCxn id="29" idx="3"/>
          </p:cNvCxnSpPr>
          <p:nvPr/>
        </p:nvCxnSpPr>
        <p:spPr>
          <a:xfrm rot="10800000">
            <a:off x="3359717" y="2546193"/>
            <a:ext cx="2450461" cy="112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8" idx="2"/>
          </p:cNvCxnSpPr>
          <p:nvPr/>
        </p:nvCxnSpPr>
        <p:spPr>
          <a:xfrm>
            <a:off x="6302171" y="2843331"/>
            <a:ext cx="0" cy="2959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28" idx="3"/>
          </p:cNvCxnSpPr>
          <p:nvPr/>
        </p:nvCxnSpPr>
        <p:spPr>
          <a:xfrm>
            <a:off x="6794164" y="2658665"/>
            <a:ext cx="1843185" cy="85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5" idx="2"/>
            <a:endCxn id="28" idx="0"/>
          </p:cNvCxnSpPr>
          <p:nvPr/>
        </p:nvCxnSpPr>
        <p:spPr>
          <a:xfrm>
            <a:off x="6302168" y="2115085"/>
            <a:ext cx="3" cy="358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26" idx="3"/>
          </p:cNvCxnSpPr>
          <p:nvPr/>
        </p:nvCxnSpPr>
        <p:spPr>
          <a:xfrm>
            <a:off x="4034634" y="1191756"/>
            <a:ext cx="270018" cy="1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33" idx="1"/>
          </p:cNvCxnSpPr>
          <p:nvPr/>
        </p:nvCxnSpPr>
        <p:spPr>
          <a:xfrm flipH="1">
            <a:off x="8304622" y="1314866"/>
            <a:ext cx="33502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1775521" y="2900509"/>
            <a:ext cx="2600816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3931 литр полуфабрикатов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для производства 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жидкостей для 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ЭСДН </a:t>
            </a:r>
          </a:p>
        </p:txBody>
      </p:sp>
      <p:cxnSp>
        <p:nvCxnSpPr>
          <p:cNvPr id="58" name="Прямая со стрелкой 57"/>
          <p:cNvCxnSpPr>
            <a:stCxn id="28" idx="1"/>
            <a:endCxn id="60" idx="3"/>
          </p:cNvCxnSpPr>
          <p:nvPr/>
        </p:nvCxnSpPr>
        <p:spPr>
          <a:xfrm flipH="1">
            <a:off x="4376337" y="2658665"/>
            <a:ext cx="1433840" cy="611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Прямая соединительная линия 2053"/>
          <p:cNvCxnSpPr>
            <a:stCxn id="27" idx="3"/>
          </p:cNvCxnSpPr>
          <p:nvPr/>
        </p:nvCxnSpPr>
        <p:spPr>
          <a:xfrm>
            <a:off x="4013390" y="1796942"/>
            <a:ext cx="2912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8631217" y="2581721"/>
            <a:ext cx="3095603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104 флакона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объемом 30 мл с жидкостями различных вкусов</a:t>
            </a:r>
          </a:p>
        </p:txBody>
      </p:sp>
      <p:cxnSp>
        <p:nvCxnSpPr>
          <p:cNvPr id="45" name="Прямая со стрелкой 44"/>
          <p:cNvCxnSpPr>
            <a:stCxn id="28" idx="3"/>
            <a:endCxn id="34" idx="1"/>
          </p:cNvCxnSpPr>
          <p:nvPr/>
        </p:nvCxnSpPr>
        <p:spPr>
          <a:xfrm>
            <a:off x="6794164" y="2658665"/>
            <a:ext cx="1837053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0" y="142852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Совместные мероприятия по пресечению незаконного оборота </a:t>
            </a:r>
          </a:p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табачной и никотинсодержащей продукции </a:t>
            </a:r>
            <a:endParaRPr lang="ru-RU" sz="2000" b="1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634703" y="1689220"/>
            <a:ext cx="3095603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МО МВД России «</a:t>
            </a:r>
            <a:r>
              <a:rPr lang="ru-RU" sz="1400" dirty="0" err="1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Асбестовский</a:t>
            </a:r>
            <a:r>
              <a:rPr lang="ru-RU" sz="1400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» ГУ МВД России по Свердловской области</a:t>
            </a:r>
            <a:endParaRPr lang="ru-RU" sz="140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>
            <a:off x="8299685" y="1796942"/>
            <a:ext cx="3315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8637349" y="3269841"/>
            <a:ext cx="3095603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 поршневых ручных дозаторов модели «А-03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Foodatlas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38" name="Рисунок 37" descr="\\10.0.11.3\Common\~~MEDIA~~\02-Отдел\1. Группа отчетности и анализа\!!!! 2010-2024 ЗНАЧИМЫЕ МЕРОПРИЯТИЯ\!!!! 2010-2025 ЗНАЧИМЫЕ МЕРОПРИЯТИЯ\2025\66 Екатеринбург 08.08.2025 ТАБАК\photo_5244715377420793131_y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9642" y="4010256"/>
            <a:ext cx="3087178" cy="251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 descr="K:\~~MEDIA~~\02-Отдел\1. Группа отчетности и анализа\!!!! 2010-2024 ЗНАЧИМЫЕ МЕРОПРИЯТИЯ\!!!! 2010-2025 ЗНАЧИМЫЕ МЕРОПРИЯТИЯ\2025\Мероприятие 24.09.2025 Екатеринбург Машиностроителей 31А\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6744" y="4010256"/>
            <a:ext cx="2410013" cy="25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 descr="\\10.0.11.3\Common\~~MEDIA~~\02-Отдел\1. Группа отчетности и анализа\!!!! 2010-2024 ЗНАЧИМЫЕ МЕРОПРИЯТИЯ\2025\74 Мероприятие 28.03.2025 Екатеринбург (Зоологическая 9) ТАБАК\photo_5427040931024070217_y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7010" y="4010257"/>
            <a:ext cx="1717361" cy="251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K:\~~MEDIA~~\02-Отдел\1. Группа отчетности и анализа\!!!! 2010-2025 ЗНАЧИМЫЕ МЕРОПРИЯТИЯ\!!!! 2010-2025 ЗНАЧИМЫЕ МЕРОПРИЯТИЯ\2026\Табак\Мероприятие 03.03.2026 Асбест, Ленинградская, 19\2026-03-03 13-05-3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5" y="4010257"/>
            <a:ext cx="3354362" cy="251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sp>
        <p:nvSpPr>
          <p:cNvPr id="29700" name="AutoShape 4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2" name="AutoShape 6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5" name="AutoShape 9" descr="C:\Users\KHODZI~1\AppData\Local\Temp\{6C9C0D84-8CA3-4EB3-A68F-C1766B9CEFE2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168275"/>
            <a:ext cx="1126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  <a:t> 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</a:b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23406B"/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4606" y="263122"/>
            <a:ext cx="99166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Схема по производству «псевдо-безникотиновых» </a:t>
            </a:r>
            <a:r>
              <a:rPr lang="ru-RU" sz="2000" b="1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жидкостей</a:t>
            </a:r>
            <a:endParaRPr lang="ru-RU" sz="20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lum bright="-3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443" y="2646642"/>
            <a:ext cx="5293616" cy="134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34084" y="1131258"/>
            <a:ext cx="5691270" cy="961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600" b="1" i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Федеральный закон № 203-ФЗ </a:t>
            </a:r>
          </a:p>
          <a:p>
            <a:pPr indent="457200" algn="just"/>
            <a:endParaRPr lang="ru-RU" sz="1350" b="1" i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5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Деятельность по производству, хранению и поставкам никотинсодержащей продукции подлежит лицензированию. </a:t>
            </a:r>
            <a:endParaRPr lang="en-US" sz="135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8084" y="1065856"/>
            <a:ext cx="5214974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600" b="1" i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Федеральный закон № 15-ФЗ</a:t>
            </a:r>
          </a:p>
          <a:p>
            <a:pPr indent="457200" algn="ctr"/>
            <a:endParaRPr lang="ru-RU" sz="135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8084" y="1065856"/>
            <a:ext cx="5214974" cy="1363012"/>
          </a:xfrm>
          <a:prstGeom prst="rect">
            <a:avLst/>
          </a:prstGeom>
          <a:noFill/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334084" y="1065856"/>
            <a:ext cx="5691270" cy="1363012"/>
          </a:xfrm>
          <a:prstGeom prst="rect">
            <a:avLst/>
          </a:prstGeom>
          <a:noFill/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334085" y="2685169"/>
            <a:ext cx="5691270" cy="1100301"/>
          </a:xfrm>
          <a:prstGeom prst="rect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57200" algn="ctr"/>
            <a:r>
              <a:rPr lang="ru-RU" sz="1600" b="1" i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Налоговый кодекс Российской Федерации</a:t>
            </a:r>
          </a:p>
          <a:p>
            <a:pPr indent="457200" algn="just"/>
            <a:endParaRPr lang="ru-RU" sz="135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35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Никотинсодержащая жидкость - подакцизный товар</a:t>
            </a:r>
          </a:p>
          <a:p>
            <a:pPr indent="457200" algn="just"/>
            <a:endParaRPr lang="ru-RU" sz="8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35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Безникотиновая жидкость - не подакцизный товар</a:t>
            </a:r>
            <a:endParaRPr lang="en-US" sz="135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334085" y="4126006"/>
            <a:ext cx="56198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Налоговые ставки на никотинсодержащие жидкости для ЭСДН</a:t>
            </a:r>
            <a:endParaRPr lang="ru-RU" sz="1200" b="1" i="1" dirty="0" smtClean="0">
              <a:solidFill>
                <a:srgbClr val="1D496B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1D496B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 января по 31 декабря 2026 года включительно - 49 рублей за 1 мл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1D496B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 января по 31 декабря 2027 года включительно - 51 рубль за 1 мл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 января по 31 декабря 2028 года включительно - 53 рубля за 1 мл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1D496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34084" y="4045232"/>
            <a:ext cx="5691270" cy="1034881"/>
          </a:xfrm>
          <a:prstGeom prst="rect">
            <a:avLst/>
          </a:prstGeom>
          <a:noFill/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66712" y="4126006"/>
            <a:ext cx="3929090" cy="116955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Производимая организациями-лицензиатами  никотинсодержащая жидкость фиксируется в ГИС МТ «Честный знак» и маркируется средствами идентификации как </a:t>
            </a:r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безникотиновая жидкость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54762" y="5514409"/>
            <a:ext cx="5786478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Таким образом производители никотинсодержащих жидкостей, маркируемых средствами идентификации</a:t>
            </a:r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под видом безникотиновых жидкостей</a:t>
            </a:r>
            <a:r>
              <a:rPr lang="ru-RU" sz="14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, обходят контроль за движением подакцизных товаров на рынке и реализуют схему уклонения от уплаты налогов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8084" y="1500174"/>
            <a:ext cx="5214974" cy="1146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Никотинсодержащая жидкость и безникотиновая жидкость </a:t>
            </a:r>
          </a:p>
          <a:p>
            <a:pPr algn="ctr"/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относятся к</a:t>
            </a:r>
          </a:p>
          <a:p>
            <a:pPr indent="457200" algn="ctr"/>
            <a:r>
              <a:rPr lang="ru-RU" sz="135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ctr"/>
            <a:r>
              <a:rPr lang="ru-RU" sz="135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НИКОТИНСОДЕРЖАЩЕЙ ПРОДУКЦИИ</a:t>
            </a:r>
          </a:p>
          <a:p>
            <a:pPr indent="457200" algn="ctr"/>
            <a:endParaRPr lang="ru-RU" sz="135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8986176" y="2536422"/>
            <a:ext cx="218852" cy="15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8987764" y="3885746"/>
            <a:ext cx="218852" cy="15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453059" y="1785926"/>
            <a:ext cx="845370" cy="15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>
            <a:off x="4595803" y="4572008"/>
            <a:ext cx="1702631" cy="15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>
            <a:off x="2558344" y="5404189"/>
            <a:ext cx="218852" cy="158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77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sp>
        <p:nvSpPr>
          <p:cNvPr id="29700" name="AutoShape 4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2" name="AutoShape 6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705" name="AutoShape 9" descr="C:\Users\KHODZI~1\AppData\Local\Temp\{6C9C0D84-8CA3-4EB3-A68F-C1766B9CEFE2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168275"/>
            <a:ext cx="1126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  <a:t> 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</a:b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23406B"/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43472" y="184150"/>
            <a:ext cx="99166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Производство жидкости </a:t>
            </a:r>
            <a:r>
              <a:rPr lang="ru-RU" sz="2000" b="1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ЭСДН путем самостоятельного смешивания отдельно приобретаемых компонентов</a:t>
            </a:r>
            <a:endParaRPr lang="ru-RU" sz="2000" b="1" dirty="0">
              <a:solidFill>
                <a:srgbClr val="1D496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127" y="5286388"/>
            <a:ext cx="119202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400" b="1" dirty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№ 203-ФЗ </a:t>
            </a:r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предполагает наличие лицензии для производства,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также связанными с производством хранением и поставками никотинсодержащей продукции</a:t>
            </a:r>
          </a:p>
          <a:p>
            <a:pPr indent="457200" algn="ctr"/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r>
              <a:rPr lang="ru-RU" sz="14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Производство и реализация отдельных компонентов для получения никотинсодержащих жидкостей и безникотиновых жидкостей, а также их самостоятельное смешивание осуществляется без лицензии</a:t>
            </a:r>
          </a:p>
          <a:p>
            <a:pPr indent="457200" algn="ctr"/>
            <a:endParaRPr lang="ru-RU" sz="14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endParaRPr lang="ru-RU" sz="14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endParaRPr lang="ru-RU" sz="16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endParaRPr lang="ru-RU" sz="1600" b="1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60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66976" y="2442269"/>
            <a:ext cx="1679171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cs typeface="Times New Roman" pitchFamily="18" charset="0"/>
              </a:rPr>
              <a:t>ПРОПИЛЕНГЛИКОЛЬ С</a:t>
            </a:r>
            <a:endParaRPr lang="ru-RU" sz="1000" dirty="0" smtClean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Aft>
                <a:spcPct val="0"/>
              </a:spcAft>
            </a:pPr>
            <a:r>
              <a:rPr lang="ru-RU" sz="10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АРОМАТИЗАТОРОМ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1D496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1042215" y="1088195"/>
            <a:ext cx="7177019" cy="1799812"/>
            <a:chOff x="473844" y="1357298"/>
            <a:chExt cx="6959637" cy="1739848"/>
          </a:xfrm>
        </p:grpSpPr>
        <p:pic>
          <p:nvPicPr>
            <p:cNvPr id="7169" name="Picture 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73844" y="1357298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198157" y="1357298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008015" y="1378893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1738282" y="2644664"/>
              <a:ext cx="167917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1831389" y="2666259"/>
              <a:ext cx="167917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rgbClr val="1D496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ГЛИЦЕРИН</a:t>
              </a:r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3768374" y="2666259"/>
              <a:ext cx="1419982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rgbClr val="1D496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НИКОТИН</a:t>
              </a:r>
            </a:p>
          </p:txBody>
        </p:sp>
        <p:sp>
          <p:nvSpPr>
            <p:cNvPr id="26" name="Rectangle 1"/>
            <p:cNvSpPr>
              <a:spLocks noChangeArrowheads="1"/>
            </p:cNvSpPr>
            <p:nvPr/>
          </p:nvSpPr>
          <p:spPr bwMode="auto">
            <a:xfrm>
              <a:off x="5367360" y="2666259"/>
              <a:ext cx="2066121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100" b="1" dirty="0" smtClean="0">
                  <a:solidFill>
                    <a:srgbClr val="1D496B"/>
                  </a:solidFill>
                  <a:latin typeface="Times New Roman" pitchFamily="18" charset="0"/>
                  <a:cs typeface="Times New Roman" pitchFamily="18" charset="0"/>
                </a:rPr>
                <a:t>НИКОТИНСОДЕРЖАЩАЯ ЖИДКОСТЬ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люс 26"/>
            <p:cNvSpPr/>
            <p:nvPr/>
          </p:nvSpPr>
          <p:spPr>
            <a:xfrm>
              <a:off x="1448140" y="1774387"/>
              <a:ext cx="580283" cy="594581"/>
            </a:xfrm>
            <a:prstGeom prst="mathPlus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1D49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люс 29"/>
            <p:cNvSpPr/>
            <p:nvPr/>
          </p:nvSpPr>
          <p:spPr>
            <a:xfrm>
              <a:off x="3238480" y="1774387"/>
              <a:ext cx="580283" cy="594581"/>
            </a:xfrm>
            <a:prstGeom prst="mathPlus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1D49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Равно 36"/>
            <p:cNvSpPr/>
            <p:nvPr/>
          </p:nvSpPr>
          <p:spPr>
            <a:xfrm>
              <a:off x="5004797" y="1928802"/>
              <a:ext cx="590562" cy="440166"/>
            </a:xfrm>
            <a:prstGeom prst="mathEqual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1D49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9" name="Picture 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756858" y="1357298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2" name="Группа 41"/>
          <p:cNvGrpSpPr/>
          <p:nvPr/>
        </p:nvGrpSpPr>
        <p:grpSpPr>
          <a:xfrm>
            <a:off x="1042215" y="3011656"/>
            <a:ext cx="5499721" cy="1772863"/>
            <a:chOff x="1277936" y="3172276"/>
            <a:chExt cx="5268378" cy="1772863"/>
          </a:xfrm>
        </p:grpSpPr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277936" y="3172276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177265" y="3172276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1" name="Плюс 30"/>
            <p:cNvSpPr/>
            <p:nvPr/>
          </p:nvSpPr>
          <p:spPr>
            <a:xfrm>
              <a:off x="2399241" y="3616579"/>
              <a:ext cx="580283" cy="594581"/>
            </a:xfrm>
            <a:prstGeom prst="mathPlus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1D49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2792498" y="4500570"/>
              <a:ext cx="167917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rgbClr val="1D496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ГЛИЦЕРИН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867143" y="4514252"/>
              <a:ext cx="1679171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100" b="1" dirty="0" smtClean="0">
                  <a:solidFill>
                    <a:srgbClr val="1D496B"/>
                  </a:solidFill>
                  <a:latin typeface="Times New Roman" pitchFamily="18" charset="0"/>
                  <a:cs typeface="Times New Roman" pitchFamily="18" charset="0"/>
                </a:rPr>
                <a:t>БЕЗНИКОТИНОВАЯ ЖИДКОСТЬ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Равно 37"/>
            <p:cNvSpPr/>
            <p:nvPr/>
          </p:nvSpPr>
          <p:spPr>
            <a:xfrm>
              <a:off x="4363892" y="3770994"/>
              <a:ext cx="590562" cy="440166"/>
            </a:xfrm>
            <a:prstGeom prst="mathEqual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rgbClr val="1D49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0" name="Picture 1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181860" y="3226886"/>
              <a:ext cx="909636" cy="1287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666976" y="4331293"/>
            <a:ext cx="1679171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D496B"/>
                </a:solidFill>
                <a:effectLst/>
                <a:latin typeface="Times New Roman" pitchFamily="18" charset="0"/>
                <a:cs typeface="Times New Roman" pitchFamily="18" charset="0"/>
              </a:rPr>
              <a:t>ПРОПИЛЕНГЛИКОЛЬ С</a:t>
            </a:r>
          </a:p>
          <a:p>
            <a:pPr algn="ctr" fontAlgn="base">
              <a:spcAft>
                <a:spcPct val="0"/>
              </a:spcAft>
            </a:pPr>
            <a:r>
              <a:rPr lang="ru-RU" sz="10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АРОМАТИЗАТОРОМ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1D496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219234" y="1088195"/>
            <a:ext cx="3663244" cy="262252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8310578" y="1280652"/>
            <a:ext cx="34290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№ 15-ФЗ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8453454" y="1679396"/>
            <a:ext cx="3429024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никотинсодержащая жидкость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9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безникотиновая жидкость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НИКОТИНСОДЕРЖАЩЕЙ ПРОДУКЦИЕЙ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80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1465763" y="4942629"/>
            <a:ext cx="5741614" cy="332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2060"/>
              </a:solidFill>
              <a:effectLst/>
              <a:latin typeface="Bahnschrift Condensed" pitchFamily="34" charset="0"/>
              <a:ea typeface="Calibri" panose="020F050202020403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sp>
        <p:nvSpPr>
          <p:cNvPr id="29700" name="AutoShape 4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C:\Users\KHODZI~1\AppData\Local\Temp\{6CC8CFEC-38F8-4D6E-A4B8-70F56F4E1589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5" name="AutoShape 9" descr="C:\Users\KHODZI~1\AppData\Local\Temp\{6C9C0D84-8CA3-4EB3-A68F-C1766B9CEFE2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168275"/>
            <a:ext cx="1126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  <a:t/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406B"/>
                </a:solidFill>
                <a:effectLst/>
                <a:uLnTx/>
                <a:uFillTx/>
              </a:rPr>
            </a:b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23406B"/>
              </a:solidFill>
              <a:effectLst/>
              <a:uLnTx/>
              <a:uFillTx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300" y="1065857"/>
            <a:ext cx="3927500" cy="556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00256" y="1014968"/>
            <a:ext cx="3654322" cy="565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854579" y="168275"/>
            <a:ext cx="941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" dirty="0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Реализация положений постановления Правительства Российской Федерации от 23 апреля 2024 г. № 528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lum/>
          </a:blip>
          <a:srcRect/>
          <a:stretch>
            <a:fillRect/>
          </a:stretch>
        </p:blipFill>
        <p:spPr bwMode="auto">
          <a:xfrm>
            <a:off x="5478978" y="4790489"/>
            <a:ext cx="1627187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4886174" y="1276781"/>
            <a:ext cx="2837765" cy="40011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Уничтожено в 2025 году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9576" y="2209643"/>
            <a:ext cx="3750963" cy="12003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Табачных изделий, табачной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продукции, никотинсодержащей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продукции, изъятой на территории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13202" y="3989385"/>
            <a:ext cx="1460656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7 737,1 кг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>
            <a:off x="6305057" y="1676891"/>
            <a:ext cx="1" cy="53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" idx="2"/>
            <a:endCxn id="4" idx="0"/>
          </p:cNvCxnSpPr>
          <p:nvPr/>
        </p:nvCxnSpPr>
        <p:spPr>
          <a:xfrm rot="16200000" flipH="1">
            <a:off x="6034588" y="3680442"/>
            <a:ext cx="579413" cy="38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84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881026" y="160338"/>
            <a:ext cx="11310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1" dirty="0" smtClean="0">
                <a:solidFill>
                  <a:srgbClr val="1D496B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ПРОФИЛАКТИЧЕСКИЕ МЕРОПРИЯТИЯ</a:t>
            </a:r>
            <a:endParaRPr lang="ru-RU" sz="24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97086" y="835023"/>
            <a:ext cx="6047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352980" y="1373685"/>
            <a:ext cx="8740060" cy="4469238"/>
          </a:xfrm>
          <a:prstGeom prst="rect">
            <a:avLst/>
          </a:prstGeom>
          <a:solidFill>
            <a:srgbClr val="1D496B"/>
          </a:solidFill>
          <a:ln>
            <a:solidFill>
              <a:srgbClr val="1D4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9" name="Текст 149"/>
          <p:cNvSpPr txBox="1">
            <a:spLocks/>
          </p:cNvSpPr>
          <p:nvPr/>
        </p:nvSpPr>
        <p:spPr>
          <a:xfrm>
            <a:off x="5931172" y="1633528"/>
            <a:ext cx="4451122" cy="502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Объявлено предостережений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5064124" y="1385541"/>
            <a:ext cx="799" cy="456373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2352980" y="2359832"/>
            <a:ext cx="87400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254224" y="3317294"/>
            <a:ext cx="8856982" cy="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627148" y="1374479"/>
            <a:ext cx="0" cy="457480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599921" y="927600"/>
            <a:ext cx="808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kern="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27148" y="821279"/>
            <a:ext cx="1436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kern="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январь-май 2026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2359354" y="821279"/>
            <a:ext cx="2704770" cy="0"/>
          </a:xfrm>
          <a:prstGeom prst="line">
            <a:avLst/>
          </a:prstGeom>
          <a:ln w="57150">
            <a:solidFill>
              <a:srgbClr val="1D49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064124" y="789704"/>
            <a:ext cx="1599" cy="583981"/>
          </a:xfrm>
          <a:prstGeom prst="line">
            <a:avLst/>
          </a:prstGeom>
          <a:ln w="57150">
            <a:solidFill>
              <a:srgbClr val="1D49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627148" y="820068"/>
            <a:ext cx="0" cy="553617"/>
          </a:xfrm>
          <a:prstGeom prst="line">
            <a:avLst/>
          </a:prstGeom>
          <a:ln w="57150">
            <a:solidFill>
              <a:srgbClr val="1D49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Текст 149"/>
          <p:cNvSpPr txBox="1">
            <a:spLocks/>
          </p:cNvSpPr>
          <p:nvPr/>
        </p:nvSpPr>
        <p:spPr>
          <a:xfrm>
            <a:off x="6859176" y="2608099"/>
            <a:ext cx="2586027" cy="437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Консультирование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Текст 149"/>
          <p:cNvSpPr txBox="1">
            <a:spLocks/>
          </p:cNvSpPr>
          <p:nvPr/>
        </p:nvSpPr>
        <p:spPr>
          <a:xfrm>
            <a:off x="2565204" y="1633528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24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Текст 149"/>
          <p:cNvSpPr txBox="1">
            <a:spLocks/>
          </p:cNvSpPr>
          <p:nvPr/>
        </p:nvSpPr>
        <p:spPr>
          <a:xfrm>
            <a:off x="3939534" y="1851544"/>
            <a:ext cx="877851" cy="358048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Текст 149"/>
          <p:cNvSpPr txBox="1">
            <a:spLocks/>
          </p:cNvSpPr>
          <p:nvPr/>
        </p:nvSpPr>
        <p:spPr>
          <a:xfrm>
            <a:off x="6863720" y="3529281"/>
            <a:ext cx="2586027" cy="4572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Информирование</a:t>
            </a: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V="1">
            <a:off x="2359354" y="790497"/>
            <a:ext cx="3187" cy="595044"/>
          </a:xfrm>
          <a:prstGeom prst="line">
            <a:avLst/>
          </a:prstGeom>
          <a:ln w="57150">
            <a:solidFill>
              <a:srgbClr val="1D49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Текст 149"/>
          <p:cNvSpPr txBox="1">
            <a:spLocks/>
          </p:cNvSpPr>
          <p:nvPr/>
        </p:nvSpPr>
        <p:spPr>
          <a:xfrm>
            <a:off x="3939531" y="1633528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29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2254224" y="4175121"/>
            <a:ext cx="892521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Текст 149"/>
          <p:cNvSpPr txBox="1">
            <a:spLocks/>
          </p:cNvSpPr>
          <p:nvPr/>
        </p:nvSpPr>
        <p:spPr>
          <a:xfrm>
            <a:off x="2599920" y="2594544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34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Текст 149"/>
          <p:cNvSpPr txBox="1">
            <a:spLocks/>
          </p:cNvSpPr>
          <p:nvPr/>
        </p:nvSpPr>
        <p:spPr>
          <a:xfrm>
            <a:off x="3939526" y="2593261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25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Текст 149"/>
          <p:cNvSpPr txBox="1">
            <a:spLocks/>
          </p:cNvSpPr>
          <p:nvPr/>
        </p:nvSpPr>
        <p:spPr>
          <a:xfrm>
            <a:off x="2565202" y="3469860"/>
            <a:ext cx="1010518" cy="6988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1328</a:t>
            </a:r>
            <a:endParaRPr lang="ru-RU" altLang="zh-CN" sz="2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Текст 149"/>
          <p:cNvSpPr txBox="1">
            <a:spLocks/>
          </p:cNvSpPr>
          <p:nvPr/>
        </p:nvSpPr>
        <p:spPr>
          <a:xfrm>
            <a:off x="3939529" y="3469860"/>
            <a:ext cx="1004343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1158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Текст 149"/>
          <p:cNvSpPr txBox="1">
            <a:spLocks/>
          </p:cNvSpPr>
          <p:nvPr/>
        </p:nvSpPr>
        <p:spPr>
          <a:xfrm>
            <a:off x="2565204" y="4372876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3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Текст 149"/>
          <p:cNvSpPr txBox="1">
            <a:spLocks/>
          </p:cNvSpPr>
          <p:nvPr/>
        </p:nvSpPr>
        <p:spPr>
          <a:xfrm>
            <a:off x="3906710" y="4372876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1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Текст 149"/>
          <p:cNvSpPr txBox="1">
            <a:spLocks/>
          </p:cNvSpPr>
          <p:nvPr/>
        </p:nvSpPr>
        <p:spPr>
          <a:xfrm>
            <a:off x="5303913" y="4432296"/>
            <a:ext cx="5375246" cy="457223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8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Обязательный профилактический визит</a:t>
            </a:r>
          </a:p>
          <a:p>
            <a:pPr marL="342900" indent="-342900" algn="ctr">
              <a:spcBef>
                <a:spcPct val="20000"/>
              </a:spcBef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Picture 2" descr="C:\Users\khodzitskaya-av\Downloads\2026-03-16_12-02-03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20000" contrast="40000"/>
          </a:blip>
          <a:srcRect/>
          <a:stretch>
            <a:fillRect/>
          </a:stretch>
        </p:blipFill>
        <p:spPr bwMode="auto">
          <a:xfrm>
            <a:off x="1064866" y="1559528"/>
            <a:ext cx="781215" cy="576064"/>
          </a:xfrm>
          <a:prstGeom prst="rect">
            <a:avLst/>
          </a:prstGeom>
          <a:noFill/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 rot="2548380">
            <a:off x="1108928" y="2585230"/>
            <a:ext cx="595382" cy="44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16" y="4326751"/>
            <a:ext cx="668314" cy="6683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" y="3314175"/>
            <a:ext cx="854565" cy="854565"/>
          </a:xfrm>
          <a:prstGeom prst="rect">
            <a:avLst/>
          </a:prstGeom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2254231" y="5110891"/>
            <a:ext cx="892521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Текст 149"/>
          <p:cNvSpPr txBox="1">
            <a:spLocks/>
          </p:cNvSpPr>
          <p:nvPr/>
        </p:nvSpPr>
        <p:spPr>
          <a:xfrm>
            <a:off x="2565202" y="5248028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4</a:t>
            </a: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Текст 149"/>
          <p:cNvSpPr txBox="1">
            <a:spLocks/>
          </p:cNvSpPr>
          <p:nvPr/>
        </p:nvSpPr>
        <p:spPr>
          <a:xfrm>
            <a:off x="3906710" y="5220733"/>
            <a:ext cx="877851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zh-CN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2</a:t>
            </a:r>
            <a:endParaRPr lang="ru-RU" altLang="zh-CN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6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Текст 149"/>
          <p:cNvSpPr txBox="1">
            <a:spLocks/>
          </p:cNvSpPr>
          <p:nvPr/>
        </p:nvSpPr>
        <p:spPr>
          <a:xfrm>
            <a:off x="5710615" y="5307449"/>
            <a:ext cx="4968551" cy="4572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Публичное мероприятие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endParaRPr kumimoji="0" lang="zh-CN" altLang="en-US" sz="6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6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18" y="5134886"/>
            <a:ext cx="747758" cy="74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43971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23406B"/>
                </a:solidFill>
                <a:latin typeface="+mn-lt"/>
              </a:rPr>
              <a:t> </a:t>
            </a:r>
            <a:br>
              <a:rPr lang="ru-RU" sz="1800" b="1" dirty="0" smtClean="0">
                <a:solidFill>
                  <a:srgbClr val="23406B"/>
                </a:solidFill>
                <a:latin typeface="+mn-lt"/>
              </a:rPr>
            </a:br>
            <a:endParaRPr lang="ru-RU" sz="1800" dirty="0">
              <a:solidFill>
                <a:srgbClr val="23406B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778" y="455260"/>
            <a:ext cx="99686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Внесудебная блокировка сайтов, предлагаемых розничную продажу табачной и никотинсодержащей продукции, кальянов или устройств для их потребления</a:t>
            </a:r>
            <a:endParaRPr lang="ru-RU" sz="2000" b="1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42215" y="274638"/>
            <a:ext cx="10972800" cy="43971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3406B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1025" y="4071942"/>
            <a:ext cx="102544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С 1 марта 2026 года </a:t>
            </a:r>
            <a:r>
              <a:rPr lang="ru-RU" sz="2000" dirty="0" smtClean="0">
                <a:solidFill>
                  <a:srgbClr val="1D496B"/>
                </a:solidFill>
                <a:latin typeface="Times New Roman" pitchFamily="18" charset="0"/>
                <a:cs typeface="Times New Roman" pitchFamily="18" charset="0"/>
              </a:rPr>
              <a:t>интернет‑ресурсы, предлагающие розничную продажу табачной и никотинсодержащей продукции, кальянов или устройств для их потребления дистанционным способом, будут включаться в реестр сайтов, содержащих запрещённую информацию, и блокироваться во внесудебном порядке</a:t>
            </a:r>
            <a:endParaRPr lang="ru-RU" sz="2000" dirty="0">
              <a:solidFill>
                <a:srgbClr val="1D496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26" y="1628800"/>
            <a:ext cx="3248198" cy="206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628800"/>
            <a:ext cx="3095342" cy="206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425" y="1628800"/>
            <a:ext cx="3269036" cy="204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-52000" contrast="-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75"/>
            <a:ext cx="1042215" cy="8975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30963</TotalTime>
  <Words>715</Words>
  <Application>Microsoft Office PowerPoint</Application>
  <PresentationFormat>Широкоэкранный</PresentationFormat>
  <Paragraphs>198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宋体</vt:lpstr>
      <vt:lpstr>Arial</vt:lpstr>
      <vt:lpstr>Bahnschrift Condensed</vt:lpstr>
      <vt:lpstr>Calibri</vt:lpstr>
      <vt:lpstr>Calibri Light</vt:lpstr>
      <vt:lpstr>DejaVu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Блудов Алексей Александрович</dc:creator>
  <cp:lastModifiedBy>Снедкова Елена Владимировна</cp:lastModifiedBy>
  <cp:revision>1419</cp:revision>
  <cp:lastPrinted>2026-06-15T04:44:54Z</cp:lastPrinted>
  <dcterms:created xsi:type="dcterms:W3CDTF">2021-04-07T08:08:12Z</dcterms:created>
  <dcterms:modified xsi:type="dcterms:W3CDTF">2026-08-28T04:42:52Z</dcterms:modified>
</cp:coreProperties>
</file>